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03" r:id="rId1"/>
  </p:sldMasterIdLst>
  <p:notesMasterIdLst>
    <p:notesMasterId r:id="rId69"/>
  </p:notesMasterIdLst>
  <p:handoutMasterIdLst>
    <p:handoutMasterId r:id="rId70"/>
  </p:handoutMasterIdLst>
  <p:sldIdLst>
    <p:sldId id="271" r:id="rId2"/>
    <p:sldId id="406" r:id="rId3"/>
    <p:sldId id="410" r:id="rId4"/>
    <p:sldId id="424" r:id="rId5"/>
    <p:sldId id="423" r:id="rId6"/>
    <p:sldId id="408" r:id="rId7"/>
    <p:sldId id="417" r:id="rId8"/>
    <p:sldId id="418" r:id="rId9"/>
    <p:sldId id="425" r:id="rId10"/>
    <p:sldId id="422" r:id="rId11"/>
    <p:sldId id="310" r:id="rId12"/>
    <p:sldId id="302" r:id="rId13"/>
    <p:sldId id="319" r:id="rId14"/>
    <p:sldId id="314" r:id="rId15"/>
    <p:sldId id="318" r:id="rId16"/>
    <p:sldId id="303" r:id="rId17"/>
    <p:sldId id="320" r:id="rId18"/>
    <p:sldId id="315" r:id="rId19"/>
    <p:sldId id="421" r:id="rId20"/>
    <p:sldId id="350" r:id="rId21"/>
    <p:sldId id="353" r:id="rId22"/>
    <p:sldId id="349" r:id="rId23"/>
    <p:sldId id="324" r:id="rId24"/>
    <p:sldId id="325" r:id="rId25"/>
    <p:sldId id="326" r:id="rId26"/>
    <p:sldId id="327" r:id="rId27"/>
    <p:sldId id="328" r:id="rId28"/>
    <p:sldId id="338" r:id="rId29"/>
    <p:sldId id="336" r:id="rId30"/>
    <p:sldId id="333" r:id="rId31"/>
    <p:sldId id="329" r:id="rId32"/>
    <p:sldId id="374" r:id="rId33"/>
    <p:sldId id="375" r:id="rId34"/>
    <p:sldId id="376" r:id="rId35"/>
    <p:sldId id="334" r:id="rId36"/>
    <p:sldId id="337" r:id="rId37"/>
    <p:sldId id="343" r:id="rId38"/>
    <p:sldId id="340" r:id="rId39"/>
    <p:sldId id="339" r:id="rId40"/>
    <p:sldId id="342" r:id="rId41"/>
    <p:sldId id="354" r:id="rId42"/>
    <p:sldId id="355" r:id="rId43"/>
    <p:sldId id="356" r:id="rId44"/>
    <p:sldId id="378" r:id="rId45"/>
    <p:sldId id="382" r:id="rId46"/>
    <p:sldId id="383" r:id="rId47"/>
    <p:sldId id="384" r:id="rId48"/>
    <p:sldId id="390" r:id="rId49"/>
    <p:sldId id="391" r:id="rId50"/>
    <p:sldId id="394" r:id="rId51"/>
    <p:sldId id="397" r:id="rId52"/>
    <p:sldId id="398" r:id="rId53"/>
    <p:sldId id="399" r:id="rId54"/>
    <p:sldId id="400" r:id="rId55"/>
    <p:sldId id="401" r:id="rId56"/>
    <p:sldId id="404" r:id="rId57"/>
    <p:sldId id="362" r:id="rId58"/>
    <p:sldId id="396" r:id="rId59"/>
    <p:sldId id="344" r:id="rId60"/>
    <p:sldId id="345" r:id="rId61"/>
    <p:sldId id="377" r:id="rId62"/>
    <p:sldId id="348" r:id="rId63"/>
    <p:sldId id="416" r:id="rId64"/>
    <p:sldId id="415" r:id="rId65"/>
    <p:sldId id="414" r:id="rId66"/>
    <p:sldId id="426" r:id="rId67"/>
    <p:sldId id="352" r:id="rId6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e" initials="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83" autoAdjust="0"/>
    <p:restoredTop sz="94660" autoAdjust="0"/>
  </p:normalViewPr>
  <p:slideViewPr>
    <p:cSldViewPr>
      <p:cViewPr varScale="1">
        <p:scale>
          <a:sx n="104" d="100"/>
          <a:sy n="104" d="100"/>
        </p:scale>
        <p:origin x="52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7" d="100"/>
          <a:sy n="97" d="100"/>
        </p:scale>
        <p:origin x="357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spc="20" baseline="0">
                <a:solidFill>
                  <a:schemeClr val="tx1">
                    <a:lumMod val="50000"/>
                    <a:lumOff val="50000"/>
                  </a:schemeClr>
                </a:solidFill>
                <a:latin typeface="+mn-lt"/>
                <a:ea typeface="+mn-ea"/>
                <a:cs typeface="+mn-cs"/>
              </a:defRPr>
            </a:pPr>
            <a:r>
              <a:rPr lang="en-US" b="1" dirty="0">
                <a:solidFill>
                  <a:schemeClr val="accent5">
                    <a:lumMod val="50000"/>
                  </a:schemeClr>
                </a:solidFill>
              </a:rPr>
              <a:t>Multi</a:t>
            </a:r>
            <a:r>
              <a:rPr lang="en-US" b="1" baseline="0" dirty="0">
                <a:solidFill>
                  <a:schemeClr val="accent5">
                    <a:lumMod val="50000"/>
                  </a:schemeClr>
                </a:solidFill>
              </a:rPr>
              <a:t>-Family &amp; Single-Family</a:t>
            </a:r>
            <a:endParaRPr lang="en-US" b="1" dirty="0">
              <a:solidFill>
                <a:schemeClr val="accent5">
                  <a:lumMod val="50000"/>
                </a:schemeClr>
              </a:solidFill>
            </a:endParaRPr>
          </a:p>
        </c:rich>
      </c:tx>
      <c:layout>
        <c:manualLayout>
          <c:xMode val="edge"/>
          <c:yMode val="edge"/>
          <c:x val="0.13099512560929885"/>
          <c:y val="0"/>
        </c:manualLayout>
      </c:layout>
      <c:overlay val="0"/>
      <c:spPr>
        <a:noFill/>
        <a:ln>
          <a:noFill/>
        </a:ln>
        <a:effectLst/>
      </c:spPr>
      <c:txPr>
        <a:bodyPr rot="0" spcFirstLastPara="1" vertOverflow="ellipsis" vert="horz" wrap="square" anchor="ctr" anchorCtr="1"/>
        <a:lstStyle/>
        <a:p>
          <a:pPr>
            <a:defRPr sz="1862" b="1" i="0" u="none" strike="noStrike" kern="1200" cap="none" spc="20" baseline="0">
              <a:solidFill>
                <a:schemeClr val="tx1">
                  <a:lumMod val="50000"/>
                  <a:lumOff val="50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9103967208017239"/>
          <c:w val="0.94444444444444442"/>
          <c:h val="0.64178849112997793"/>
        </c:manualLayout>
      </c:layout>
      <c:pie3DChart>
        <c:varyColors val="1"/>
        <c:ser>
          <c:idx val="0"/>
          <c:order val="0"/>
          <c:tx>
            <c:strRef>
              <c:f>Sheet1!$B$1</c:f>
              <c:strCache>
                <c:ptCount val="1"/>
                <c:pt idx="0">
                  <c:v>Type of Housing</c:v>
                </c:pt>
              </c:strCache>
            </c:strRef>
          </c:tx>
          <c:dPt>
            <c:idx val="0"/>
            <c:bubble3D val="0"/>
            <c:explosion val="14"/>
            <c:spPr>
              <a:gradFill rotWithShape="1">
                <a:gsLst>
                  <a:gs pos="0">
                    <a:schemeClr val="accent1">
                      <a:tint val="50000"/>
                      <a:shade val="86000"/>
                      <a:satMod val="140000"/>
                    </a:schemeClr>
                  </a:gs>
                  <a:gs pos="45000">
                    <a:schemeClr val="accent1">
                      <a:tint val="48000"/>
                      <a:satMod val="150000"/>
                    </a:schemeClr>
                  </a:gs>
                  <a:gs pos="100000">
                    <a:schemeClr val="accent1">
                      <a:tint val="28000"/>
                      <a:satMod val="160000"/>
                    </a:schemeClr>
                  </a:gs>
                </a:gsLst>
                <a:path path="circle">
                  <a:fillToRect l="100000" t="100000" r="100000" b="100000"/>
                </a:path>
              </a:gradFill>
              <a:ln>
                <a:noFill/>
              </a:ln>
              <a:effectLst/>
              <a:sp3d/>
            </c:spPr>
            <c:extLst>
              <c:ext xmlns:c16="http://schemas.microsoft.com/office/drawing/2014/chart" uri="{C3380CC4-5D6E-409C-BE32-E72D297353CC}">
                <c16:uniqueId val="{00000001-7384-4E54-9917-4ECFB9122C91}"/>
              </c:ext>
            </c:extLst>
          </c:dPt>
          <c:dPt>
            <c:idx val="1"/>
            <c:bubble3D val="0"/>
            <c:spPr>
              <a:gradFill rotWithShape="1">
                <a:gsLst>
                  <a:gs pos="0">
                    <a:schemeClr val="accent2">
                      <a:tint val="50000"/>
                      <a:shade val="86000"/>
                      <a:satMod val="140000"/>
                    </a:schemeClr>
                  </a:gs>
                  <a:gs pos="45000">
                    <a:schemeClr val="accent2">
                      <a:tint val="48000"/>
                      <a:satMod val="150000"/>
                    </a:schemeClr>
                  </a:gs>
                  <a:gs pos="100000">
                    <a:schemeClr val="accent2">
                      <a:tint val="28000"/>
                      <a:satMod val="160000"/>
                    </a:schemeClr>
                  </a:gs>
                </a:gsLst>
                <a:path path="circle">
                  <a:fillToRect l="100000" t="100000" r="100000" b="100000"/>
                </a:path>
              </a:gradFill>
              <a:ln>
                <a:noFill/>
              </a:ln>
              <a:effectLst/>
              <a:sp3d/>
            </c:spPr>
            <c:extLst>
              <c:ext xmlns:c16="http://schemas.microsoft.com/office/drawing/2014/chart" uri="{C3380CC4-5D6E-409C-BE32-E72D297353CC}">
                <c16:uniqueId val="{00000003-7384-4E54-9917-4ECFB9122C91}"/>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65000"/>
                        <a:lumOff val="3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Sheet1!$A$2:$A$3</c:f>
              <c:strCache>
                <c:ptCount val="2"/>
                <c:pt idx="0">
                  <c:v>Multi-Family</c:v>
                </c:pt>
                <c:pt idx="1">
                  <c:v>Single-Family</c:v>
                </c:pt>
              </c:strCache>
            </c:strRef>
          </c:cat>
          <c:val>
            <c:numRef>
              <c:f>Sheet1!$B$2:$B$3</c:f>
              <c:numCache>
                <c:formatCode>General</c:formatCode>
                <c:ptCount val="2"/>
                <c:pt idx="0">
                  <c:v>461</c:v>
                </c:pt>
                <c:pt idx="1">
                  <c:v>53</c:v>
                </c:pt>
              </c:numCache>
            </c:numRef>
          </c:val>
          <c:extLst>
            <c:ext xmlns:c16="http://schemas.microsoft.com/office/drawing/2014/chart" uri="{C3380CC4-5D6E-409C-BE32-E72D297353CC}">
              <c16:uniqueId val="{00000000-E9CF-4583-9DF0-F97D982CAD74}"/>
            </c:ext>
          </c:extLst>
        </c:ser>
        <c:dLbls>
          <c:dLblPos val="ctr"/>
          <c:showLegendKey val="0"/>
          <c:showVal val="0"/>
          <c:showCatName val="0"/>
          <c:showSerName val="0"/>
          <c:showPercent val="1"/>
          <c:showBubbleSize val="0"/>
          <c:showLeaderLines val="1"/>
        </c:dLbls>
      </c:pie3D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accent5">
                    <a:lumMod val="50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accent5">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solidFill>
                <a:latin typeface="+mn-lt"/>
                <a:ea typeface="+mn-ea"/>
                <a:cs typeface="+mn-cs"/>
              </a:defRPr>
            </a:pPr>
            <a:r>
              <a:rPr lang="en-US" dirty="0">
                <a:solidFill>
                  <a:schemeClr val="tx1"/>
                </a:solidFill>
              </a:rPr>
              <a:t>Affordable Units By Income</a:t>
            </a:r>
          </a:p>
        </c:rich>
      </c:tx>
      <c:layout>
        <c:manualLayout>
          <c:xMode val="edge"/>
          <c:yMode val="edge"/>
          <c:x val="7.5984106547213312E-2"/>
          <c:y val="9.5364390267385912E-2"/>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Income</c:v>
                </c:pt>
              </c:strCache>
            </c:strRef>
          </c:tx>
          <c:spPr>
            <a:scene3d>
              <a:camera prst="orthographicFront"/>
              <a:lightRig rig="threePt" dir="t"/>
            </a:scene3d>
            <a:sp3d prstMaterial="flat">
              <a:bevelT w="50800" h="101600"/>
              <a:contourClr>
                <a:srgbClr val="000000"/>
              </a:contourClr>
            </a:sp3d>
          </c:spPr>
          <c:dPt>
            <c:idx val="0"/>
            <c:bubble3D val="0"/>
            <c:spPr>
              <a:solidFill>
                <a:schemeClr val="accent2"/>
              </a:solidFill>
              <a:ln>
                <a:noFill/>
              </a:ln>
              <a:effectLst/>
              <a:scene3d>
                <a:camera prst="orthographicFront"/>
                <a:lightRig rig="threePt" dir="t"/>
              </a:scene3d>
              <a:sp3d prstMaterial="flat">
                <a:bevelT w="50800" h="101600"/>
                <a:contourClr>
                  <a:srgbClr val="000000"/>
                </a:contourClr>
              </a:sp3d>
            </c:spPr>
            <c:extLst>
              <c:ext xmlns:c16="http://schemas.microsoft.com/office/drawing/2014/chart" uri="{C3380CC4-5D6E-409C-BE32-E72D297353CC}">
                <c16:uniqueId val="{00000001-4A6C-4018-AB93-6C49CB8A9EA1}"/>
              </c:ext>
            </c:extLst>
          </c:dPt>
          <c:dPt>
            <c:idx val="1"/>
            <c:bubble3D val="0"/>
            <c:spPr>
              <a:solidFill>
                <a:schemeClr val="accent4"/>
              </a:solidFill>
              <a:ln>
                <a:noFill/>
              </a:ln>
              <a:effectLst/>
              <a:scene3d>
                <a:camera prst="orthographicFront"/>
                <a:lightRig rig="threePt" dir="t"/>
              </a:scene3d>
              <a:sp3d prstMaterial="flat">
                <a:bevelT w="50800" h="101600"/>
                <a:contourClr>
                  <a:srgbClr val="000000"/>
                </a:contourClr>
              </a:sp3d>
            </c:spPr>
            <c:extLst>
              <c:ext xmlns:c16="http://schemas.microsoft.com/office/drawing/2014/chart" uri="{C3380CC4-5D6E-409C-BE32-E72D297353CC}">
                <c16:uniqueId val="{00000003-4A6C-4018-AB93-6C49CB8A9EA1}"/>
              </c:ext>
            </c:extLst>
          </c:dPt>
          <c:dPt>
            <c:idx val="2"/>
            <c:bubble3D val="0"/>
            <c:spPr>
              <a:solidFill>
                <a:schemeClr val="accent6"/>
              </a:solidFill>
              <a:ln>
                <a:noFill/>
              </a:ln>
              <a:effectLst/>
              <a:scene3d>
                <a:camera prst="orthographicFront"/>
                <a:lightRig rig="threePt" dir="t"/>
              </a:scene3d>
              <a:sp3d prstMaterial="flat">
                <a:bevelT w="50800" h="101600"/>
                <a:contourClr>
                  <a:srgbClr val="000000"/>
                </a:contourClr>
              </a:sp3d>
            </c:spPr>
            <c:extLst>
              <c:ext xmlns:c16="http://schemas.microsoft.com/office/drawing/2014/chart" uri="{C3380CC4-5D6E-409C-BE32-E72D297353CC}">
                <c16:uniqueId val="{00000005-4A6C-4018-AB93-6C49CB8A9EA1}"/>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Very Low</c:v>
                </c:pt>
                <c:pt idx="1">
                  <c:v>Low</c:v>
                </c:pt>
                <c:pt idx="2">
                  <c:v>Moderate</c:v>
                </c:pt>
              </c:strCache>
            </c:strRef>
          </c:cat>
          <c:val>
            <c:numRef>
              <c:f>Sheet1!$B$2:$B$4</c:f>
              <c:numCache>
                <c:formatCode>General</c:formatCode>
                <c:ptCount val="3"/>
                <c:pt idx="0">
                  <c:v>283</c:v>
                </c:pt>
                <c:pt idx="1">
                  <c:v>182</c:v>
                </c:pt>
                <c:pt idx="2">
                  <c:v>55</c:v>
                </c:pt>
              </c:numCache>
            </c:numRef>
          </c:val>
          <c:extLst>
            <c:ext xmlns:c16="http://schemas.microsoft.com/office/drawing/2014/chart" uri="{C3380CC4-5D6E-409C-BE32-E72D297353CC}">
              <c16:uniqueId val="{00000000-880D-4E63-B216-A2850DBDDDE2}"/>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4.3137893745021777E-2"/>
          <c:y val="0.28163560111327179"/>
          <c:w val="0.21457975023523754"/>
          <c:h val="0.6270055044905803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43979" cy="465773"/>
          </a:xfrm>
          <a:prstGeom prst="rect">
            <a:avLst/>
          </a:prstGeom>
        </p:spPr>
        <p:txBody>
          <a:bodyPr vert="horz" lIns="91555" tIns="45778" rIns="91555" bIns="45778" rtlCol="0"/>
          <a:lstStyle>
            <a:lvl1pPr algn="l">
              <a:defRPr sz="1200"/>
            </a:lvl1pPr>
          </a:lstStyle>
          <a:p>
            <a:endParaRPr lang="en-US"/>
          </a:p>
        </p:txBody>
      </p:sp>
      <p:sp>
        <p:nvSpPr>
          <p:cNvPr id="3" name="Date Placeholder 2"/>
          <p:cNvSpPr>
            <a:spLocks noGrp="1"/>
          </p:cNvSpPr>
          <p:nvPr>
            <p:ph type="dt" sz="quarter" idx="1"/>
          </p:nvPr>
        </p:nvSpPr>
        <p:spPr>
          <a:xfrm>
            <a:off x="3977533" y="2"/>
            <a:ext cx="3043979" cy="465773"/>
          </a:xfrm>
          <a:prstGeom prst="rect">
            <a:avLst/>
          </a:prstGeom>
        </p:spPr>
        <p:txBody>
          <a:bodyPr vert="horz" lIns="91555" tIns="45778" rIns="91555" bIns="45778" rtlCol="0"/>
          <a:lstStyle>
            <a:lvl1pPr algn="r">
              <a:defRPr sz="1200"/>
            </a:lvl1pPr>
          </a:lstStyle>
          <a:p>
            <a:fld id="{BD9B30FA-32B4-C84D-BE2A-F837A1AF0011}" type="datetimeFigureOut">
              <a:rPr lang="en-US" smtClean="0"/>
              <a:t>3/2/2020</a:t>
            </a:fld>
            <a:endParaRPr lang="en-US"/>
          </a:p>
        </p:txBody>
      </p:sp>
      <p:sp>
        <p:nvSpPr>
          <p:cNvPr id="4" name="Footer Placeholder 3"/>
          <p:cNvSpPr>
            <a:spLocks noGrp="1"/>
          </p:cNvSpPr>
          <p:nvPr>
            <p:ph type="ftr" sz="quarter" idx="2"/>
          </p:nvPr>
        </p:nvSpPr>
        <p:spPr>
          <a:xfrm>
            <a:off x="3" y="8841738"/>
            <a:ext cx="3043979" cy="465773"/>
          </a:xfrm>
          <a:prstGeom prst="rect">
            <a:avLst/>
          </a:prstGeom>
        </p:spPr>
        <p:txBody>
          <a:bodyPr vert="horz" lIns="91555" tIns="45778" rIns="91555" bIns="45778" rtlCol="0" anchor="b"/>
          <a:lstStyle>
            <a:lvl1pPr algn="l">
              <a:defRPr sz="1200"/>
            </a:lvl1pPr>
          </a:lstStyle>
          <a:p>
            <a:endParaRPr lang="en-US"/>
          </a:p>
        </p:txBody>
      </p:sp>
      <p:sp>
        <p:nvSpPr>
          <p:cNvPr id="5" name="Slide Number Placeholder 4"/>
          <p:cNvSpPr>
            <a:spLocks noGrp="1"/>
          </p:cNvSpPr>
          <p:nvPr>
            <p:ph type="sldNum" sz="quarter" idx="3"/>
          </p:nvPr>
        </p:nvSpPr>
        <p:spPr>
          <a:xfrm>
            <a:off x="3977533" y="8841738"/>
            <a:ext cx="3043979" cy="465773"/>
          </a:xfrm>
          <a:prstGeom prst="rect">
            <a:avLst/>
          </a:prstGeom>
        </p:spPr>
        <p:txBody>
          <a:bodyPr vert="horz" lIns="91555" tIns="45778" rIns="91555" bIns="45778" rtlCol="0" anchor="b"/>
          <a:lstStyle>
            <a:lvl1pPr algn="r">
              <a:defRPr sz="1200"/>
            </a:lvl1pPr>
          </a:lstStyle>
          <a:p>
            <a:fld id="{F9390149-0B05-484E-8B16-CC0FA40CA6A2}" type="slidenum">
              <a:rPr lang="en-US" smtClean="0"/>
              <a:t>‹#›</a:t>
            </a:fld>
            <a:endParaRPr lang="en-US"/>
          </a:p>
        </p:txBody>
      </p:sp>
    </p:spTree>
    <p:extLst>
      <p:ext uri="{BB962C8B-B14F-4D97-AF65-F5344CB8AC3E}">
        <p14:creationId xmlns:p14="http://schemas.microsoft.com/office/powerpoint/2010/main" val="40963047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295" tIns="46649" rIns="93295" bIns="46649" rtlCol="0"/>
          <a:lstStyle>
            <a:lvl1pPr algn="l">
              <a:defRPr sz="1200"/>
            </a:lvl1pPr>
          </a:lstStyle>
          <a:p>
            <a:endParaRPr lang="en-US"/>
          </a:p>
        </p:txBody>
      </p:sp>
      <p:sp>
        <p:nvSpPr>
          <p:cNvPr id="3" name="Date Placeholder 2"/>
          <p:cNvSpPr>
            <a:spLocks noGrp="1"/>
          </p:cNvSpPr>
          <p:nvPr>
            <p:ph type="dt" idx="1"/>
          </p:nvPr>
        </p:nvSpPr>
        <p:spPr>
          <a:xfrm>
            <a:off x="3978134" y="0"/>
            <a:ext cx="3043343" cy="465455"/>
          </a:xfrm>
          <a:prstGeom prst="rect">
            <a:avLst/>
          </a:prstGeom>
        </p:spPr>
        <p:txBody>
          <a:bodyPr vert="horz" lIns="93295" tIns="46649" rIns="93295" bIns="46649" rtlCol="0"/>
          <a:lstStyle>
            <a:lvl1pPr algn="r">
              <a:defRPr sz="1200"/>
            </a:lvl1pPr>
          </a:lstStyle>
          <a:p>
            <a:fld id="{1013FFED-4330-1E44-B37A-8783C912BC99}" type="datetimeFigureOut">
              <a:rPr lang="en-US" smtClean="0"/>
              <a:t>3/2/2020</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295" tIns="46649" rIns="93295" bIns="46649" rtlCol="0" anchor="ctr"/>
          <a:lstStyle/>
          <a:p>
            <a:endParaRPr lang="en-US"/>
          </a:p>
        </p:txBody>
      </p:sp>
      <p:sp>
        <p:nvSpPr>
          <p:cNvPr id="5" name="Notes Placeholder 4"/>
          <p:cNvSpPr>
            <a:spLocks noGrp="1"/>
          </p:cNvSpPr>
          <p:nvPr>
            <p:ph type="body" sz="quarter" idx="3"/>
          </p:nvPr>
        </p:nvSpPr>
        <p:spPr>
          <a:xfrm>
            <a:off x="702310" y="4421825"/>
            <a:ext cx="5618480" cy="4189095"/>
          </a:xfrm>
          <a:prstGeom prst="rect">
            <a:avLst/>
          </a:prstGeom>
        </p:spPr>
        <p:txBody>
          <a:bodyPr vert="horz" lIns="93295" tIns="46649" rIns="93295" bIns="466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295" tIns="46649" rIns="93295" bIns="46649" rtlCol="0" anchor="b"/>
          <a:lstStyle>
            <a:lvl1pPr algn="l">
              <a:defRPr sz="1200"/>
            </a:lvl1pPr>
          </a:lstStyle>
          <a:p>
            <a:endParaRPr lang="en-US"/>
          </a:p>
        </p:txBody>
      </p:sp>
      <p:sp>
        <p:nvSpPr>
          <p:cNvPr id="7" name="Slide Number Placeholder 6"/>
          <p:cNvSpPr>
            <a:spLocks noGrp="1"/>
          </p:cNvSpPr>
          <p:nvPr>
            <p:ph type="sldNum" sz="quarter" idx="5"/>
          </p:nvPr>
        </p:nvSpPr>
        <p:spPr>
          <a:xfrm>
            <a:off x="3978134" y="8842030"/>
            <a:ext cx="3043343" cy="465455"/>
          </a:xfrm>
          <a:prstGeom prst="rect">
            <a:avLst/>
          </a:prstGeom>
        </p:spPr>
        <p:txBody>
          <a:bodyPr vert="horz" lIns="93295" tIns="46649" rIns="93295" bIns="46649" rtlCol="0" anchor="b"/>
          <a:lstStyle>
            <a:lvl1pPr algn="r">
              <a:defRPr sz="1200"/>
            </a:lvl1pPr>
          </a:lstStyle>
          <a:p>
            <a:fld id="{83E6C089-B658-6F4C-B916-C860260F89C8}" type="slidenum">
              <a:rPr lang="en-US" smtClean="0"/>
              <a:t>‹#›</a:t>
            </a:fld>
            <a:endParaRPr lang="en-US"/>
          </a:p>
        </p:txBody>
      </p:sp>
    </p:spTree>
    <p:extLst>
      <p:ext uri="{BB962C8B-B14F-4D97-AF65-F5344CB8AC3E}">
        <p14:creationId xmlns:p14="http://schemas.microsoft.com/office/powerpoint/2010/main" val="258305104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Steven Sotomayor</a:t>
            </a:r>
          </a:p>
        </p:txBody>
      </p:sp>
      <p:sp>
        <p:nvSpPr>
          <p:cNvPr id="4" name="Slide Number Placeholder 3"/>
          <p:cNvSpPr>
            <a:spLocks noGrp="1"/>
          </p:cNvSpPr>
          <p:nvPr>
            <p:ph type="sldNum" sz="quarter" idx="5"/>
          </p:nvPr>
        </p:nvSpPr>
        <p:spPr/>
        <p:txBody>
          <a:bodyPr/>
          <a:lstStyle/>
          <a:p>
            <a:fld id="{83E6C089-B658-6F4C-B916-C860260F89C8}" type="slidenum">
              <a:rPr lang="en-US" smtClean="0"/>
              <a:t>5</a:t>
            </a:fld>
            <a:endParaRPr lang="en-US"/>
          </a:p>
        </p:txBody>
      </p:sp>
    </p:spTree>
    <p:extLst>
      <p:ext uri="{BB962C8B-B14F-4D97-AF65-F5344CB8AC3E}">
        <p14:creationId xmlns:p14="http://schemas.microsoft.com/office/powerpoint/2010/main" val="251252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E6C089-B658-6F4C-B916-C860260F89C8}" type="slidenum">
              <a:rPr lang="en-US" smtClean="0"/>
              <a:t>6</a:t>
            </a:fld>
            <a:endParaRPr lang="en-US"/>
          </a:p>
        </p:txBody>
      </p:sp>
    </p:spTree>
    <p:extLst>
      <p:ext uri="{BB962C8B-B14F-4D97-AF65-F5344CB8AC3E}">
        <p14:creationId xmlns:p14="http://schemas.microsoft.com/office/powerpoint/2010/main" val="328621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Steven Sotomayor</a:t>
            </a:r>
          </a:p>
        </p:txBody>
      </p:sp>
      <p:sp>
        <p:nvSpPr>
          <p:cNvPr id="4" name="Slide Number Placeholder 3"/>
          <p:cNvSpPr>
            <a:spLocks noGrp="1"/>
          </p:cNvSpPr>
          <p:nvPr>
            <p:ph type="sldNum" sz="quarter" idx="5"/>
          </p:nvPr>
        </p:nvSpPr>
        <p:spPr/>
        <p:txBody>
          <a:bodyPr/>
          <a:lstStyle/>
          <a:p>
            <a:fld id="{83E6C089-B658-6F4C-B916-C860260F89C8}" type="slidenum">
              <a:rPr lang="en-US" smtClean="0"/>
              <a:t>10</a:t>
            </a:fld>
            <a:endParaRPr lang="en-US"/>
          </a:p>
        </p:txBody>
      </p:sp>
    </p:spTree>
    <p:extLst>
      <p:ext uri="{BB962C8B-B14F-4D97-AF65-F5344CB8AC3E}">
        <p14:creationId xmlns:p14="http://schemas.microsoft.com/office/powerpoint/2010/main" val="3259082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E6C089-B658-6F4C-B916-C860260F89C8}" type="slidenum">
              <a:rPr lang="en-US" smtClean="0"/>
              <a:t>13</a:t>
            </a:fld>
            <a:endParaRPr lang="en-US"/>
          </a:p>
        </p:txBody>
      </p:sp>
    </p:spTree>
    <p:extLst>
      <p:ext uri="{BB962C8B-B14F-4D97-AF65-F5344CB8AC3E}">
        <p14:creationId xmlns:p14="http://schemas.microsoft.com/office/powerpoint/2010/main" val="2637930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ADU is based upon a projection that we will develop 15 units per year until 2023. </a:t>
            </a:r>
          </a:p>
          <a:p>
            <a:r>
              <a:rPr lang="en-US" dirty="0"/>
              <a:t>Important to note that we may not meet the HAP objective of units that average less than 850 sq ft. </a:t>
            </a:r>
          </a:p>
        </p:txBody>
      </p:sp>
      <p:sp>
        <p:nvSpPr>
          <p:cNvPr id="4" name="Slide Number Placeholder 3"/>
          <p:cNvSpPr>
            <a:spLocks noGrp="1"/>
          </p:cNvSpPr>
          <p:nvPr>
            <p:ph type="sldNum" sz="quarter" idx="5"/>
          </p:nvPr>
        </p:nvSpPr>
        <p:spPr/>
        <p:txBody>
          <a:bodyPr/>
          <a:lstStyle/>
          <a:p>
            <a:fld id="{A2A81555-625D-4D34-8995-D803D823E556}" type="slidenum">
              <a:rPr lang="en-US" smtClean="0"/>
              <a:t>18</a:t>
            </a:fld>
            <a:endParaRPr lang="en-US" dirty="0"/>
          </a:p>
        </p:txBody>
      </p:sp>
    </p:spTree>
    <p:extLst>
      <p:ext uri="{BB962C8B-B14F-4D97-AF65-F5344CB8AC3E}">
        <p14:creationId xmlns:p14="http://schemas.microsoft.com/office/powerpoint/2010/main" val="4072002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Steven Sotomayor</a:t>
            </a:r>
          </a:p>
        </p:txBody>
      </p:sp>
      <p:sp>
        <p:nvSpPr>
          <p:cNvPr id="4" name="Slide Number Placeholder 3"/>
          <p:cNvSpPr>
            <a:spLocks noGrp="1"/>
          </p:cNvSpPr>
          <p:nvPr>
            <p:ph type="sldNum" sz="quarter" idx="5"/>
          </p:nvPr>
        </p:nvSpPr>
        <p:spPr/>
        <p:txBody>
          <a:bodyPr/>
          <a:lstStyle/>
          <a:p>
            <a:fld id="{83E6C089-B658-6F4C-B916-C860260F89C8}" type="slidenum">
              <a:rPr lang="en-US" smtClean="0"/>
              <a:t>19</a:t>
            </a:fld>
            <a:endParaRPr lang="en-US"/>
          </a:p>
        </p:txBody>
      </p:sp>
    </p:spTree>
    <p:extLst>
      <p:ext uri="{BB962C8B-B14F-4D97-AF65-F5344CB8AC3E}">
        <p14:creationId xmlns:p14="http://schemas.microsoft.com/office/powerpoint/2010/main" val="20633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E6C089-B658-6F4C-B916-C860260F89C8}" type="slidenum">
              <a:rPr lang="en-US" smtClean="0"/>
              <a:t>20</a:t>
            </a:fld>
            <a:endParaRPr lang="en-US"/>
          </a:p>
        </p:txBody>
      </p:sp>
    </p:spTree>
    <p:extLst>
      <p:ext uri="{BB962C8B-B14F-4D97-AF65-F5344CB8AC3E}">
        <p14:creationId xmlns:p14="http://schemas.microsoft.com/office/powerpoint/2010/main" val="418663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Steven Sotomayor</a:t>
            </a:r>
          </a:p>
        </p:txBody>
      </p:sp>
      <p:sp>
        <p:nvSpPr>
          <p:cNvPr id="4" name="Slide Number Placeholder 3"/>
          <p:cNvSpPr>
            <a:spLocks noGrp="1"/>
          </p:cNvSpPr>
          <p:nvPr>
            <p:ph type="sldNum" sz="quarter" idx="5"/>
          </p:nvPr>
        </p:nvSpPr>
        <p:spPr/>
        <p:txBody>
          <a:bodyPr/>
          <a:lstStyle/>
          <a:p>
            <a:fld id="{83E6C089-B658-6F4C-B916-C860260F89C8}" type="slidenum">
              <a:rPr lang="en-US" smtClean="0"/>
              <a:t>22</a:t>
            </a:fld>
            <a:endParaRPr lang="en-US"/>
          </a:p>
        </p:txBody>
      </p:sp>
    </p:spTree>
    <p:extLst>
      <p:ext uri="{BB962C8B-B14F-4D97-AF65-F5344CB8AC3E}">
        <p14:creationId xmlns:p14="http://schemas.microsoft.com/office/powerpoint/2010/main" val="1698871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C07CCA-C5AE-5340-B93D-83C28EB58723}" type="datetime1">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B5F58-9A96-48E4-81C9-8C87A0513FFA}"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300098-3FC0-CF48-9F41-C1BB1C2BB7F9}" type="datetime1">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B5F58-9A96-48E4-81C9-8C87A0513FF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7BF7B2-49BE-B24D-A918-11B144248727}" type="datetime1">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B5F58-9A96-48E4-81C9-8C87A0513FF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E5D2F8-9884-D149-9909-CDD92100671C}" type="datetime1">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B5F58-9A96-48E4-81C9-8C87A0513FF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75B46A-6A04-434F-B02A-7B86E51C4CE0}" type="datetime1">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B5F58-9A96-48E4-81C9-8C87A0513FFA}"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15D1B6-5530-AA47-955C-AD2C887CE353}" type="datetime1">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B5F58-9A96-48E4-81C9-8C87A0513FF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D1576E-0633-1540-9B46-766B5199C6A0}" type="datetime1">
              <a:rPr lang="en-US" smtClean="0"/>
              <a:t>3/2/2020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0B5F58-9A96-48E4-81C9-8C87A0513FFA}"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12E8FE-41C5-3840-8428-E65034B8483B}" type="datetime1">
              <a:rPr lang="en-US" smtClean="0"/>
              <a:t>3/2/2020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0B5F58-9A96-48E4-81C9-8C87A0513FF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84C47-C012-D145-8688-909A296EB156}" type="datetime1">
              <a:rPr lang="en-US" smtClean="0"/>
              <a:t>3/2/2020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0B5F58-9A96-48E4-81C9-8C87A0513FF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DF9AA6-F254-CA43-9BF6-5C5833A6F259}" type="datetime1">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B5F58-9A96-48E4-81C9-8C87A0513FFA}"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9367E9-3FE1-1249-8390-829303864E3A}" type="datetime1">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B5F58-9A96-48E4-81C9-8C87A0513FF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59419291-AB36-2442-8F2C-4BC38906475F}" type="datetime1">
              <a:rPr lang="en-US" smtClean="0"/>
              <a:t>3/2/2020</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CE0B5F58-9A96-48E4-81C9-8C87A0513FF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4.png"/><Relationship Id="rId7"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cs typeface="Avenir Book"/>
              </a:rPr>
              <a:t>3 North Street</a:t>
            </a:r>
          </a:p>
        </p:txBody>
      </p:sp>
      <p:sp>
        <p:nvSpPr>
          <p:cNvPr id="3" name="Subtitle 2"/>
          <p:cNvSpPr>
            <a:spLocks noGrp="1"/>
          </p:cNvSpPr>
          <p:nvPr>
            <p:ph type="subTitle" idx="1"/>
          </p:nvPr>
        </p:nvSpPr>
        <p:spPr/>
        <p:txBody>
          <a:bodyPr/>
          <a:lstStyle/>
          <a:p>
            <a:pPr>
              <a:lnSpc>
                <a:spcPct val="120000"/>
              </a:lnSpc>
            </a:pPr>
            <a:r>
              <a:rPr lang="en-US" dirty="0">
                <a:latin typeface="Arial" panose="020B0604020202020204" pitchFamily="34" charset="0"/>
                <a:cs typeface="Arial" panose="020B0604020202020204" pitchFamily="34" charset="0"/>
              </a:rPr>
              <a:t>Future Use of Site</a:t>
            </a:r>
          </a:p>
          <a:p>
            <a:pPr>
              <a:lnSpc>
                <a:spcPct val="120000"/>
              </a:lnSpc>
            </a:pPr>
            <a:r>
              <a:rPr lang="en-US" sz="1800" dirty="0">
                <a:latin typeface="Arial" panose="020B0604020202020204" pitchFamily="34" charset="0"/>
                <a:cs typeface="Arial" panose="020B0604020202020204" pitchFamily="34" charset="0"/>
              </a:rPr>
              <a:t>City Council Meeting – March 2, 2020</a:t>
            </a:r>
          </a:p>
        </p:txBody>
      </p:sp>
      <p:pic>
        <p:nvPicPr>
          <p:cNvPr id="4" name="Picture 3" descr="LogoBW_Transparent.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4953000"/>
            <a:ext cx="2667000" cy="1531386"/>
          </a:xfrm>
          <a:prstGeom prst="rect">
            <a:avLst/>
          </a:prstGeom>
        </p:spPr>
      </p:pic>
    </p:spTree>
    <p:extLst>
      <p:ext uri="{BB962C8B-B14F-4D97-AF65-F5344CB8AC3E}">
        <p14:creationId xmlns:p14="http://schemas.microsoft.com/office/powerpoint/2010/main" val="27880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3124200"/>
          </a:xfrm>
        </p:spPr>
        <p:txBody>
          <a:bodyPr>
            <a:noAutofit/>
          </a:bodyPr>
          <a:lstStyle/>
          <a:p>
            <a:r>
              <a:rPr lang="en-US" sz="4400" dirty="0">
                <a:cs typeface="Avenir Book"/>
              </a:rPr>
              <a:t>Overview of the City’s Recent, Current, and Anticipated Future Production of Affordable Housing</a:t>
            </a:r>
          </a:p>
        </p:txBody>
      </p:sp>
      <p:sp>
        <p:nvSpPr>
          <p:cNvPr id="5" name="Slide Number Placeholder 4"/>
          <p:cNvSpPr>
            <a:spLocks noGrp="1"/>
          </p:cNvSpPr>
          <p:nvPr>
            <p:ph type="sldNum" sz="quarter" idx="12"/>
          </p:nvPr>
        </p:nvSpPr>
        <p:spPr/>
        <p:txBody>
          <a:bodyPr/>
          <a:lstStyle/>
          <a:p>
            <a:fld id="{CE0B5F58-9A96-48E4-81C9-8C87A0513FFA}" type="slidenum">
              <a:rPr lang="en-US" smtClean="0"/>
              <a:t>10</a:t>
            </a:fld>
            <a:endParaRPr lang="en-US"/>
          </a:p>
        </p:txBody>
      </p:sp>
      <p:pic>
        <p:nvPicPr>
          <p:cNvPr id="6" name="Picture 5" descr="LogoBW_Transparent.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754323"/>
            <a:ext cx="1524000" cy="875077"/>
          </a:xfrm>
          <a:prstGeom prst="rect">
            <a:avLst/>
          </a:prstGeom>
        </p:spPr>
      </p:pic>
    </p:spTree>
    <p:extLst>
      <p:ext uri="{BB962C8B-B14F-4D97-AF65-F5344CB8AC3E}">
        <p14:creationId xmlns:p14="http://schemas.microsoft.com/office/powerpoint/2010/main" val="1039641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66" y="158496"/>
            <a:ext cx="8229600" cy="990600"/>
          </a:xfrm>
        </p:spPr>
        <p:txBody>
          <a:bodyPr/>
          <a:lstStyle/>
          <a:p>
            <a:r>
              <a:rPr lang="en-US" dirty="0"/>
              <a:t>Goals and Priorities</a:t>
            </a:r>
          </a:p>
        </p:txBody>
      </p:sp>
      <p:sp>
        <p:nvSpPr>
          <p:cNvPr id="3" name="Content Placeholder 2"/>
          <p:cNvSpPr>
            <a:spLocks noGrp="1"/>
          </p:cNvSpPr>
          <p:nvPr>
            <p:ph idx="1"/>
          </p:nvPr>
        </p:nvSpPr>
        <p:spPr>
          <a:xfrm>
            <a:off x="129435" y="1008889"/>
            <a:ext cx="8557365" cy="5690616"/>
          </a:xfrm>
        </p:spPr>
        <p:txBody>
          <a:bodyPr>
            <a:normAutofit fontScale="92500" lnSpcReduction="20000"/>
          </a:bodyPr>
          <a:lstStyle/>
          <a:p>
            <a:pPr marL="0" indent="0">
              <a:spcAft>
                <a:spcPts val="1200"/>
              </a:spcAft>
              <a:buNone/>
            </a:pPr>
            <a:r>
              <a:rPr lang="en-US" b="1" dirty="0"/>
              <a:t>FY 2018-2020 Council Goals</a:t>
            </a:r>
          </a:p>
          <a:p>
            <a:pPr marL="0" indent="0" algn="just">
              <a:spcAft>
                <a:spcPts val="1200"/>
              </a:spcAft>
              <a:buNone/>
            </a:pPr>
            <a:r>
              <a:rPr lang="en-US" dirty="0"/>
              <a:t>Address the housing needs of Healdsburg workers and residents by updating and implementing City housing policies to increase the inventory of workforce and affordable housing in our community. </a:t>
            </a:r>
          </a:p>
          <a:p>
            <a:pPr marL="0" indent="0">
              <a:spcAft>
                <a:spcPts val="1200"/>
              </a:spcAft>
              <a:buNone/>
            </a:pPr>
            <a:r>
              <a:rPr lang="en-US" b="1" dirty="0"/>
              <a:t>City of Healdsburg 2020-2025 Strategic Plan</a:t>
            </a:r>
          </a:p>
          <a:p>
            <a:pPr marL="0" indent="0">
              <a:spcAft>
                <a:spcPts val="1200"/>
              </a:spcAft>
              <a:buNone/>
            </a:pPr>
            <a:r>
              <a:rPr lang="en-US" dirty="0"/>
              <a:t>The Strategic Plan Community Workshop Survey demonstrated that Affordable Housing was the number one priority, by far, for the Healdsburg Community.</a:t>
            </a:r>
          </a:p>
          <a:p>
            <a:pPr marL="0" indent="0" algn="just">
              <a:spcAft>
                <a:spcPts val="1200"/>
              </a:spcAft>
              <a:buNone/>
            </a:pPr>
            <a:r>
              <a:rPr lang="en-US" i="1" dirty="0"/>
              <a:t>Strategic Initiative – 03: Expand Affordable Housing Opportunities </a:t>
            </a:r>
          </a:p>
          <a:p>
            <a:pPr marL="1005840" lvl="2" indent="-457200" algn="just">
              <a:lnSpc>
                <a:spcPct val="120000"/>
              </a:lnSpc>
              <a:spcBef>
                <a:spcPts val="0"/>
              </a:spcBef>
              <a:spcAft>
                <a:spcPts val="600"/>
              </a:spcAft>
              <a:buClr>
                <a:schemeClr val="tx1"/>
              </a:buClr>
              <a:buFont typeface="+mj-lt"/>
              <a:buAutoNum type="arabicPeriod"/>
            </a:pPr>
            <a:r>
              <a:rPr lang="en-US" i="1" dirty="0"/>
              <a:t>Implement the Housing Action Plan</a:t>
            </a:r>
          </a:p>
          <a:p>
            <a:pPr marL="1005840" lvl="2" indent="-457200" algn="just">
              <a:lnSpc>
                <a:spcPct val="120000"/>
              </a:lnSpc>
              <a:spcBef>
                <a:spcPts val="0"/>
              </a:spcBef>
              <a:spcAft>
                <a:spcPts val="600"/>
              </a:spcAft>
              <a:buClr>
                <a:schemeClr val="tx1"/>
              </a:buClr>
              <a:buFont typeface="+mj-lt"/>
              <a:buAutoNum type="arabicPeriod"/>
            </a:pPr>
            <a:r>
              <a:rPr lang="en-US" i="1" dirty="0"/>
              <a:t>Identify Funding Mechanisms </a:t>
            </a:r>
          </a:p>
          <a:p>
            <a:pPr marL="1005840" lvl="2" indent="-457200" algn="just">
              <a:lnSpc>
                <a:spcPct val="120000"/>
              </a:lnSpc>
              <a:spcBef>
                <a:spcPts val="0"/>
              </a:spcBef>
              <a:spcAft>
                <a:spcPts val="600"/>
              </a:spcAft>
              <a:buClr>
                <a:schemeClr val="tx1"/>
              </a:buClr>
              <a:buFont typeface="+mj-lt"/>
              <a:buAutoNum type="arabicPeriod"/>
            </a:pPr>
            <a:r>
              <a:rPr lang="en-US" i="1" dirty="0"/>
              <a:t>Preserve Existing Rental Units </a:t>
            </a:r>
          </a:p>
          <a:p>
            <a:pPr marL="1005840" lvl="2" indent="-457200" algn="just">
              <a:lnSpc>
                <a:spcPct val="120000"/>
              </a:lnSpc>
              <a:spcBef>
                <a:spcPts val="0"/>
              </a:spcBef>
              <a:spcAft>
                <a:spcPts val="600"/>
              </a:spcAft>
              <a:buClr>
                <a:schemeClr val="tx1"/>
              </a:buClr>
              <a:buFont typeface="+mj-lt"/>
              <a:buAutoNum type="arabicPeriod"/>
            </a:pPr>
            <a:r>
              <a:rPr lang="en-US" i="1" dirty="0"/>
              <a:t>Evaluate Options to Amend the GMO</a:t>
            </a:r>
          </a:p>
          <a:p>
            <a:pPr marL="1005840" lvl="2" indent="-457200" algn="just">
              <a:lnSpc>
                <a:spcPct val="120000"/>
              </a:lnSpc>
              <a:spcBef>
                <a:spcPts val="0"/>
              </a:spcBef>
              <a:spcAft>
                <a:spcPts val="600"/>
              </a:spcAft>
              <a:buClr>
                <a:schemeClr val="tx1"/>
              </a:buClr>
              <a:buFont typeface="+mj-lt"/>
              <a:buAutoNum type="arabicPeriod"/>
            </a:pPr>
            <a:r>
              <a:rPr lang="en-US" i="1" dirty="0"/>
              <a:t>Implement the Strategies of the Regional Strategic Plan Designed to Address Homelessness in Northern Sonoma County. </a:t>
            </a:r>
          </a:p>
          <a:p>
            <a:pPr marL="0" lvl="2" indent="0" algn="just">
              <a:spcAft>
                <a:spcPts val="1200"/>
              </a:spcAft>
              <a:buNone/>
            </a:pP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11</a:t>
            </a:fld>
            <a:endParaRPr lang="en-US" dirty="0"/>
          </a:p>
        </p:txBody>
      </p:sp>
    </p:spTree>
    <p:extLst>
      <p:ext uri="{BB962C8B-B14F-4D97-AF65-F5344CB8AC3E}">
        <p14:creationId xmlns:p14="http://schemas.microsoft.com/office/powerpoint/2010/main" val="2540578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688" y="248558"/>
            <a:ext cx="8229600" cy="990600"/>
          </a:xfrm>
        </p:spPr>
        <p:txBody>
          <a:bodyPr/>
          <a:lstStyle/>
          <a:p>
            <a:r>
              <a:rPr lang="en-US" dirty="0"/>
              <a:t>Housing Production</a:t>
            </a:r>
          </a:p>
        </p:txBody>
      </p:sp>
      <p:sp>
        <p:nvSpPr>
          <p:cNvPr id="3" name="Content Placeholder 2"/>
          <p:cNvSpPr>
            <a:spLocks noGrp="1"/>
          </p:cNvSpPr>
          <p:nvPr>
            <p:ph idx="1"/>
          </p:nvPr>
        </p:nvSpPr>
        <p:spPr>
          <a:xfrm>
            <a:off x="313151" y="1440493"/>
            <a:ext cx="8373649" cy="5036507"/>
          </a:xfrm>
        </p:spPr>
        <p:txBody>
          <a:bodyPr>
            <a:normAutofit/>
          </a:bodyPr>
          <a:lstStyle/>
          <a:p>
            <a:pPr algn="just">
              <a:spcAft>
                <a:spcPts val="1200"/>
              </a:spcAft>
            </a:pPr>
            <a:endParaRPr lang="en-US" sz="2000" dirty="0"/>
          </a:p>
          <a:p>
            <a:pPr lvl="0"/>
            <a:endParaRPr lang="en-US" dirty="0"/>
          </a:p>
          <a:p>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12</a:t>
            </a:fld>
            <a:endParaRPr lang="en-US" dirty="0"/>
          </a:p>
        </p:txBody>
      </p:sp>
      <p:sp>
        <p:nvSpPr>
          <p:cNvPr id="5" name="TextBox 4">
            <a:extLst>
              <a:ext uri="{FF2B5EF4-FFF2-40B4-BE49-F238E27FC236}">
                <a16:creationId xmlns:a16="http://schemas.microsoft.com/office/drawing/2014/main" id="{A33E22DD-98B1-48C8-BDAB-1EC48B902F0E}"/>
              </a:ext>
            </a:extLst>
          </p:cNvPr>
          <p:cNvSpPr txBox="1"/>
          <p:nvPr/>
        </p:nvSpPr>
        <p:spPr>
          <a:xfrm>
            <a:off x="250521" y="1140243"/>
            <a:ext cx="8436279" cy="544764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200" b="1" dirty="0"/>
              <a:t>Housing Element and Regional Housing Needs allocation, or RHNA	</a:t>
            </a:r>
          </a:p>
          <a:p>
            <a:pPr marL="569913" indent="-169863">
              <a:spcAft>
                <a:spcPts val="600"/>
              </a:spcAft>
              <a:buFont typeface="Arial" panose="020B0604020202020204" pitchFamily="34" charset="0"/>
              <a:buChar char="•"/>
            </a:pPr>
            <a:r>
              <a:rPr lang="en-US" dirty="0"/>
              <a:t>Required housing production goals set by the State of California; </a:t>
            </a:r>
          </a:p>
          <a:p>
            <a:pPr marL="569913" indent="-169863">
              <a:spcAft>
                <a:spcPts val="600"/>
              </a:spcAft>
              <a:buFont typeface="Arial" panose="020B0604020202020204" pitchFamily="34" charset="0"/>
              <a:buChar char="•"/>
            </a:pPr>
            <a:r>
              <a:rPr lang="en-US" dirty="0"/>
              <a:t>State-level requirements are then distributed through a methodology determined by the Association of Bay Area Governments;   </a:t>
            </a:r>
          </a:p>
          <a:p>
            <a:pPr marL="569913" indent="-169863">
              <a:spcAft>
                <a:spcPts val="600"/>
              </a:spcAft>
              <a:buFont typeface="Arial" panose="020B0604020202020204" pitchFamily="34" charset="0"/>
              <a:buChar char="•"/>
            </a:pPr>
            <a:r>
              <a:rPr lang="en-US" dirty="0"/>
              <a:t>Jurisdictions that do not meet their production requirements face penalties.    </a:t>
            </a:r>
          </a:p>
          <a:p>
            <a:pPr marL="285750" indent="-285750">
              <a:spcBef>
                <a:spcPts val="1200"/>
              </a:spcBef>
              <a:spcAft>
                <a:spcPts val="1200"/>
              </a:spcAft>
              <a:buFont typeface="Arial" panose="020B0604020202020204" pitchFamily="34" charset="0"/>
              <a:buChar char="•"/>
            </a:pPr>
            <a:r>
              <a:rPr lang="en-US" sz="2200" b="1" dirty="0"/>
              <a:t>The City of Healdsburg Housing Action Plan</a:t>
            </a:r>
            <a:endParaRPr lang="en-US" dirty="0"/>
          </a:p>
          <a:p>
            <a:pPr marL="569913" indent="-112713">
              <a:spcAft>
                <a:spcPts val="600"/>
              </a:spcAft>
              <a:buFont typeface="Arial" panose="020B0604020202020204" pitchFamily="34" charset="0"/>
              <a:buChar char="•"/>
              <a:tabLst>
                <a:tab pos="514350" algn="l"/>
              </a:tabLst>
            </a:pPr>
            <a:r>
              <a:rPr lang="en-US" dirty="0"/>
              <a:t> Adopted by the City Council in February of 2018</a:t>
            </a:r>
          </a:p>
          <a:p>
            <a:pPr marL="627063" indent="-169863">
              <a:spcAft>
                <a:spcPts val="600"/>
              </a:spcAft>
              <a:buFont typeface="Arial" panose="020B0604020202020204" pitchFamily="34" charset="0"/>
              <a:buChar char="•"/>
              <a:tabLst>
                <a:tab pos="514350" algn="l"/>
              </a:tabLst>
            </a:pPr>
            <a:r>
              <a:rPr lang="en-US" dirty="0"/>
              <a:t>Establishes specific community housing goals that complement General Plan Housing Element Goals to be achieved by 2022	</a:t>
            </a:r>
          </a:p>
          <a:p>
            <a:pPr marL="285750" indent="-285750">
              <a:spcBef>
                <a:spcPts val="600"/>
              </a:spcBef>
              <a:spcAft>
                <a:spcPts val="1200"/>
              </a:spcAft>
              <a:buFont typeface="Arial" panose="020B0604020202020204" pitchFamily="34" charset="0"/>
              <a:buChar char="•"/>
            </a:pPr>
            <a:r>
              <a:rPr lang="en-US" sz="2200" b="1" dirty="0"/>
              <a:t>Community Needs</a:t>
            </a:r>
            <a:r>
              <a:rPr lang="en-US" b="1" dirty="0"/>
              <a:t> </a:t>
            </a:r>
          </a:p>
          <a:p>
            <a:pPr marL="569913" indent="-112713">
              <a:spcAft>
                <a:spcPts val="600"/>
              </a:spcAft>
              <a:buFont typeface="Arial" panose="020B0604020202020204" pitchFamily="34" charset="0"/>
              <a:buChar char="•"/>
            </a:pPr>
            <a:r>
              <a:rPr lang="en-US" dirty="0"/>
              <a:t>Ongoing needs of the Community &amp; Continuous Evaluations</a:t>
            </a:r>
          </a:p>
          <a:p>
            <a:pPr marL="569913" indent="-112713">
              <a:spcAft>
                <a:spcPts val="600"/>
              </a:spcAft>
              <a:buFont typeface="Arial" panose="020B0604020202020204" pitchFamily="34" charset="0"/>
              <a:buChar char="•"/>
            </a:pPr>
            <a:r>
              <a:rPr lang="en-US" b="1" dirty="0"/>
              <a:t> </a:t>
            </a:r>
            <a:r>
              <a:rPr lang="en-US" dirty="0"/>
              <a:t>Housing Needs Calculator</a:t>
            </a:r>
            <a:endParaRPr lang="en-US" b="1" dirty="0"/>
          </a:p>
          <a:p>
            <a:endParaRPr lang="en-US" dirty="0"/>
          </a:p>
        </p:txBody>
      </p:sp>
    </p:spTree>
    <p:extLst>
      <p:ext uri="{BB962C8B-B14F-4D97-AF65-F5344CB8AC3E}">
        <p14:creationId xmlns:p14="http://schemas.microsoft.com/office/powerpoint/2010/main" val="1890959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Healdsburg Glen Apartments">
            <a:extLst>
              <a:ext uri="{FF2B5EF4-FFF2-40B4-BE49-F238E27FC236}">
                <a16:creationId xmlns:a16="http://schemas.microsoft.com/office/drawing/2014/main" id="{E71BA573-4122-4D2A-A641-CCEB9505245E}"/>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val="0"/>
              </a:ext>
            </a:extLst>
          </a:blip>
          <a:srcRect/>
          <a:stretch>
            <a:fillRect/>
          </a:stretch>
        </p:blipFill>
        <p:spPr bwMode="auto">
          <a:xfrm>
            <a:off x="4619" y="388159"/>
            <a:ext cx="9143999" cy="473061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6F8E85F-20CC-42AF-813F-F013A4B1C823}"/>
              </a:ext>
            </a:extLst>
          </p:cNvPr>
          <p:cNvSpPr>
            <a:spLocks noGrp="1"/>
          </p:cNvSpPr>
          <p:nvPr>
            <p:ph type="sldNum" sz="quarter" idx="12"/>
          </p:nvPr>
        </p:nvSpPr>
        <p:spPr/>
        <p:txBody>
          <a:bodyPr/>
          <a:lstStyle/>
          <a:p>
            <a:fld id="{0CFEC368-1D7A-4F81-ABF6-AE0E36BAF64C}" type="slidenum">
              <a:rPr lang="en-US" smtClean="0"/>
              <a:pPr/>
              <a:t>13</a:t>
            </a:fld>
            <a:endParaRPr lang="en-US" dirty="0"/>
          </a:p>
        </p:txBody>
      </p:sp>
      <p:pic>
        <p:nvPicPr>
          <p:cNvPr id="6" name="Graphic 5" descr="House">
            <a:extLst>
              <a:ext uri="{FF2B5EF4-FFF2-40B4-BE49-F238E27FC236}">
                <a16:creationId xmlns:a16="http://schemas.microsoft.com/office/drawing/2014/main" id="{1DA75983-5F15-4788-873E-EA64099932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57715" y="793004"/>
            <a:ext cx="1581912" cy="15819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TextBox 8">
            <a:extLst>
              <a:ext uri="{FF2B5EF4-FFF2-40B4-BE49-F238E27FC236}">
                <a16:creationId xmlns:a16="http://schemas.microsoft.com/office/drawing/2014/main" id="{DE6A80B2-9D33-49A0-AD4B-0449C532012B}"/>
              </a:ext>
            </a:extLst>
          </p:cNvPr>
          <p:cNvSpPr txBox="1"/>
          <p:nvPr/>
        </p:nvSpPr>
        <p:spPr>
          <a:xfrm>
            <a:off x="2878152" y="2228802"/>
            <a:ext cx="3209544" cy="954107"/>
          </a:xfrm>
          <a:prstGeom prst="rect">
            <a:avLst/>
          </a:prstGeom>
          <a:noFill/>
        </p:spPr>
        <p:txBody>
          <a:bodyPr wrap="square" rtlCol="0">
            <a:spAutoFit/>
          </a:bodyPr>
          <a:lstStyle/>
          <a:p>
            <a:pPr algn="ctr"/>
            <a:r>
              <a:rPr lang="en-US" sz="2800" b="1" dirty="0">
                <a:solidFill>
                  <a:schemeClr val="tx2"/>
                </a:solidFill>
                <a:latin typeface="Arial Black" panose="020B0A04020102020204" pitchFamily="34" charset="0"/>
              </a:rPr>
              <a:t>520 Affordable Units</a:t>
            </a:r>
          </a:p>
        </p:txBody>
      </p:sp>
      <p:graphicFrame>
        <p:nvGraphicFramePr>
          <p:cNvPr id="12" name="Chart 11">
            <a:extLst>
              <a:ext uri="{FF2B5EF4-FFF2-40B4-BE49-F238E27FC236}">
                <a16:creationId xmlns:a16="http://schemas.microsoft.com/office/drawing/2014/main" id="{9829391E-60AD-426B-8AE9-81343C8C2DF2}"/>
              </a:ext>
            </a:extLst>
          </p:cNvPr>
          <p:cNvGraphicFramePr/>
          <p:nvPr>
            <p:extLst>
              <p:ext uri="{D42A27DB-BD31-4B8C-83A1-F6EECF244321}">
                <p14:modId xmlns:p14="http://schemas.microsoft.com/office/powerpoint/2010/main" val="929537704"/>
              </p:ext>
            </p:extLst>
          </p:nvPr>
        </p:nvGraphicFramePr>
        <p:xfrm>
          <a:off x="-105678" y="3859804"/>
          <a:ext cx="4000500" cy="2950678"/>
        </p:xfrm>
        <a:graphic>
          <a:graphicData uri="http://schemas.openxmlformats.org/drawingml/2006/chart">
            <c:chart xmlns:c="http://schemas.openxmlformats.org/drawingml/2006/chart" xmlns:r="http://schemas.openxmlformats.org/officeDocument/2006/relationships" r:id="rId7"/>
          </a:graphicData>
        </a:graphic>
      </p:graphicFrame>
      <p:sp>
        <p:nvSpPr>
          <p:cNvPr id="15" name="TextBox 14">
            <a:extLst>
              <a:ext uri="{FF2B5EF4-FFF2-40B4-BE49-F238E27FC236}">
                <a16:creationId xmlns:a16="http://schemas.microsoft.com/office/drawing/2014/main" id="{FA2D0E70-A621-45FE-A034-5795415113F6}"/>
              </a:ext>
            </a:extLst>
          </p:cNvPr>
          <p:cNvSpPr txBox="1"/>
          <p:nvPr/>
        </p:nvSpPr>
        <p:spPr>
          <a:xfrm>
            <a:off x="23091" y="1069790"/>
            <a:ext cx="2894076" cy="1384995"/>
          </a:xfrm>
          <a:prstGeom prst="rect">
            <a:avLst/>
          </a:prstGeom>
          <a:noFill/>
        </p:spPr>
        <p:txBody>
          <a:bodyPr wrap="square" rtlCol="0">
            <a:spAutoFit/>
          </a:bodyPr>
          <a:lstStyle/>
          <a:p>
            <a:pPr algn="ctr"/>
            <a:r>
              <a:rPr lang="en-US" sz="2800" dirty="0">
                <a:solidFill>
                  <a:srgbClr val="0070C0"/>
                </a:solidFill>
                <a:latin typeface="Arial Rounded MT Bold" panose="020F0704030504030204" pitchFamily="34" charset="0"/>
              </a:rPr>
              <a:t>27 Properties </a:t>
            </a:r>
          </a:p>
          <a:p>
            <a:pPr algn="ctr"/>
            <a:r>
              <a:rPr lang="en-US" sz="2800" dirty="0">
                <a:solidFill>
                  <a:srgbClr val="0070C0"/>
                </a:solidFill>
                <a:latin typeface="Arial Rounded MT Bold" panose="020F0704030504030204" pitchFamily="34" charset="0"/>
              </a:rPr>
              <a:t>Across Healdsburg</a:t>
            </a:r>
          </a:p>
        </p:txBody>
      </p:sp>
      <p:sp>
        <p:nvSpPr>
          <p:cNvPr id="16" name="TextBox 15">
            <a:extLst>
              <a:ext uri="{FF2B5EF4-FFF2-40B4-BE49-F238E27FC236}">
                <a16:creationId xmlns:a16="http://schemas.microsoft.com/office/drawing/2014/main" id="{4CB5FFDD-FE5C-41C8-B458-38E54D4CFE5E}"/>
              </a:ext>
            </a:extLst>
          </p:cNvPr>
          <p:cNvSpPr txBox="1"/>
          <p:nvPr/>
        </p:nvSpPr>
        <p:spPr>
          <a:xfrm>
            <a:off x="6339396" y="1067481"/>
            <a:ext cx="2642616" cy="1384995"/>
          </a:xfrm>
          <a:prstGeom prst="rect">
            <a:avLst/>
          </a:prstGeom>
          <a:noFill/>
        </p:spPr>
        <p:txBody>
          <a:bodyPr wrap="square" rtlCol="0">
            <a:spAutoFit/>
          </a:bodyPr>
          <a:lstStyle/>
          <a:p>
            <a:pPr algn="ctr"/>
            <a:r>
              <a:rPr lang="en-US" sz="2800" dirty="0">
                <a:solidFill>
                  <a:schemeClr val="tx2">
                    <a:lumMod val="75000"/>
                  </a:schemeClr>
                </a:solidFill>
                <a:latin typeface="Arial Rounded MT Bold" panose="020F0704030504030204" pitchFamily="34" charset="0"/>
              </a:rPr>
              <a:t>40 Units </a:t>
            </a:r>
          </a:p>
          <a:p>
            <a:pPr algn="ctr"/>
            <a:r>
              <a:rPr lang="en-US" sz="2800" dirty="0">
                <a:solidFill>
                  <a:schemeClr val="tx2">
                    <a:lumMod val="75000"/>
                  </a:schemeClr>
                </a:solidFill>
                <a:latin typeface="Arial Rounded MT Bold" panose="020F0704030504030204" pitchFamily="34" charset="0"/>
              </a:rPr>
              <a:t>Preserved in the past Year</a:t>
            </a:r>
          </a:p>
        </p:txBody>
      </p:sp>
      <p:graphicFrame>
        <p:nvGraphicFramePr>
          <p:cNvPr id="19" name="Chart 18">
            <a:extLst>
              <a:ext uri="{FF2B5EF4-FFF2-40B4-BE49-F238E27FC236}">
                <a16:creationId xmlns:a16="http://schemas.microsoft.com/office/drawing/2014/main" id="{CE609230-515A-46BE-929F-532A8AA2E138}"/>
              </a:ext>
            </a:extLst>
          </p:cNvPr>
          <p:cNvGraphicFramePr/>
          <p:nvPr>
            <p:extLst>
              <p:ext uri="{D42A27DB-BD31-4B8C-83A1-F6EECF244321}">
                <p14:modId xmlns:p14="http://schemas.microsoft.com/office/powerpoint/2010/main" val="1920347103"/>
              </p:ext>
            </p:extLst>
          </p:nvPr>
        </p:nvGraphicFramePr>
        <p:xfrm>
          <a:off x="5663617" y="3572399"/>
          <a:ext cx="4079919" cy="3157384"/>
        </p:xfrm>
        <a:graphic>
          <a:graphicData uri="http://schemas.openxmlformats.org/drawingml/2006/chart">
            <c:chart xmlns:c="http://schemas.openxmlformats.org/drawingml/2006/chart" xmlns:r="http://schemas.openxmlformats.org/officeDocument/2006/relationships" r:id="rId8"/>
          </a:graphicData>
        </a:graphic>
      </p:graphicFrame>
      <p:sp>
        <p:nvSpPr>
          <p:cNvPr id="20" name="TextBox 19">
            <a:extLst>
              <a:ext uri="{FF2B5EF4-FFF2-40B4-BE49-F238E27FC236}">
                <a16:creationId xmlns:a16="http://schemas.microsoft.com/office/drawing/2014/main" id="{029DE164-75FC-4495-AB3B-917F5FE572C7}"/>
              </a:ext>
            </a:extLst>
          </p:cNvPr>
          <p:cNvSpPr txBox="1"/>
          <p:nvPr/>
        </p:nvSpPr>
        <p:spPr>
          <a:xfrm>
            <a:off x="1737359" y="3098261"/>
            <a:ext cx="5669280"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b="1" dirty="0"/>
              <a:t>$1.7 Billion Investment in Affordable Housing </a:t>
            </a:r>
          </a:p>
        </p:txBody>
      </p:sp>
      <p:sp>
        <p:nvSpPr>
          <p:cNvPr id="2" name="Rectangle 1">
            <a:extLst>
              <a:ext uri="{FF2B5EF4-FFF2-40B4-BE49-F238E27FC236}">
                <a16:creationId xmlns:a16="http://schemas.microsoft.com/office/drawing/2014/main" id="{21D0A97A-F307-4427-8969-E633CC399D1E}"/>
              </a:ext>
            </a:extLst>
          </p:cNvPr>
          <p:cNvSpPr/>
          <p:nvPr/>
        </p:nvSpPr>
        <p:spPr>
          <a:xfrm>
            <a:off x="3542209" y="3734894"/>
            <a:ext cx="2121408" cy="1898034"/>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90 Affordable Units In the Process of being Remodeled with a $9,000,000</a:t>
            </a:r>
          </a:p>
          <a:p>
            <a:pPr algn="ctr"/>
            <a:r>
              <a:rPr lang="en-US" dirty="0"/>
              <a:t>Investment</a:t>
            </a:r>
          </a:p>
        </p:txBody>
      </p:sp>
      <p:sp>
        <p:nvSpPr>
          <p:cNvPr id="13" name="Title 1">
            <a:extLst>
              <a:ext uri="{FF2B5EF4-FFF2-40B4-BE49-F238E27FC236}">
                <a16:creationId xmlns:a16="http://schemas.microsoft.com/office/drawing/2014/main" id="{F207CCB3-5332-4B45-B433-230041846896}"/>
              </a:ext>
            </a:extLst>
          </p:cNvPr>
          <p:cNvSpPr>
            <a:spLocks noGrp="1"/>
          </p:cNvSpPr>
          <p:nvPr>
            <p:ph type="title"/>
          </p:nvPr>
        </p:nvSpPr>
        <p:spPr>
          <a:xfrm>
            <a:off x="170687" y="248558"/>
            <a:ext cx="8973311" cy="768428"/>
          </a:xfrm>
        </p:spPr>
        <p:txBody>
          <a:bodyPr/>
          <a:lstStyle/>
          <a:p>
            <a:pPr algn="ctr"/>
            <a:r>
              <a:rPr lang="en-US" dirty="0"/>
              <a:t>Affordable Housing Inventory</a:t>
            </a:r>
          </a:p>
        </p:txBody>
      </p:sp>
    </p:spTree>
    <p:extLst>
      <p:ext uri="{BB962C8B-B14F-4D97-AF65-F5344CB8AC3E}">
        <p14:creationId xmlns:p14="http://schemas.microsoft.com/office/powerpoint/2010/main" val="2805007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14" y="245423"/>
            <a:ext cx="8229600" cy="990600"/>
          </a:xfrm>
        </p:spPr>
        <p:txBody>
          <a:bodyPr/>
          <a:lstStyle/>
          <a:p>
            <a:r>
              <a:rPr lang="en-US" dirty="0"/>
              <a:t>Regional Housing Needs Allocation</a:t>
            </a:r>
          </a:p>
        </p:txBody>
      </p:sp>
      <p:sp>
        <p:nvSpPr>
          <p:cNvPr id="3" name="Content Placeholder 2"/>
          <p:cNvSpPr>
            <a:spLocks noGrp="1"/>
          </p:cNvSpPr>
          <p:nvPr>
            <p:ph idx="1"/>
          </p:nvPr>
        </p:nvSpPr>
        <p:spPr>
          <a:xfrm>
            <a:off x="185058" y="1153727"/>
            <a:ext cx="8501742" cy="5050100"/>
          </a:xfrm>
        </p:spPr>
        <p:txBody>
          <a:bodyPr>
            <a:normAutofit/>
          </a:bodyPr>
          <a:lstStyle/>
          <a:p>
            <a:pPr lvl="0"/>
            <a:r>
              <a:rPr lang="en-US" dirty="0"/>
              <a:t>The City of Healdsburg is required by the State of California to meet certain Housing Productions Goal</a:t>
            </a:r>
          </a:p>
          <a:p>
            <a:pPr marL="0" lvl="0" indent="0">
              <a:buNone/>
            </a:pPr>
            <a:endParaRPr lang="en-US" dirty="0"/>
          </a:p>
          <a:p>
            <a:pPr marL="0" lvl="0" indent="0">
              <a:buNone/>
            </a:pP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14</a:t>
            </a:fld>
            <a:endParaRPr lang="en-US" dirty="0"/>
          </a:p>
        </p:txBody>
      </p:sp>
      <p:graphicFrame>
        <p:nvGraphicFramePr>
          <p:cNvPr id="6" name="Table 6">
            <a:extLst>
              <a:ext uri="{FF2B5EF4-FFF2-40B4-BE49-F238E27FC236}">
                <a16:creationId xmlns:a16="http://schemas.microsoft.com/office/drawing/2014/main" id="{8165E956-F027-4922-9C4D-FA59FF3CC650}"/>
              </a:ext>
            </a:extLst>
          </p:cNvPr>
          <p:cNvGraphicFramePr>
            <a:graphicFrameLocks noGrp="1"/>
          </p:cNvGraphicFramePr>
          <p:nvPr>
            <p:extLst>
              <p:ext uri="{D42A27DB-BD31-4B8C-83A1-F6EECF244321}">
                <p14:modId xmlns:p14="http://schemas.microsoft.com/office/powerpoint/2010/main" val="1797417865"/>
              </p:ext>
            </p:extLst>
          </p:nvPr>
        </p:nvGraphicFramePr>
        <p:xfrm>
          <a:off x="87682" y="2154245"/>
          <a:ext cx="8871258" cy="3466709"/>
        </p:xfrm>
        <a:graphic>
          <a:graphicData uri="http://schemas.openxmlformats.org/drawingml/2006/table">
            <a:tbl>
              <a:tblPr firstRow="1" bandRow="1">
                <a:effectLst>
                  <a:outerShdw blurRad="50800" dist="38100" dir="2700000" algn="tl" rotWithShape="0">
                    <a:prstClr val="black">
                      <a:alpha val="40000"/>
                    </a:prstClr>
                  </a:outerShdw>
                </a:effectLst>
                <a:tableStyleId>{00A15C55-8517-42AA-B614-E9B94910E393}</a:tableStyleId>
              </a:tblPr>
              <a:tblGrid>
                <a:gridCol w="1218575">
                  <a:extLst>
                    <a:ext uri="{9D8B030D-6E8A-4147-A177-3AD203B41FA5}">
                      <a16:colId xmlns:a16="http://schemas.microsoft.com/office/drawing/2014/main" val="2595605573"/>
                    </a:ext>
                  </a:extLst>
                </a:gridCol>
                <a:gridCol w="1504903">
                  <a:extLst>
                    <a:ext uri="{9D8B030D-6E8A-4147-A177-3AD203B41FA5}">
                      <a16:colId xmlns:a16="http://schemas.microsoft.com/office/drawing/2014/main" val="4191526756"/>
                    </a:ext>
                  </a:extLst>
                </a:gridCol>
                <a:gridCol w="769869">
                  <a:extLst>
                    <a:ext uri="{9D8B030D-6E8A-4147-A177-3AD203B41FA5}">
                      <a16:colId xmlns:a16="http://schemas.microsoft.com/office/drawing/2014/main" val="2097226"/>
                    </a:ext>
                  </a:extLst>
                </a:gridCol>
                <a:gridCol w="769869">
                  <a:extLst>
                    <a:ext uri="{9D8B030D-6E8A-4147-A177-3AD203B41FA5}">
                      <a16:colId xmlns:a16="http://schemas.microsoft.com/office/drawing/2014/main" val="1026345038"/>
                    </a:ext>
                  </a:extLst>
                </a:gridCol>
                <a:gridCol w="769869">
                  <a:extLst>
                    <a:ext uri="{9D8B030D-6E8A-4147-A177-3AD203B41FA5}">
                      <a16:colId xmlns:a16="http://schemas.microsoft.com/office/drawing/2014/main" val="866951021"/>
                    </a:ext>
                  </a:extLst>
                </a:gridCol>
                <a:gridCol w="769869">
                  <a:extLst>
                    <a:ext uri="{9D8B030D-6E8A-4147-A177-3AD203B41FA5}">
                      <a16:colId xmlns:a16="http://schemas.microsoft.com/office/drawing/2014/main" val="3476963565"/>
                    </a:ext>
                  </a:extLst>
                </a:gridCol>
                <a:gridCol w="769869">
                  <a:extLst>
                    <a:ext uri="{9D8B030D-6E8A-4147-A177-3AD203B41FA5}">
                      <a16:colId xmlns:a16="http://schemas.microsoft.com/office/drawing/2014/main" val="3308424176"/>
                    </a:ext>
                  </a:extLst>
                </a:gridCol>
                <a:gridCol w="791448">
                  <a:extLst>
                    <a:ext uri="{9D8B030D-6E8A-4147-A177-3AD203B41FA5}">
                      <a16:colId xmlns:a16="http://schemas.microsoft.com/office/drawing/2014/main" val="2253790297"/>
                    </a:ext>
                  </a:extLst>
                </a:gridCol>
                <a:gridCol w="1506987">
                  <a:extLst>
                    <a:ext uri="{9D8B030D-6E8A-4147-A177-3AD203B41FA5}">
                      <a16:colId xmlns:a16="http://schemas.microsoft.com/office/drawing/2014/main" val="2951165251"/>
                    </a:ext>
                  </a:extLst>
                </a:gridCol>
              </a:tblGrid>
              <a:tr h="724625">
                <a:tc>
                  <a:txBody>
                    <a:bodyPr/>
                    <a:lstStyle/>
                    <a:p>
                      <a:r>
                        <a:rPr lang="en-US" dirty="0"/>
                        <a:t>Income </a:t>
                      </a:r>
                    </a:p>
                    <a:p>
                      <a:r>
                        <a:rPr lang="en-US" dirty="0"/>
                        <a:t>level</a:t>
                      </a:r>
                    </a:p>
                  </a:txBody>
                  <a:tcPr anchor="b"/>
                </a:tc>
                <a:tc>
                  <a:txBody>
                    <a:bodyPr/>
                    <a:lstStyle/>
                    <a:p>
                      <a:r>
                        <a:rPr lang="en-US" dirty="0"/>
                        <a:t>RHNA </a:t>
                      </a:r>
                    </a:p>
                    <a:p>
                      <a:r>
                        <a:rPr lang="en-US" dirty="0"/>
                        <a:t>Allocation</a:t>
                      </a:r>
                    </a:p>
                  </a:txBody>
                  <a:tcPr anchor="b"/>
                </a:tc>
                <a:tc>
                  <a:txBody>
                    <a:bodyPr/>
                    <a:lstStyle/>
                    <a:p>
                      <a:r>
                        <a:rPr lang="en-US" dirty="0"/>
                        <a:t>2015</a:t>
                      </a:r>
                    </a:p>
                  </a:txBody>
                  <a:tcPr anchor="b"/>
                </a:tc>
                <a:tc>
                  <a:txBody>
                    <a:bodyPr/>
                    <a:lstStyle/>
                    <a:p>
                      <a:r>
                        <a:rPr lang="en-US" dirty="0"/>
                        <a:t>2016</a:t>
                      </a:r>
                    </a:p>
                  </a:txBody>
                  <a:tcPr anchor="b"/>
                </a:tc>
                <a:tc>
                  <a:txBody>
                    <a:bodyPr/>
                    <a:lstStyle/>
                    <a:p>
                      <a:r>
                        <a:rPr lang="en-US" dirty="0"/>
                        <a:t>2017</a:t>
                      </a:r>
                    </a:p>
                  </a:txBody>
                  <a:tcPr anchor="b"/>
                </a:tc>
                <a:tc>
                  <a:txBody>
                    <a:bodyPr/>
                    <a:lstStyle/>
                    <a:p>
                      <a:r>
                        <a:rPr lang="en-US" dirty="0"/>
                        <a:t>2018</a:t>
                      </a:r>
                    </a:p>
                  </a:txBody>
                  <a:tcPr anchor="b"/>
                </a:tc>
                <a:tc>
                  <a:txBody>
                    <a:bodyPr/>
                    <a:lstStyle/>
                    <a:p>
                      <a:r>
                        <a:rPr lang="en-US" dirty="0"/>
                        <a:t>2019</a:t>
                      </a:r>
                    </a:p>
                  </a:txBody>
                  <a:tcPr anchor="b"/>
                </a:tc>
                <a:tc>
                  <a:txBody>
                    <a:bodyPr/>
                    <a:lstStyle/>
                    <a:p>
                      <a:r>
                        <a:rPr lang="en-US" dirty="0"/>
                        <a:t>Total</a:t>
                      </a:r>
                    </a:p>
                  </a:txBody>
                  <a:tcPr anchor="b"/>
                </a:tc>
                <a:tc>
                  <a:txBody>
                    <a:bodyPr/>
                    <a:lstStyle/>
                    <a:p>
                      <a:r>
                        <a:rPr lang="en-US" dirty="0"/>
                        <a:t>Remaining</a:t>
                      </a:r>
                    </a:p>
                  </a:txBody>
                  <a:tcPr anchor="b"/>
                </a:tc>
                <a:extLst>
                  <a:ext uri="{0D108BD9-81ED-4DB2-BD59-A6C34878D82A}">
                    <a16:rowId xmlns:a16="http://schemas.microsoft.com/office/drawing/2014/main" val="3868967111"/>
                  </a:ext>
                </a:extLst>
              </a:tr>
              <a:tr h="525501">
                <a:tc>
                  <a:txBody>
                    <a:bodyPr/>
                    <a:lstStyle/>
                    <a:p>
                      <a:r>
                        <a:rPr lang="en-US" dirty="0"/>
                        <a:t>Very Low</a:t>
                      </a:r>
                    </a:p>
                  </a:txBody>
                  <a:tcPr anchor="ctr"/>
                </a:tc>
                <a:tc>
                  <a:txBody>
                    <a:bodyPr/>
                    <a:lstStyle/>
                    <a:p>
                      <a:pPr algn="ctr"/>
                      <a:r>
                        <a:rPr lang="en-US" dirty="0"/>
                        <a:t>31</a:t>
                      </a:r>
                    </a:p>
                  </a:txBody>
                  <a:tcPr anchor="ctr"/>
                </a:tc>
                <a:tc>
                  <a:txBody>
                    <a:bodyPr/>
                    <a:lstStyle/>
                    <a:p>
                      <a:pPr algn="ctr"/>
                      <a:r>
                        <a:rPr lang="en-US" dirty="0"/>
                        <a:t>1</a:t>
                      </a:r>
                    </a:p>
                  </a:txBody>
                  <a:tcPr anchor="ctr"/>
                </a:tc>
                <a:tc>
                  <a:txBody>
                    <a:bodyPr/>
                    <a:lstStyle/>
                    <a:p>
                      <a:pPr algn="ctr"/>
                      <a:endParaRPr lang="en-US" dirty="0"/>
                    </a:p>
                  </a:txBody>
                  <a:tcPr anchor="ctr"/>
                </a:tc>
                <a:tc>
                  <a:txBody>
                    <a:bodyPr/>
                    <a:lstStyle/>
                    <a:p>
                      <a:pPr algn="ctr"/>
                      <a:r>
                        <a:rPr lang="en-US" dirty="0"/>
                        <a:t>12</a:t>
                      </a:r>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r>
                        <a:rPr lang="en-US" dirty="0"/>
                        <a:t>13</a:t>
                      </a:r>
                    </a:p>
                  </a:txBody>
                  <a:tcPr anchor="ctr"/>
                </a:tc>
                <a:tc>
                  <a:txBody>
                    <a:bodyPr/>
                    <a:lstStyle/>
                    <a:p>
                      <a:pPr algn="ctr"/>
                      <a:r>
                        <a:rPr lang="en-US" dirty="0"/>
                        <a:t>18</a:t>
                      </a:r>
                    </a:p>
                  </a:txBody>
                  <a:tcPr anchor="ctr"/>
                </a:tc>
                <a:extLst>
                  <a:ext uri="{0D108BD9-81ED-4DB2-BD59-A6C34878D82A}">
                    <a16:rowId xmlns:a16="http://schemas.microsoft.com/office/drawing/2014/main" val="1007789281"/>
                  </a:ext>
                </a:extLst>
              </a:tr>
              <a:tr h="525501">
                <a:tc>
                  <a:txBody>
                    <a:bodyPr/>
                    <a:lstStyle/>
                    <a:p>
                      <a:r>
                        <a:rPr lang="en-US" dirty="0"/>
                        <a:t>Low</a:t>
                      </a:r>
                    </a:p>
                  </a:txBody>
                  <a:tcPr anchor="ctr"/>
                </a:tc>
                <a:tc>
                  <a:txBody>
                    <a:bodyPr/>
                    <a:lstStyle/>
                    <a:p>
                      <a:pPr algn="ctr"/>
                      <a:r>
                        <a:rPr lang="en-US" dirty="0"/>
                        <a:t>24</a:t>
                      </a:r>
                    </a:p>
                  </a:txBody>
                  <a:tcPr anchor="ctr"/>
                </a:tc>
                <a:tc>
                  <a:txBody>
                    <a:bodyPr/>
                    <a:lstStyle/>
                    <a:p>
                      <a:pPr algn="ctr"/>
                      <a:r>
                        <a:rPr lang="en-US" dirty="0"/>
                        <a:t>2</a:t>
                      </a:r>
                    </a:p>
                  </a:txBody>
                  <a:tcPr anchor="ctr"/>
                </a:tc>
                <a:tc>
                  <a:txBody>
                    <a:bodyPr/>
                    <a:lstStyle/>
                    <a:p>
                      <a:pPr algn="ctr"/>
                      <a:r>
                        <a:rPr lang="en-US" dirty="0"/>
                        <a:t>1</a:t>
                      </a:r>
                    </a:p>
                  </a:txBody>
                  <a:tcPr anchor="ctr"/>
                </a:tc>
                <a:tc>
                  <a:txBody>
                    <a:bodyPr/>
                    <a:lstStyle/>
                    <a:p>
                      <a:pPr algn="ctr"/>
                      <a:r>
                        <a:rPr lang="en-US" dirty="0"/>
                        <a:t>20</a:t>
                      </a:r>
                    </a:p>
                  </a:txBody>
                  <a:tcPr anchor="ctr"/>
                </a:tc>
                <a:tc>
                  <a:txBody>
                    <a:bodyPr/>
                    <a:lstStyle/>
                    <a:p>
                      <a:pPr algn="ctr"/>
                      <a:endParaRPr lang="en-US" dirty="0"/>
                    </a:p>
                  </a:txBody>
                  <a:tcPr anchor="ctr"/>
                </a:tc>
                <a:tc>
                  <a:txBody>
                    <a:bodyPr/>
                    <a:lstStyle/>
                    <a:p>
                      <a:pPr algn="ctr"/>
                      <a:r>
                        <a:rPr lang="en-US" dirty="0"/>
                        <a:t>1</a:t>
                      </a:r>
                    </a:p>
                  </a:txBody>
                  <a:tcPr anchor="ctr"/>
                </a:tc>
                <a:tc>
                  <a:txBody>
                    <a:bodyPr/>
                    <a:lstStyle/>
                    <a:p>
                      <a:pPr algn="ctr"/>
                      <a:r>
                        <a:rPr lang="en-US" dirty="0"/>
                        <a:t>25</a:t>
                      </a:r>
                    </a:p>
                  </a:txBody>
                  <a:tcPr anchor="ctr"/>
                </a:tc>
                <a:tc>
                  <a:txBody>
                    <a:bodyPr/>
                    <a:lstStyle/>
                    <a:p>
                      <a:pPr algn="ctr"/>
                      <a:r>
                        <a:rPr lang="en-US" dirty="0"/>
                        <a:t>0</a:t>
                      </a:r>
                    </a:p>
                  </a:txBody>
                  <a:tcPr anchor="ctr"/>
                </a:tc>
                <a:extLst>
                  <a:ext uri="{0D108BD9-81ED-4DB2-BD59-A6C34878D82A}">
                    <a16:rowId xmlns:a16="http://schemas.microsoft.com/office/drawing/2014/main" val="80305043"/>
                  </a:ext>
                </a:extLst>
              </a:tr>
              <a:tr h="525501">
                <a:tc>
                  <a:txBody>
                    <a:bodyPr/>
                    <a:lstStyle/>
                    <a:p>
                      <a:r>
                        <a:rPr lang="en-US" dirty="0"/>
                        <a:t>Moderate</a:t>
                      </a:r>
                    </a:p>
                  </a:txBody>
                  <a:tcPr anchor="ctr"/>
                </a:tc>
                <a:tc>
                  <a:txBody>
                    <a:bodyPr/>
                    <a:lstStyle/>
                    <a:p>
                      <a:pPr algn="ctr"/>
                      <a:r>
                        <a:rPr lang="en-US" dirty="0"/>
                        <a:t>26</a:t>
                      </a:r>
                    </a:p>
                  </a:txBody>
                  <a:tcPr anchor="ctr"/>
                </a:tc>
                <a:tc>
                  <a:txBody>
                    <a:bodyPr/>
                    <a:lstStyle/>
                    <a:p>
                      <a:pPr algn="ctr"/>
                      <a:r>
                        <a:rPr lang="en-US" dirty="0"/>
                        <a:t>2</a:t>
                      </a:r>
                    </a:p>
                  </a:txBody>
                  <a:tcPr anchor="ctr"/>
                </a:tc>
                <a:tc>
                  <a:txBody>
                    <a:bodyPr/>
                    <a:lstStyle/>
                    <a:p>
                      <a:pPr algn="ctr"/>
                      <a:r>
                        <a:rPr lang="en-US" dirty="0"/>
                        <a:t>3</a:t>
                      </a:r>
                    </a:p>
                  </a:txBody>
                  <a:tcPr anchor="ctr"/>
                </a:tc>
                <a:tc>
                  <a:txBody>
                    <a:bodyPr/>
                    <a:lstStyle/>
                    <a:p>
                      <a:pPr algn="ctr"/>
                      <a:r>
                        <a:rPr lang="en-US" dirty="0"/>
                        <a:t>29</a:t>
                      </a:r>
                    </a:p>
                  </a:txBody>
                  <a:tcPr anchor="ctr"/>
                </a:tc>
                <a:tc>
                  <a:txBody>
                    <a:bodyPr/>
                    <a:lstStyle/>
                    <a:p>
                      <a:pPr algn="ctr"/>
                      <a:r>
                        <a:rPr lang="en-US" dirty="0"/>
                        <a:t>12</a:t>
                      </a:r>
                    </a:p>
                  </a:txBody>
                  <a:tcPr anchor="ctr"/>
                </a:tc>
                <a:tc>
                  <a:txBody>
                    <a:bodyPr/>
                    <a:lstStyle/>
                    <a:p>
                      <a:pPr algn="ctr"/>
                      <a:r>
                        <a:rPr lang="en-US" dirty="0"/>
                        <a:t>18</a:t>
                      </a:r>
                    </a:p>
                  </a:txBody>
                  <a:tcPr anchor="ctr"/>
                </a:tc>
                <a:tc>
                  <a:txBody>
                    <a:bodyPr/>
                    <a:lstStyle/>
                    <a:p>
                      <a:pPr algn="ctr"/>
                      <a:r>
                        <a:rPr lang="en-US" dirty="0"/>
                        <a:t>64</a:t>
                      </a:r>
                    </a:p>
                  </a:txBody>
                  <a:tcPr anchor="ctr"/>
                </a:tc>
                <a:tc>
                  <a:txBody>
                    <a:bodyPr/>
                    <a:lstStyle/>
                    <a:p>
                      <a:pPr algn="ctr"/>
                      <a:r>
                        <a:rPr lang="en-US" dirty="0"/>
                        <a:t>0</a:t>
                      </a:r>
                    </a:p>
                  </a:txBody>
                  <a:tcPr anchor="ctr"/>
                </a:tc>
                <a:extLst>
                  <a:ext uri="{0D108BD9-81ED-4DB2-BD59-A6C34878D82A}">
                    <a16:rowId xmlns:a16="http://schemas.microsoft.com/office/drawing/2014/main" val="3437948149"/>
                  </a:ext>
                </a:extLst>
              </a:tr>
              <a:tr h="525501">
                <a:tc>
                  <a:txBody>
                    <a:bodyPr/>
                    <a:lstStyle/>
                    <a:p>
                      <a:r>
                        <a:rPr lang="en-US" dirty="0"/>
                        <a:t>Above</a:t>
                      </a:r>
                    </a:p>
                    <a:p>
                      <a:r>
                        <a:rPr lang="en-US" dirty="0"/>
                        <a:t>Moderate</a:t>
                      </a:r>
                    </a:p>
                  </a:txBody>
                  <a:tcPr anchor="ctr"/>
                </a:tc>
                <a:tc>
                  <a:txBody>
                    <a:bodyPr/>
                    <a:lstStyle/>
                    <a:p>
                      <a:pPr algn="ctr"/>
                      <a:r>
                        <a:rPr lang="en-US" dirty="0"/>
                        <a:t>76</a:t>
                      </a:r>
                    </a:p>
                  </a:txBody>
                  <a:tcPr anchor="ctr"/>
                </a:tc>
                <a:tc>
                  <a:txBody>
                    <a:bodyPr/>
                    <a:lstStyle/>
                    <a:p>
                      <a:pPr algn="ctr"/>
                      <a:r>
                        <a:rPr lang="en-US" dirty="0"/>
                        <a:t>39</a:t>
                      </a:r>
                    </a:p>
                  </a:txBody>
                  <a:tcPr anchor="ctr"/>
                </a:tc>
                <a:tc>
                  <a:txBody>
                    <a:bodyPr/>
                    <a:lstStyle/>
                    <a:p>
                      <a:pPr algn="ctr"/>
                      <a:r>
                        <a:rPr lang="en-US" dirty="0"/>
                        <a:t>22</a:t>
                      </a:r>
                    </a:p>
                  </a:txBody>
                  <a:tcPr anchor="ctr"/>
                </a:tc>
                <a:tc>
                  <a:txBody>
                    <a:bodyPr/>
                    <a:lstStyle/>
                    <a:p>
                      <a:pPr algn="ctr"/>
                      <a:r>
                        <a:rPr lang="en-US" dirty="0"/>
                        <a:t>16</a:t>
                      </a:r>
                    </a:p>
                  </a:txBody>
                  <a:tcPr anchor="ctr"/>
                </a:tc>
                <a:tc>
                  <a:txBody>
                    <a:bodyPr/>
                    <a:lstStyle/>
                    <a:p>
                      <a:pPr algn="ctr"/>
                      <a:r>
                        <a:rPr lang="en-US" dirty="0"/>
                        <a:t>40</a:t>
                      </a:r>
                    </a:p>
                  </a:txBody>
                  <a:tcPr anchor="ctr"/>
                </a:tc>
                <a:tc>
                  <a:txBody>
                    <a:bodyPr/>
                    <a:lstStyle/>
                    <a:p>
                      <a:pPr algn="ctr"/>
                      <a:r>
                        <a:rPr lang="en-US" dirty="0"/>
                        <a:t>13</a:t>
                      </a:r>
                    </a:p>
                  </a:txBody>
                  <a:tcPr anchor="ctr"/>
                </a:tc>
                <a:tc>
                  <a:txBody>
                    <a:bodyPr/>
                    <a:lstStyle/>
                    <a:p>
                      <a:pPr algn="ctr"/>
                      <a:r>
                        <a:rPr lang="en-US" dirty="0"/>
                        <a:t>130</a:t>
                      </a:r>
                    </a:p>
                  </a:txBody>
                  <a:tcPr anchor="ctr"/>
                </a:tc>
                <a:tc>
                  <a:txBody>
                    <a:bodyPr/>
                    <a:lstStyle/>
                    <a:p>
                      <a:pPr algn="ctr"/>
                      <a:r>
                        <a:rPr lang="en-US" dirty="0"/>
                        <a:t>0</a:t>
                      </a:r>
                    </a:p>
                  </a:txBody>
                  <a:tcPr anchor="ctr"/>
                </a:tc>
                <a:extLst>
                  <a:ext uri="{0D108BD9-81ED-4DB2-BD59-A6C34878D82A}">
                    <a16:rowId xmlns:a16="http://schemas.microsoft.com/office/drawing/2014/main" val="1547685540"/>
                  </a:ext>
                </a:extLst>
              </a:tr>
              <a:tr h="525501">
                <a:tc>
                  <a:txBody>
                    <a:bodyPr/>
                    <a:lstStyle/>
                    <a:p>
                      <a:r>
                        <a:rPr lang="en-US" b="1" dirty="0"/>
                        <a:t>Total</a:t>
                      </a:r>
                    </a:p>
                  </a:txBody>
                  <a:tcPr anchor="ctr"/>
                </a:tc>
                <a:tc>
                  <a:txBody>
                    <a:bodyPr/>
                    <a:lstStyle/>
                    <a:p>
                      <a:pPr algn="ctr"/>
                      <a:r>
                        <a:rPr lang="en-US" b="1" dirty="0"/>
                        <a:t>157</a:t>
                      </a:r>
                    </a:p>
                  </a:txBody>
                  <a:tcPr anchor="ctr"/>
                </a:tc>
                <a:tc>
                  <a:txBody>
                    <a:bodyPr/>
                    <a:lstStyle/>
                    <a:p>
                      <a:pPr algn="ctr"/>
                      <a:r>
                        <a:rPr lang="en-US" b="1" dirty="0"/>
                        <a:t>44</a:t>
                      </a:r>
                    </a:p>
                  </a:txBody>
                  <a:tcPr anchor="ctr"/>
                </a:tc>
                <a:tc>
                  <a:txBody>
                    <a:bodyPr/>
                    <a:lstStyle/>
                    <a:p>
                      <a:pPr algn="ctr"/>
                      <a:r>
                        <a:rPr lang="en-US" b="1" dirty="0"/>
                        <a:t>26</a:t>
                      </a:r>
                    </a:p>
                  </a:txBody>
                  <a:tcPr anchor="ctr"/>
                </a:tc>
                <a:tc>
                  <a:txBody>
                    <a:bodyPr/>
                    <a:lstStyle/>
                    <a:p>
                      <a:pPr algn="ctr"/>
                      <a:r>
                        <a:rPr lang="en-US" b="1" dirty="0"/>
                        <a:t>77</a:t>
                      </a:r>
                    </a:p>
                  </a:txBody>
                  <a:tcPr anchor="ctr"/>
                </a:tc>
                <a:tc>
                  <a:txBody>
                    <a:bodyPr/>
                    <a:lstStyle/>
                    <a:p>
                      <a:pPr algn="ctr"/>
                      <a:r>
                        <a:rPr lang="en-US" b="1" dirty="0"/>
                        <a:t>52</a:t>
                      </a:r>
                    </a:p>
                  </a:txBody>
                  <a:tcPr anchor="ctr"/>
                </a:tc>
                <a:tc>
                  <a:txBody>
                    <a:bodyPr/>
                    <a:lstStyle/>
                    <a:p>
                      <a:pPr algn="ctr"/>
                      <a:r>
                        <a:rPr lang="en-US" b="1" dirty="0"/>
                        <a:t>32</a:t>
                      </a:r>
                      <a:r>
                        <a:rPr lang="en-US" b="1" dirty="0">
                          <a:solidFill>
                            <a:srgbClr val="FF0000"/>
                          </a:solidFill>
                        </a:rPr>
                        <a:t>*</a:t>
                      </a:r>
                    </a:p>
                  </a:txBody>
                  <a:tcPr anchor="ctr"/>
                </a:tc>
                <a:tc>
                  <a:txBody>
                    <a:bodyPr/>
                    <a:lstStyle/>
                    <a:p>
                      <a:pPr algn="ctr"/>
                      <a:r>
                        <a:rPr lang="en-US" b="1" dirty="0"/>
                        <a:t>232</a:t>
                      </a:r>
                    </a:p>
                  </a:txBody>
                  <a:tcPr anchor="ctr"/>
                </a:tc>
                <a:tc>
                  <a:txBody>
                    <a:bodyPr/>
                    <a:lstStyle/>
                    <a:p>
                      <a:pPr algn="ctr"/>
                      <a:r>
                        <a:rPr lang="en-US" b="1" dirty="0"/>
                        <a:t>18</a:t>
                      </a:r>
                    </a:p>
                  </a:txBody>
                  <a:tcPr anchor="ctr"/>
                </a:tc>
                <a:extLst>
                  <a:ext uri="{0D108BD9-81ED-4DB2-BD59-A6C34878D82A}">
                    <a16:rowId xmlns:a16="http://schemas.microsoft.com/office/drawing/2014/main" val="2393516423"/>
                  </a:ext>
                </a:extLst>
              </a:tr>
            </a:tbl>
          </a:graphicData>
        </a:graphic>
      </p:graphicFrame>
      <p:sp>
        <p:nvSpPr>
          <p:cNvPr id="8" name="TextBox 7">
            <a:extLst>
              <a:ext uri="{FF2B5EF4-FFF2-40B4-BE49-F238E27FC236}">
                <a16:creationId xmlns:a16="http://schemas.microsoft.com/office/drawing/2014/main" id="{610BD023-D5D0-48EE-97B0-C237B649CD8C}"/>
              </a:ext>
            </a:extLst>
          </p:cNvPr>
          <p:cNvSpPr txBox="1"/>
          <p:nvPr/>
        </p:nvSpPr>
        <p:spPr>
          <a:xfrm>
            <a:off x="37577" y="5685958"/>
            <a:ext cx="8971468" cy="1077218"/>
          </a:xfrm>
          <a:prstGeom prst="rect">
            <a:avLst/>
          </a:prstGeom>
          <a:noFill/>
        </p:spPr>
        <p:txBody>
          <a:bodyPr wrap="square" rtlCol="0">
            <a:spAutoFit/>
          </a:bodyPr>
          <a:lstStyle/>
          <a:p>
            <a:pPr>
              <a:spcAft>
                <a:spcPts val="1200"/>
              </a:spcAft>
            </a:pPr>
            <a:r>
              <a:rPr lang="en-US" dirty="0">
                <a:solidFill>
                  <a:srgbClr val="FF0000"/>
                </a:solidFill>
              </a:rPr>
              <a:t>*</a:t>
            </a:r>
            <a:r>
              <a:rPr lang="en-US" dirty="0"/>
              <a:t>31 total permits issued; 32 units created (duplex)</a:t>
            </a:r>
          </a:p>
          <a:p>
            <a:pPr>
              <a:spcAft>
                <a:spcPts val="1200"/>
              </a:spcAft>
            </a:pPr>
            <a:r>
              <a:rPr lang="en-US" i="1" dirty="0"/>
              <a:t>Totals do not include 39 units acquired by the City and Burbank Housing and the preservation of 1735 Palomino Court </a:t>
            </a:r>
          </a:p>
        </p:txBody>
      </p:sp>
    </p:spTree>
    <p:extLst>
      <p:ext uri="{BB962C8B-B14F-4D97-AF65-F5344CB8AC3E}">
        <p14:creationId xmlns:p14="http://schemas.microsoft.com/office/powerpoint/2010/main" val="623602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14" y="245423"/>
            <a:ext cx="8229600" cy="990600"/>
          </a:xfrm>
        </p:spPr>
        <p:txBody>
          <a:bodyPr/>
          <a:lstStyle/>
          <a:p>
            <a:r>
              <a:rPr lang="en-US" dirty="0"/>
              <a:t>Projected RHNA for 2023-2030</a:t>
            </a:r>
          </a:p>
        </p:txBody>
      </p:sp>
      <p:sp>
        <p:nvSpPr>
          <p:cNvPr id="3" name="Content Placeholder 2"/>
          <p:cNvSpPr>
            <a:spLocks noGrp="1"/>
          </p:cNvSpPr>
          <p:nvPr>
            <p:ph idx="1"/>
          </p:nvPr>
        </p:nvSpPr>
        <p:spPr>
          <a:xfrm>
            <a:off x="457199" y="1236023"/>
            <a:ext cx="8077200" cy="926804"/>
          </a:xfrm>
        </p:spPr>
        <p:txBody>
          <a:bodyPr>
            <a:normAutofit/>
          </a:bodyPr>
          <a:lstStyle/>
          <a:p>
            <a:pPr marL="0" lvl="0" indent="0">
              <a:buNone/>
            </a:pPr>
            <a:r>
              <a:rPr lang="en-US" sz="2200" dirty="0"/>
              <a:t>Based upon preliminary projections we anticipate a 100% increase in the RHNA for the Bay Area.</a:t>
            </a:r>
          </a:p>
          <a:p>
            <a:pPr marL="0" lvl="0" indent="0">
              <a:buNone/>
            </a:pPr>
            <a:endParaRPr lang="en-US" dirty="0"/>
          </a:p>
          <a:p>
            <a:pPr marL="0" lvl="0" indent="0">
              <a:buNone/>
            </a:pP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15</a:t>
            </a:fld>
            <a:endParaRPr lang="en-US" dirty="0"/>
          </a:p>
        </p:txBody>
      </p:sp>
      <p:graphicFrame>
        <p:nvGraphicFramePr>
          <p:cNvPr id="6" name="Table 6">
            <a:extLst>
              <a:ext uri="{FF2B5EF4-FFF2-40B4-BE49-F238E27FC236}">
                <a16:creationId xmlns:a16="http://schemas.microsoft.com/office/drawing/2014/main" id="{8165E956-F027-4922-9C4D-FA59FF3CC650}"/>
              </a:ext>
            </a:extLst>
          </p:cNvPr>
          <p:cNvGraphicFramePr>
            <a:graphicFrameLocks noGrp="1"/>
          </p:cNvGraphicFramePr>
          <p:nvPr>
            <p:extLst>
              <p:ext uri="{D42A27DB-BD31-4B8C-83A1-F6EECF244321}">
                <p14:modId xmlns:p14="http://schemas.microsoft.com/office/powerpoint/2010/main" val="2377351951"/>
              </p:ext>
            </p:extLst>
          </p:nvPr>
        </p:nvGraphicFramePr>
        <p:xfrm>
          <a:off x="975358" y="2207573"/>
          <a:ext cx="7040881" cy="4078550"/>
        </p:xfrm>
        <a:graphic>
          <a:graphicData uri="http://schemas.openxmlformats.org/drawingml/2006/table">
            <a:tbl>
              <a:tblPr firstRow="1" bandRow="1">
                <a:effectLst>
                  <a:outerShdw blurRad="50800" dist="38100" dir="5400000" algn="t" rotWithShape="0">
                    <a:prstClr val="black">
                      <a:alpha val="40000"/>
                    </a:prstClr>
                  </a:outerShdw>
                </a:effectLst>
                <a:tableStyleId>{00A15C55-8517-42AA-B614-E9B94910E393}</a:tableStyleId>
              </a:tblPr>
              <a:tblGrid>
                <a:gridCol w="2134529">
                  <a:extLst>
                    <a:ext uri="{9D8B030D-6E8A-4147-A177-3AD203B41FA5}">
                      <a16:colId xmlns:a16="http://schemas.microsoft.com/office/drawing/2014/main" val="2595605573"/>
                    </a:ext>
                  </a:extLst>
                </a:gridCol>
                <a:gridCol w="2267379">
                  <a:extLst>
                    <a:ext uri="{9D8B030D-6E8A-4147-A177-3AD203B41FA5}">
                      <a16:colId xmlns:a16="http://schemas.microsoft.com/office/drawing/2014/main" val="4191526756"/>
                    </a:ext>
                  </a:extLst>
                </a:gridCol>
                <a:gridCol w="2638973">
                  <a:extLst>
                    <a:ext uri="{9D8B030D-6E8A-4147-A177-3AD203B41FA5}">
                      <a16:colId xmlns:a16="http://schemas.microsoft.com/office/drawing/2014/main" val="2253790297"/>
                    </a:ext>
                  </a:extLst>
                </a:gridCol>
              </a:tblGrid>
              <a:tr h="646454">
                <a:tc>
                  <a:txBody>
                    <a:bodyPr/>
                    <a:lstStyle/>
                    <a:p>
                      <a:r>
                        <a:rPr lang="en-US" dirty="0"/>
                        <a:t>Income </a:t>
                      </a:r>
                    </a:p>
                    <a:p>
                      <a:r>
                        <a:rPr lang="en-US" dirty="0"/>
                        <a:t>level</a:t>
                      </a:r>
                    </a:p>
                  </a:txBody>
                  <a:tcPr/>
                </a:tc>
                <a:tc>
                  <a:txBody>
                    <a:bodyPr/>
                    <a:lstStyle/>
                    <a:p>
                      <a:r>
                        <a:rPr lang="en-US" dirty="0"/>
                        <a:t>RHNA Allocation </a:t>
                      </a:r>
                    </a:p>
                    <a:p>
                      <a:r>
                        <a:rPr lang="en-US" dirty="0"/>
                        <a:t>(2015-2023)</a:t>
                      </a:r>
                    </a:p>
                  </a:txBody>
                  <a:tcPr/>
                </a:tc>
                <a:tc>
                  <a:txBody>
                    <a:bodyPr/>
                    <a:lstStyle/>
                    <a:p>
                      <a:r>
                        <a:rPr lang="en-US" dirty="0"/>
                        <a:t>RHNA Allocation </a:t>
                      </a:r>
                    </a:p>
                    <a:p>
                      <a:r>
                        <a:rPr lang="en-US" dirty="0"/>
                        <a:t>(2023-2030) </a:t>
                      </a:r>
                    </a:p>
                  </a:txBody>
                  <a:tcPr/>
                </a:tc>
                <a:extLst>
                  <a:ext uri="{0D108BD9-81ED-4DB2-BD59-A6C34878D82A}">
                    <a16:rowId xmlns:a16="http://schemas.microsoft.com/office/drawing/2014/main" val="3868967111"/>
                  </a:ext>
                </a:extLst>
              </a:tr>
              <a:tr h="655522">
                <a:tc>
                  <a:txBody>
                    <a:bodyPr/>
                    <a:lstStyle/>
                    <a:p>
                      <a:r>
                        <a:rPr lang="en-US" dirty="0"/>
                        <a:t>Very Low</a:t>
                      </a:r>
                    </a:p>
                  </a:txBody>
                  <a:tcPr anchor="ctr"/>
                </a:tc>
                <a:tc>
                  <a:txBody>
                    <a:bodyPr/>
                    <a:lstStyle/>
                    <a:p>
                      <a:pPr algn="ctr"/>
                      <a:r>
                        <a:rPr lang="en-US" dirty="0"/>
                        <a:t>31</a:t>
                      </a:r>
                    </a:p>
                  </a:txBody>
                  <a:tcPr anchor="ctr"/>
                </a:tc>
                <a:tc>
                  <a:txBody>
                    <a:bodyPr/>
                    <a:lstStyle/>
                    <a:p>
                      <a:pPr algn="ctr"/>
                      <a:r>
                        <a:rPr lang="en-US" dirty="0"/>
                        <a:t>62</a:t>
                      </a:r>
                    </a:p>
                  </a:txBody>
                  <a:tcPr anchor="ctr"/>
                </a:tc>
                <a:extLst>
                  <a:ext uri="{0D108BD9-81ED-4DB2-BD59-A6C34878D82A}">
                    <a16:rowId xmlns:a16="http://schemas.microsoft.com/office/drawing/2014/main" val="1007789281"/>
                  </a:ext>
                </a:extLst>
              </a:tr>
              <a:tr h="655522">
                <a:tc>
                  <a:txBody>
                    <a:bodyPr/>
                    <a:lstStyle/>
                    <a:p>
                      <a:r>
                        <a:rPr lang="en-US" dirty="0"/>
                        <a:t>Low</a:t>
                      </a:r>
                    </a:p>
                  </a:txBody>
                  <a:tcPr anchor="ctr"/>
                </a:tc>
                <a:tc>
                  <a:txBody>
                    <a:bodyPr/>
                    <a:lstStyle/>
                    <a:p>
                      <a:pPr algn="ctr"/>
                      <a:r>
                        <a:rPr lang="en-US" dirty="0"/>
                        <a:t>24</a:t>
                      </a:r>
                    </a:p>
                  </a:txBody>
                  <a:tcPr anchor="ctr"/>
                </a:tc>
                <a:tc>
                  <a:txBody>
                    <a:bodyPr/>
                    <a:lstStyle/>
                    <a:p>
                      <a:pPr algn="ctr"/>
                      <a:r>
                        <a:rPr lang="en-US" dirty="0"/>
                        <a:t>48</a:t>
                      </a:r>
                    </a:p>
                  </a:txBody>
                  <a:tcPr anchor="ctr"/>
                </a:tc>
                <a:extLst>
                  <a:ext uri="{0D108BD9-81ED-4DB2-BD59-A6C34878D82A}">
                    <a16:rowId xmlns:a16="http://schemas.microsoft.com/office/drawing/2014/main" val="80305043"/>
                  </a:ext>
                </a:extLst>
              </a:tr>
              <a:tr h="655522">
                <a:tc>
                  <a:txBody>
                    <a:bodyPr/>
                    <a:lstStyle/>
                    <a:p>
                      <a:r>
                        <a:rPr lang="en-US" dirty="0"/>
                        <a:t>Moderate</a:t>
                      </a:r>
                    </a:p>
                  </a:txBody>
                  <a:tcPr anchor="ctr"/>
                </a:tc>
                <a:tc>
                  <a:txBody>
                    <a:bodyPr/>
                    <a:lstStyle/>
                    <a:p>
                      <a:pPr algn="ctr"/>
                      <a:r>
                        <a:rPr lang="en-US" dirty="0"/>
                        <a:t>26</a:t>
                      </a:r>
                    </a:p>
                  </a:txBody>
                  <a:tcPr anchor="ctr"/>
                </a:tc>
                <a:tc>
                  <a:txBody>
                    <a:bodyPr/>
                    <a:lstStyle/>
                    <a:p>
                      <a:pPr algn="ctr"/>
                      <a:r>
                        <a:rPr lang="en-US" dirty="0"/>
                        <a:t>52</a:t>
                      </a:r>
                    </a:p>
                  </a:txBody>
                  <a:tcPr anchor="ctr"/>
                </a:tc>
                <a:extLst>
                  <a:ext uri="{0D108BD9-81ED-4DB2-BD59-A6C34878D82A}">
                    <a16:rowId xmlns:a16="http://schemas.microsoft.com/office/drawing/2014/main" val="3437948149"/>
                  </a:ext>
                </a:extLst>
              </a:tr>
              <a:tr h="810008">
                <a:tc>
                  <a:txBody>
                    <a:bodyPr/>
                    <a:lstStyle/>
                    <a:p>
                      <a:r>
                        <a:rPr lang="en-US" dirty="0"/>
                        <a:t>Above</a:t>
                      </a:r>
                    </a:p>
                    <a:p>
                      <a:r>
                        <a:rPr lang="en-US" dirty="0"/>
                        <a:t>Moderate</a:t>
                      </a:r>
                    </a:p>
                  </a:txBody>
                  <a:tcPr anchor="ctr"/>
                </a:tc>
                <a:tc>
                  <a:txBody>
                    <a:bodyPr/>
                    <a:lstStyle/>
                    <a:p>
                      <a:pPr algn="ctr"/>
                      <a:r>
                        <a:rPr lang="en-US" dirty="0"/>
                        <a:t>76</a:t>
                      </a:r>
                    </a:p>
                  </a:txBody>
                  <a:tcPr anchor="ctr"/>
                </a:tc>
                <a:tc>
                  <a:txBody>
                    <a:bodyPr/>
                    <a:lstStyle/>
                    <a:p>
                      <a:pPr algn="ctr"/>
                      <a:r>
                        <a:rPr lang="en-US" dirty="0"/>
                        <a:t>152</a:t>
                      </a:r>
                    </a:p>
                  </a:txBody>
                  <a:tcPr anchor="ctr"/>
                </a:tc>
                <a:extLst>
                  <a:ext uri="{0D108BD9-81ED-4DB2-BD59-A6C34878D82A}">
                    <a16:rowId xmlns:a16="http://schemas.microsoft.com/office/drawing/2014/main" val="1547685540"/>
                  </a:ext>
                </a:extLst>
              </a:tr>
              <a:tr h="655522">
                <a:tc>
                  <a:txBody>
                    <a:bodyPr/>
                    <a:lstStyle/>
                    <a:p>
                      <a:r>
                        <a:rPr lang="en-US" b="1" dirty="0"/>
                        <a:t>Total</a:t>
                      </a:r>
                    </a:p>
                  </a:txBody>
                  <a:tcPr anchor="ctr"/>
                </a:tc>
                <a:tc>
                  <a:txBody>
                    <a:bodyPr/>
                    <a:lstStyle/>
                    <a:p>
                      <a:pPr algn="ctr"/>
                      <a:r>
                        <a:rPr lang="en-US" b="1" dirty="0"/>
                        <a:t>157</a:t>
                      </a:r>
                    </a:p>
                  </a:txBody>
                  <a:tcPr anchor="ctr"/>
                </a:tc>
                <a:tc>
                  <a:txBody>
                    <a:bodyPr/>
                    <a:lstStyle/>
                    <a:p>
                      <a:pPr algn="ctr"/>
                      <a:r>
                        <a:rPr lang="en-US" b="1" dirty="0"/>
                        <a:t>314</a:t>
                      </a:r>
                    </a:p>
                  </a:txBody>
                  <a:tcPr anchor="ctr"/>
                </a:tc>
                <a:extLst>
                  <a:ext uri="{0D108BD9-81ED-4DB2-BD59-A6C34878D82A}">
                    <a16:rowId xmlns:a16="http://schemas.microsoft.com/office/drawing/2014/main" val="2393516423"/>
                  </a:ext>
                </a:extLst>
              </a:tr>
            </a:tbl>
          </a:graphicData>
        </a:graphic>
      </p:graphicFrame>
    </p:spTree>
    <p:extLst>
      <p:ext uri="{BB962C8B-B14F-4D97-AF65-F5344CB8AC3E}">
        <p14:creationId xmlns:p14="http://schemas.microsoft.com/office/powerpoint/2010/main" val="4259575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872" y="339834"/>
            <a:ext cx="8229600" cy="836238"/>
          </a:xfrm>
        </p:spPr>
        <p:txBody>
          <a:bodyPr>
            <a:normAutofit/>
          </a:bodyPr>
          <a:lstStyle/>
          <a:p>
            <a:r>
              <a:rPr lang="en-US" dirty="0"/>
              <a:t>RHNA Projections 2015-2023</a:t>
            </a:r>
          </a:p>
        </p:txBody>
      </p:sp>
      <p:sp>
        <p:nvSpPr>
          <p:cNvPr id="4" name="Slide Number Placeholder 3"/>
          <p:cNvSpPr>
            <a:spLocks noGrp="1"/>
          </p:cNvSpPr>
          <p:nvPr>
            <p:ph type="sldNum" sz="quarter" idx="12"/>
          </p:nvPr>
        </p:nvSpPr>
        <p:spPr/>
        <p:txBody>
          <a:bodyPr/>
          <a:lstStyle/>
          <a:p>
            <a:fld id="{0CFEC368-1D7A-4F81-ABF6-AE0E36BAF64C}" type="slidenum">
              <a:rPr lang="en-US" smtClean="0"/>
              <a:pPr/>
              <a:t>16</a:t>
            </a:fld>
            <a:endParaRPr lang="en-US" dirty="0"/>
          </a:p>
        </p:txBody>
      </p:sp>
      <p:graphicFrame>
        <p:nvGraphicFramePr>
          <p:cNvPr id="10" name="Table 6">
            <a:extLst>
              <a:ext uri="{FF2B5EF4-FFF2-40B4-BE49-F238E27FC236}">
                <a16:creationId xmlns:a16="http://schemas.microsoft.com/office/drawing/2014/main" id="{F88CE66C-6468-4021-AC88-301DE9BBCF4D}"/>
              </a:ext>
            </a:extLst>
          </p:cNvPr>
          <p:cNvGraphicFramePr>
            <a:graphicFrameLocks noGrp="1"/>
          </p:cNvGraphicFramePr>
          <p:nvPr>
            <p:extLst>
              <p:ext uri="{D42A27DB-BD31-4B8C-83A1-F6EECF244321}">
                <p14:modId xmlns:p14="http://schemas.microsoft.com/office/powerpoint/2010/main" val="3301462476"/>
              </p:ext>
            </p:extLst>
          </p:nvPr>
        </p:nvGraphicFramePr>
        <p:xfrm>
          <a:off x="152400" y="1371600"/>
          <a:ext cx="8728419" cy="4502350"/>
        </p:xfrm>
        <a:graphic>
          <a:graphicData uri="http://schemas.openxmlformats.org/drawingml/2006/table">
            <a:tbl>
              <a:tblPr firstRow="1" bandRow="1">
                <a:effectLst>
                  <a:outerShdw blurRad="50800" dist="38100" dir="5400000" algn="t" rotWithShape="0">
                    <a:prstClr val="black">
                      <a:alpha val="40000"/>
                    </a:prstClr>
                  </a:outerShdw>
                </a:effectLst>
                <a:tableStyleId>{00A15C55-8517-42AA-B614-E9B94910E393}</a:tableStyleId>
              </a:tblPr>
              <a:tblGrid>
                <a:gridCol w="1211580">
                  <a:extLst>
                    <a:ext uri="{9D8B030D-6E8A-4147-A177-3AD203B41FA5}">
                      <a16:colId xmlns:a16="http://schemas.microsoft.com/office/drawing/2014/main" val="2595605573"/>
                    </a:ext>
                  </a:extLst>
                </a:gridCol>
                <a:gridCol w="2121662">
                  <a:extLst>
                    <a:ext uri="{9D8B030D-6E8A-4147-A177-3AD203B41FA5}">
                      <a16:colId xmlns:a16="http://schemas.microsoft.com/office/drawing/2014/main" val="4191526756"/>
                    </a:ext>
                  </a:extLst>
                </a:gridCol>
                <a:gridCol w="1649693">
                  <a:extLst>
                    <a:ext uri="{9D8B030D-6E8A-4147-A177-3AD203B41FA5}">
                      <a16:colId xmlns:a16="http://schemas.microsoft.com/office/drawing/2014/main" val="2253790297"/>
                    </a:ext>
                  </a:extLst>
                </a:gridCol>
                <a:gridCol w="2203704">
                  <a:extLst>
                    <a:ext uri="{9D8B030D-6E8A-4147-A177-3AD203B41FA5}">
                      <a16:colId xmlns:a16="http://schemas.microsoft.com/office/drawing/2014/main" val="4277195956"/>
                    </a:ext>
                  </a:extLst>
                </a:gridCol>
                <a:gridCol w="1541780">
                  <a:extLst>
                    <a:ext uri="{9D8B030D-6E8A-4147-A177-3AD203B41FA5}">
                      <a16:colId xmlns:a16="http://schemas.microsoft.com/office/drawing/2014/main" val="607670746"/>
                    </a:ext>
                  </a:extLst>
                </a:gridCol>
              </a:tblGrid>
              <a:tr h="1303492">
                <a:tc>
                  <a:txBody>
                    <a:bodyPr/>
                    <a:lstStyle/>
                    <a:p>
                      <a:pPr algn="ctr"/>
                      <a:r>
                        <a:rPr lang="en-US" dirty="0"/>
                        <a:t>Income </a:t>
                      </a:r>
                    </a:p>
                    <a:p>
                      <a:pPr algn="ctr"/>
                      <a:r>
                        <a:rPr lang="en-US" dirty="0"/>
                        <a:t>level</a:t>
                      </a:r>
                    </a:p>
                  </a:txBody>
                  <a:tcPr anchor="b"/>
                </a:tc>
                <a:tc>
                  <a:txBody>
                    <a:bodyPr/>
                    <a:lstStyle/>
                    <a:p>
                      <a:pPr algn="ctr"/>
                      <a:r>
                        <a:rPr lang="en-US" dirty="0"/>
                        <a:t>RHNA Allocation </a:t>
                      </a:r>
                    </a:p>
                    <a:p>
                      <a:pPr algn="ctr"/>
                      <a:r>
                        <a:rPr lang="en-US" dirty="0"/>
                        <a:t>(2015-2023)</a:t>
                      </a:r>
                    </a:p>
                  </a:txBody>
                  <a:tcPr anchor="b"/>
                </a:tc>
                <a:tc>
                  <a:txBody>
                    <a:bodyPr/>
                    <a:lstStyle/>
                    <a:p>
                      <a:pPr algn="ctr"/>
                      <a:r>
                        <a:rPr lang="en-US" dirty="0"/>
                        <a:t>Current</a:t>
                      </a:r>
                    </a:p>
                  </a:txBody>
                  <a:tcPr anchor="b"/>
                </a:tc>
                <a:tc>
                  <a:txBody>
                    <a:bodyPr/>
                    <a:lstStyle/>
                    <a:p>
                      <a:pPr algn="ctr"/>
                      <a:r>
                        <a:rPr lang="en-US" dirty="0"/>
                        <a:t>Projected Units</a:t>
                      </a:r>
                    </a:p>
                  </a:txBody>
                  <a:tcPr anchor="b"/>
                </a:tc>
                <a:tc>
                  <a:txBody>
                    <a:bodyPr/>
                    <a:lstStyle/>
                    <a:p>
                      <a:pPr algn="ctr"/>
                      <a:r>
                        <a:rPr lang="en-US" dirty="0"/>
                        <a:t>Percentage </a:t>
                      </a:r>
                    </a:p>
                    <a:p>
                      <a:pPr algn="ctr"/>
                      <a:r>
                        <a:rPr lang="en-US" dirty="0"/>
                        <a:t>of </a:t>
                      </a:r>
                    </a:p>
                    <a:p>
                      <a:pPr algn="ctr"/>
                      <a:r>
                        <a:rPr lang="en-US" dirty="0"/>
                        <a:t>Allocation</a:t>
                      </a:r>
                    </a:p>
                  </a:txBody>
                  <a:tcPr anchor="b"/>
                </a:tc>
                <a:extLst>
                  <a:ext uri="{0D108BD9-81ED-4DB2-BD59-A6C34878D82A}">
                    <a16:rowId xmlns:a16="http://schemas.microsoft.com/office/drawing/2014/main" val="3868967111"/>
                  </a:ext>
                </a:extLst>
              </a:tr>
              <a:tr h="556323">
                <a:tc>
                  <a:txBody>
                    <a:bodyPr/>
                    <a:lstStyle/>
                    <a:p>
                      <a:r>
                        <a:rPr lang="en-US" dirty="0"/>
                        <a:t>Very Low</a:t>
                      </a:r>
                    </a:p>
                  </a:txBody>
                  <a:tcPr anchor="ctr"/>
                </a:tc>
                <a:tc>
                  <a:txBody>
                    <a:bodyPr/>
                    <a:lstStyle/>
                    <a:p>
                      <a:pPr algn="ctr"/>
                      <a:r>
                        <a:rPr lang="en-US" dirty="0"/>
                        <a:t>31</a:t>
                      </a:r>
                    </a:p>
                  </a:txBody>
                  <a:tcPr anchor="ctr"/>
                </a:tc>
                <a:tc>
                  <a:txBody>
                    <a:bodyPr/>
                    <a:lstStyle/>
                    <a:p>
                      <a:pPr algn="ctr"/>
                      <a:r>
                        <a:rPr lang="en-US" dirty="0"/>
                        <a:t>13</a:t>
                      </a:r>
                    </a:p>
                  </a:txBody>
                  <a:tcPr anchor="ctr"/>
                </a:tc>
                <a:tc>
                  <a:txBody>
                    <a:bodyPr/>
                    <a:lstStyle/>
                    <a:p>
                      <a:pPr algn="ctr"/>
                      <a:r>
                        <a:rPr lang="en-US" dirty="0"/>
                        <a:t>37</a:t>
                      </a:r>
                    </a:p>
                  </a:txBody>
                  <a:tcPr anchor="ctr"/>
                </a:tc>
                <a:tc>
                  <a:txBody>
                    <a:bodyPr/>
                    <a:lstStyle/>
                    <a:p>
                      <a:pPr algn="ctr"/>
                      <a:r>
                        <a:rPr lang="en-US" b="0" dirty="0">
                          <a:solidFill>
                            <a:srgbClr val="00B050"/>
                          </a:solidFill>
                        </a:rPr>
                        <a:t>119%</a:t>
                      </a:r>
                    </a:p>
                  </a:txBody>
                  <a:tcPr anchor="ctr"/>
                </a:tc>
                <a:extLst>
                  <a:ext uri="{0D108BD9-81ED-4DB2-BD59-A6C34878D82A}">
                    <a16:rowId xmlns:a16="http://schemas.microsoft.com/office/drawing/2014/main" val="1007789281"/>
                  </a:ext>
                </a:extLst>
              </a:tr>
              <a:tr h="556323">
                <a:tc>
                  <a:txBody>
                    <a:bodyPr/>
                    <a:lstStyle/>
                    <a:p>
                      <a:r>
                        <a:rPr lang="en-US" dirty="0"/>
                        <a:t>Low</a:t>
                      </a:r>
                    </a:p>
                  </a:txBody>
                  <a:tcPr anchor="ctr"/>
                </a:tc>
                <a:tc>
                  <a:txBody>
                    <a:bodyPr/>
                    <a:lstStyle/>
                    <a:p>
                      <a:pPr algn="ctr"/>
                      <a:r>
                        <a:rPr lang="en-US" dirty="0"/>
                        <a:t>24</a:t>
                      </a:r>
                    </a:p>
                  </a:txBody>
                  <a:tcPr anchor="ctr"/>
                </a:tc>
                <a:tc>
                  <a:txBody>
                    <a:bodyPr/>
                    <a:lstStyle/>
                    <a:p>
                      <a:pPr algn="ctr"/>
                      <a:r>
                        <a:rPr lang="en-US" dirty="0"/>
                        <a:t>25</a:t>
                      </a:r>
                    </a:p>
                  </a:txBody>
                  <a:tcPr anchor="ctr"/>
                </a:tc>
                <a:tc>
                  <a:txBody>
                    <a:bodyPr/>
                    <a:lstStyle/>
                    <a:p>
                      <a:pPr algn="ctr"/>
                      <a:r>
                        <a:rPr lang="en-US" dirty="0"/>
                        <a:t>41</a:t>
                      </a:r>
                    </a:p>
                  </a:txBody>
                  <a:tcPr anchor="ctr"/>
                </a:tc>
                <a:tc>
                  <a:txBody>
                    <a:bodyPr/>
                    <a:lstStyle/>
                    <a:p>
                      <a:pPr algn="ctr"/>
                      <a:r>
                        <a:rPr lang="en-US" b="0" dirty="0">
                          <a:solidFill>
                            <a:srgbClr val="00B050"/>
                          </a:solidFill>
                        </a:rPr>
                        <a:t>170%</a:t>
                      </a:r>
                    </a:p>
                  </a:txBody>
                  <a:tcPr anchor="ctr"/>
                </a:tc>
                <a:extLst>
                  <a:ext uri="{0D108BD9-81ED-4DB2-BD59-A6C34878D82A}">
                    <a16:rowId xmlns:a16="http://schemas.microsoft.com/office/drawing/2014/main" val="80305043"/>
                  </a:ext>
                </a:extLst>
              </a:tr>
              <a:tr h="556323">
                <a:tc>
                  <a:txBody>
                    <a:bodyPr/>
                    <a:lstStyle/>
                    <a:p>
                      <a:r>
                        <a:rPr lang="en-US" dirty="0"/>
                        <a:t>Moderate</a:t>
                      </a:r>
                    </a:p>
                  </a:txBody>
                  <a:tcPr anchor="ctr"/>
                </a:tc>
                <a:tc>
                  <a:txBody>
                    <a:bodyPr/>
                    <a:lstStyle/>
                    <a:p>
                      <a:pPr algn="ctr"/>
                      <a:r>
                        <a:rPr lang="en-US" dirty="0"/>
                        <a:t>26</a:t>
                      </a:r>
                    </a:p>
                  </a:txBody>
                  <a:tcPr anchor="ctr"/>
                </a:tc>
                <a:tc>
                  <a:txBody>
                    <a:bodyPr/>
                    <a:lstStyle/>
                    <a:p>
                      <a:pPr algn="ctr"/>
                      <a:r>
                        <a:rPr lang="en-US" dirty="0"/>
                        <a:t>64</a:t>
                      </a:r>
                    </a:p>
                  </a:txBody>
                  <a:tcPr anchor="ctr"/>
                </a:tc>
                <a:tc>
                  <a:txBody>
                    <a:bodyPr/>
                    <a:lstStyle/>
                    <a:p>
                      <a:pPr algn="ctr"/>
                      <a:r>
                        <a:rPr lang="en-US" dirty="0"/>
                        <a:t>71</a:t>
                      </a:r>
                    </a:p>
                  </a:txBody>
                  <a:tcPr anchor="ctr"/>
                </a:tc>
                <a:tc>
                  <a:txBody>
                    <a:bodyPr/>
                    <a:lstStyle/>
                    <a:p>
                      <a:pPr algn="ctr"/>
                      <a:r>
                        <a:rPr lang="en-US" b="0" dirty="0">
                          <a:solidFill>
                            <a:srgbClr val="00B050"/>
                          </a:solidFill>
                        </a:rPr>
                        <a:t>273%</a:t>
                      </a:r>
                    </a:p>
                  </a:txBody>
                  <a:tcPr anchor="ctr"/>
                </a:tc>
                <a:extLst>
                  <a:ext uri="{0D108BD9-81ED-4DB2-BD59-A6C34878D82A}">
                    <a16:rowId xmlns:a16="http://schemas.microsoft.com/office/drawing/2014/main" val="3437948149"/>
                  </a:ext>
                </a:extLst>
              </a:tr>
              <a:tr h="973566">
                <a:tc>
                  <a:txBody>
                    <a:bodyPr/>
                    <a:lstStyle/>
                    <a:p>
                      <a:r>
                        <a:rPr lang="en-US" dirty="0"/>
                        <a:t>Above</a:t>
                      </a:r>
                    </a:p>
                    <a:p>
                      <a:r>
                        <a:rPr lang="en-US" dirty="0"/>
                        <a:t>Moderate</a:t>
                      </a:r>
                    </a:p>
                  </a:txBody>
                  <a:tcPr anchor="ctr"/>
                </a:tc>
                <a:tc>
                  <a:txBody>
                    <a:bodyPr/>
                    <a:lstStyle/>
                    <a:p>
                      <a:pPr algn="ctr"/>
                      <a:r>
                        <a:rPr lang="en-US" dirty="0"/>
                        <a:t>76</a:t>
                      </a:r>
                    </a:p>
                  </a:txBody>
                  <a:tcPr anchor="ctr"/>
                </a:tc>
                <a:tc>
                  <a:txBody>
                    <a:bodyPr/>
                    <a:lstStyle/>
                    <a:p>
                      <a:pPr algn="ctr"/>
                      <a:r>
                        <a:rPr lang="en-US" dirty="0"/>
                        <a:t>130</a:t>
                      </a:r>
                    </a:p>
                  </a:txBody>
                  <a:tcPr anchor="ctr"/>
                </a:tc>
                <a:tc>
                  <a:txBody>
                    <a:bodyPr/>
                    <a:lstStyle/>
                    <a:p>
                      <a:pPr algn="ctr"/>
                      <a:r>
                        <a:rPr lang="en-US" dirty="0"/>
                        <a:t>184</a:t>
                      </a:r>
                    </a:p>
                  </a:txBody>
                  <a:tcPr anchor="ctr"/>
                </a:tc>
                <a:tc>
                  <a:txBody>
                    <a:bodyPr/>
                    <a:lstStyle/>
                    <a:p>
                      <a:pPr algn="ctr"/>
                      <a:r>
                        <a:rPr lang="en-US" b="0" dirty="0">
                          <a:solidFill>
                            <a:srgbClr val="00B050"/>
                          </a:solidFill>
                        </a:rPr>
                        <a:t>240%</a:t>
                      </a:r>
                    </a:p>
                  </a:txBody>
                  <a:tcPr anchor="ctr"/>
                </a:tc>
                <a:extLst>
                  <a:ext uri="{0D108BD9-81ED-4DB2-BD59-A6C34878D82A}">
                    <a16:rowId xmlns:a16="http://schemas.microsoft.com/office/drawing/2014/main" val="1547685540"/>
                  </a:ext>
                </a:extLst>
              </a:tr>
              <a:tr h="556323">
                <a:tc>
                  <a:txBody>
                    <a:bodyPr/>
                    <a:lstStyle/>
                    <a:p>
                      <a:r>
                        <a:rPr lang="en-US" b="1" dirty="0"/>
                        <a:t>Total</a:t>
                      </a:r>
                    </a:p>
                  </a:txBody>
                  <a:tcPr anchor="ctr"/>
                </a:tc>
                <a:tc>
                  <a:txBody>
                    <a:bodyPr/>
                    <a:lstStyle/>
                    <a:p>
                      <a:pPr algn="ctr"/>
                      <a:r>
                        <a:rPr lang="en-US" b="1" dirty="0"/>
                        <a:t>157</a:t>
                      </a:r>
                    </a:p>
                  </a:txBody>
                  <a:tcPr anchor="ctr"/>
                </a:tc>
                <a:tc>
                  <a:txBody>
                    <a:bodyPr/>
                    <a:lstStyle/>
                    <a:p>
                      <a:pPr algn="ctr"/>
                      <a:r>
                        <a:rPr lang="en-US" b="1" dirty="0"/>
                        <a:t>232</a:t>
                      </a:r>
                    </a:p>
                  </a:txBody>
                  <a:tcPr anchor="ctr"/>
                </a:tc>
                <a:tc>
                  <a:txBody>
                    <a:bodyPr/>
                    <a:lstStyle/>
                    <a:p>
                      <a:pPr algn="ctr"/>
                      <a:r>
                        <a:rPr lang="en-US" b="1" dirty="0"/>
                        <a:t>333</a:t>
                      </a:r>
                    </a:p>
                  </a:txBody>
                  <a:tcPr anchor="ctr"/>
                </a:tc>
                <a:tc>
                  <a:txBody>
                    <a:bodyPr/>
                    <a:lstStyle/>
                    <a:p>
                      <a:pPr algn="ctr"/>
                      <a:r>
                        <a:rPr lang="en-US" b="1" dirty="0">
                          <a:solidFill>
                            <a:srgbClr val="00B050"/>
                          </a:solidFill>
                        </a:rPr>
                        <a:t>212%</a:t>
                      </a:r>
                    </a:p>
                  </a:txBody>
                  <a:tcPr anchor="ctr"/>
                </a:tc>
                <a:extLst>
                  <a:ext uri="{0D108BD9-81ED-4DB2-BD59-A6C34878D82A}">
                    <a16:rowId xmlns:a16="http://schemas.microsoft.com/office/drawing/2014/main" val="2393516423"/>
                  </a:ext>
                </a:extLst>
              </a:tr>
            </a:tbl>
          </a:graphicData>
        </a:graphic>
      </p:graphicFrame>
    </p:spTree>
    <p:extLst>
      <p:ext uri="{BB962C8B-B14F-4D97-AF65-F5344CB8AC3E}">
        <p14:creationId xmlns:p14="http://schemas.microsoft.com/office/powerpoint/2010/main" val="3578323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
            <a:ext cx="8229600" cy="836238"/>
          </a:xfrm>
        </p:spPr>
        <p:txBody>
          <a:bodyPr>
            <a:normAutofit/>
          </a:bodyPr>
          <a:lstStyle/>
          <a:p>
            <a:r>
              <a:rPr lang="en-US" dirty="0"/>
              <a:t>RHNA Projections 2023-2030 </a:t>
            </a:r>
          </a:p>
        </p:txBody>
      </p:sp>
      <p:sp>
        <p:nvSpPr>
          <p:cNvPr id="4" name="Slide Number Placeholder 3"/>
          <p:cNvSpPr>
            <a:spLocks noGrp="1"/>
          </p:cNvSpPr>
          <p:nvPr>
            <p:ph type="sldNum" sz="quarter" idx="12"/>
          </p:nvPr>
        </p:nvSpPr>
        <p:spPr/>
        <p:txBody>
          <a:bodyPr/>
          <a:lstStyle/>
          <a:p>
            <a:fld id="{0CFEC368-1D7A-4F81-ABF6-AE0E36BAF64C}" type="slidenum">
              <a:rPr lang="en-US" smtClean="0"/>
              <a:pPr/>
              <a:t>17</a:t>
            </a:fld>
            <a:endParaRPr lang="en-US" dirty="0"/>
          </a:p>
        </p:txBody>
      </p:sp>
      <p:graphicFrame>
        <p:nvGraphicFramePr>
          <p:cNvPr id="10" name="Table 6">
            <a:extLst>
              <a:ext uri="{FF2B5EF4-FFF2-40B4-BE49-F238E27FC236}">
                <a16:creationId xmlns:a16="http://schemas.microsoft.com/office/drawing/2014/main" id="{F88CE66C-6468-4021-AC88-301DE9BBCF4D}"/>
              </a:ext>
            </a:extLst>
          </p:cNvPr>
          <p:cNvGraphicFramePr>
            <a:graphicFrameLocks noGrp="1"/>
          </p:cNvGraphicFramePr>
          <p:nvPr>
            <p:extLst>
              <p:ext uri="{D42A27DB-BD31-4B8C-83A1-F6EECF244321}">
                <p14:modId xmlns:p14="http://schemas.microsoft.com/office/powerpoint/2010/main" val="941978933"/>
              </p:ext>
            </p:extLst>
          </p:nvPr>
        </p:nvGraphicFramePr>
        <p:xfrm>
          <a:off x="338969" y="1019118"/>
          <a:ext cx="8357356" cy="3186461"/>
        </p:xfrm>
        <a:graphic>
          <a:graphicData uri="http://schemas.openxmlformats.org/drawingml/2006/table">
            <a:tbl>
              <a:tblPr firstRow="1" bandRow="1">
                <a:effectLst>
                  <a:outerShdw blurRad="50800" dist="38100" dir="5400000" algn="t" rotWithShape="0">
                    <a:prstClr val="black">
                      <a:alpha val="40000"/>
                    </a:prstClr>
                  </a:outerShdw>
                </a:effectLst>
                <a:tableStyleId>{00A15C55-8517-42AA-B614-E9B94910E393}</a:tableStyleId>
              </a:tblPr>
              <a:tblGrid>
                <a:gridCol w="1430428">
                  <a:extLst>
                    <a:ext uri="{9D8B030D-6E8A-4147-A177-3AD203B41FA5}">
                      <a16:colId xmlns:a16="http://schemas.microsoft.com/office/drawing/2014/main" val="2595605573"/>
                    </a:ext>
                  </a:extLst>
                </a:gridCol>
                <a:gridCol w="2504898">
                  <a:extLst>
                    <a:ext uri="{9D8B030D-6E8A-4147-A177-3AD203B41FA5}">
                      <a16:colId xmlns:a16="http://schemas.microsoft.com/office/drawing/2014/main" val="4191526756"/>
                    </a:ext>
                  </a:extLst>
                </a:gridCol>
                <a:gridCol w="2364629">
                  <a:extLst>
                    <a:ext uri="{9D8B030D-6E8A-4147-A177-3AD203B41FA5}">
                      <a16:colId xmlns:a16="http://schemas.microsoft.com/office/drawing/2014/main" val="4277195956"/>
                    </a:ext>
                  </a:extLst>
                </a:gridCol>
                <a:gridCol w="2057401">
                  <a:extLst>
                    <a:ext uri="{9D8B030D-6E8A-4147-A177-3AD203B41FA5}">
                      <a16:colId xmlns:a16="http://schemas.microsoft.com/office/drawing/2014/main" val="607670746"/>
                    </a:ext>
                  </a:extLst>
                </a:gridCol>
              </a:tblGrid>
              <a:tr h="922524">
                <a:tc>
                  <a:txBody>
                    <a:bodyPr/>
                    <a:lstStyle/>
                    <a:p>
                      <a:pPr algn="ctr"/>
                      <a:r>
                        <a:rPr lang="en-US" dirty="0"/>
                        <a:t>Income </a:t>
                      </a:r>
                    </a:p>
                    <a:p>
                      <a:pPr algn="ctr"/>
                      <a:r>
                        <a:rPr lang="en-US" dirty="0"/>
                        <a:t>level</a:t>
                      </a:r>
                    </a:p>
                  </a:txBody>
                  <a:tcPr anchor="b"/>
                </a:tc>
                <a:tc>
                  <a:txBody>
                    <a:bodyPr/>
                    <a:lstStyle/>
                    <a:p>
                      <a:pPr algn="ctr"/>
                      <a:r>
                        <a:rPr lang="en-US" dirty="0"/>
                        <a:t>RHNA Allocation </a:t>
                      </a:r>
                    </a:p>
                    <a:p>
                      <a:pPr algn="ctr"/>
                      <a:r>
                        <a:rPr lang="en-US" dirty="0"/>
                        <a:t>(2023-2030)</a:t>
                      </a:r>
                    </a:p>
                  </a:txBody>
                  <a:tcPr anchor="b"/>
                </a:tc>
                <a:tc>
                  <a:txBody>
                    <a:bodyPr/>
                    <a:lstStyle/>
                    <a:p>
                      <a:pPr algn="ctr"/>
                      <a:r>
                        <a:rPr lang="en-US" dirty="0"/>
                        <a:t>Projected Units</a:t>
                      </a:r>
                    </a:p>
                  </a:txBody>
                  <a:tcPr anchor="b"/>
                </a:tc>
                <a:tc>
                  <a:txBody>
                    <a:bodyPr/>
                    <a:lstStyle/>
                    <a:p>
                      <a:pPr algn="ctr"/>
                      <a:r>
                        <a:rPr lang="en-US" dirty="0"/>
                        <a:t>Percentage </a:t>
                      </a:r>
                    </a:p>
                    <a:p>
                      <a:pPr algn="ctr"/>
                      <a:r>
                        <a:rPr lang="en-US" dirty="0"/>
                        <a:t>of </a:t>
                      </a:r>
                    </a:p>
                    <a:p>
                      <a:pPr algn="ctr"/>
                      <a:r>
                        <a:rPr lang="en-US" dirty="0"/>
                        <a:t>Allocation</a:t>
                      </a:r>
                    </a:p>
                  </a:txBody>
                  <a:tcPr anchor="b"/>
                </a:tc>
                <a:extLst>
                  <a:ext uri="{0D108BD9-81ED-4DB2-BD59-A6C34878D82A}">
                    <a16:rowId xmlns:a16="http://schemas.microsoft.com/office/drawing/2014/main" val="3868967111"/>
                  </a:ext>
                </a:extLst>
              </a:tr>
              <a:tr h="393728">
                <a:tc>
                  <a:txBody>
                    <a:bodyPr/>
                    <a:lstStyle/>
                    <a:p>
                      <a:r>
                        <a:rPr lang="en-US" dirty="0"/>
                        <a:t>Very Low</a:t>
                      </a:r>
                    </a:p>
                  </a:txBody>
                  <a:tcPr anchor="ctr"/>
                </a:tc>
                <a:tc>
                  <a:txBody>
                    <a:bodyPr/>
                    <a:lstStyle/>
                    <a:p>
                      <a:pPr algn="ctr"/>
                      <a:r>
                        <a:rPr lang="en-US" dirty="0"/>
                        <a:t>62</a:t>
                      </a:r>
                    </a:p>
                  </a:txBody>
                  <a:tcPr anchor="ctr"/>
                </a:tc>
                <a:tc>
                  <a:txBody>
                    <a:bodyPr/>
                    <a:lstStyle/>
                    <a:p>
                      <a:pPr algn="ctr"/>
                      <a:r>
                        <a:rPr lang="en-US" dirty="0"/>
                        <a:t>99</a:t>
                      </a:r>
                    </a:p>
                  </a:txBody>
                  <a:tcPr anchor="ctr"/>
                </a:tc>
                <a:tc>
                  <a:txBody>
                    <a:bodyPr/>
                    <a:lstStyle/>
                    <a:p>
                      <a:pPr algn="ctr"/>
                      <a:r>
                        <a:rPr lang="en-US" b="0" dirty="0">
                          <a:solidFill>
                            <a:srgbClr val="00B050"/>
                          </a:solidFill>
                        </a:rPr>
                        <a:t>159%</a:t>
                      </a:r>
                    </a:p>
                  </a:txBody>
                  <a:tcPr anchor="ctr"/>
                </a:tc>
                <a:extLst>
                  <a:ext uri="{0D108BD9-81ED-4DB2-BD59-A6C34878D82A}">
                    <a16:rowId xmlns:a16="http://schemas.microsoft.com/office/drawing/2014/main" val="1007789281"/>
                  </a:ext>
                </a:extLst>
              </a:tr>
              <a:tr h="393728">
                <a:tc>
                  <a:txBody>
                    <a:bodyPr/>
                    <a:lstStyle/>
                    <a:p>
                      <a:r>
                        <a:rPr lang="en-US" dirty="0"/>
                        <a:t>Low</a:t>
                      </a:r>
                    </a:p>
                  </a:txBody>
                  <a:tcPr anchor="ctr"/>
                </a:tc>
                <a:tc>
                  <a:txBody>
                    <a:bodyPr/>
                    <a:lstStyle/>
                    <a:p>
                      <a:pPr algn="ctr"/>
                      <a:r>
                        <a:rPr lang="en-US" dirty="0"/>
                        <a:t>48</a:t>
                      </a:r>
                    </a:p>
                  </a:txBody>
                  <a:tcPr anchor="ctr"/>
                </a:tc>
                <a:tc>
                  <a:txBody>
                    <a:bodyPr/>
                    <a:lstStyle/>
                    <a:p>
                      <a:pPr algn="ctr"/>
                      <a:r>
                        <a:rPr lang="en-US" dirty="0"/>
                        <a:t>124</a:t>
                      </a:r>
                    </a:p>
                  </a:txBody>
                  <a:tcPr anchor="ctr"/>
                </a:tc>
                <a:tc>
                  <a:txBody>
                    <a:bodyPr/>
                    <a:lstStyle/>
                    <a:p>
                      <a:pPr algn="ctr"/>
                      <a:r>
                        <a:rPr lang="en-US" b="0" dirty="0">
                          <a:solidFill>
                            <a:srgbClr val="00B050"/>
                          </a:solidFill>
                        </a:rPr>
                        <a:t>258%</a:t>
                      </a:r>
                    </a:p>
                  </a:txBody>
                  <a:tcPr anchor="ctr"/>
                </a:tc>
                <a:extLst>
                  <a:ext uri="{0D108BD9-81ED-4DB2-BD59-A6C34878D82A}">
                    <a16:rowId xmlns:a16="http://schemas.microsoft.com/office/drawing/2014/main" val="80305043"/>
                  </a:ext>
                </a:extLst>
              </a:tr>
              <a:tr h="393728">
                <a:tc>
                  <a:txBody>
                    <a:bodyPr/>
                    <a:lstStyle/>
                    <a:p>
                      <a:r>
                        <a:rPr lang="en-US" dirty="0"/>
                        <a:t>Moderate</a:t>
                      </a:r>
                    </a:p>
                  </a:txBody>
                  <a:tcPr anchor="ctr"/>
                </a:tc>
                <a:tc>
                  <a:txBody>
                    <a:bodyPr/>
                    <a:lstStyle/>
                    <a:p>
                      <a:pPr algn="ctr"/>
                      <a:r>
                        <a:rPr lang="en-US" dirty="0"/>
                        <a:t>52</a:t>
                      </a:r>
                    </a:p>
                  </a:txBody>
                  <a:tcPr anchor="ctr"/>
                </a:tc>
                <a:tc>
                  <a:txBody>
                    <a:bodyPr/>
                    <a:lstStyle/>
                    <a:p>
                      <a:pPr algn="ctr"/>
                      <a:r>
                        <a:rPr lang="en-US" dirty="0"/>
                        <a:t>121</a:t>
                      </a:r>
                    </a:p>
                  </a:txBody>
                  <a:tcPr anchor="ctr"/>
                </a:tc>
                <a:tc>
                  <a:txBody>
                    <a:bodyPr/>
                    <a:lstStyle/>
                    <a:p>
                      <a:pPr algn="ctr"/>
                      <a:r>
                        <a:rPr lang="en-US" b="0" dirty="0">
                          <a:solidFill>
                            <a:srgbClr val="00B050"/>
                          </a:solidFill>
                        </a:rPr>
                        <a:t>232%</a:t>
                      </a:r>
                    </a:p>
                  </a:txBody>
                  <a:tcPr anchor="ctr"/>
                </a:tc>
                <a:extLst>
                  <a:ext uri="{0D108BD9-81ED-4DB2-BD59-A6C34878D82A}">
                    <a16:rowId xmlns:a16="http://schemas.microsoft.com/office/drawing/2014/main" val="3437948149"/>
                  </a:ext>
                </a:extLst>
              </a:tr>
              <a:tr h="689025">
                <a:tc>
                  <a:txBody>
                    <a:bodyPr/>
                    <a:lstStyle/>
                    <a:p>
                      <a:r>
                        <a:rPr lang="en-US" dirty="0"/>
                        <a:t>Above</a:t>
                      </a:r>
                    </a:p>
                    <a:p>
                      <a:r>
                        <a:rPr lang="en-US" dirty="0"/>
                        <a:t>Moderate</a:t>
                      </a:r>
                    </a:p>
                  </a:txBody>
                  <a:tcPr anchor="ctr"/>
                </a:tc>
                <a:tc>
                  <a:txBody>
                    <a:bodyPr/>
                    <a:lstStyle/>
                    <a:p>
                      <a:pPr algn="ctr"/>
                      <a:r>
                        <a:rPr lang="en-US" dirty="0"/>
                        <a:t>152</a:t>
                      </a:r>
                    </a:p>
                  </a:txBody>
                  <a:tcPr anchor="ctr"/>
                </a:tc>
                <a:tc>
                  <a:txBody>
                    <a:bodyPr/>
                    <a:lstStyle/>
                    <a:p>
                      <a:pPr algn="ctr"/>
                      <a:r>
                        <a:rPr lang="en-US" dirty="0"/>
                        <a:t>292</a:t>
                      </a:r>
                    </a:p>
                  </a:txBody>
                  <a:tcPr anchor="ctr"/>
                </a:tc>
                <a:tc>
                  <a:txBody>
                    <a:bodyPr/>
                    <a:lstStyle/>
                    <a:p>
                      <a:pPr algn="ctr"/>
                      <a:r>
                        <a:rPr lang="en-US" b="0" dirty="0">
                          <a:solidFill>
                            <a:srgbClr val="00B050"/>
                          </a:solidFill>
                        </a:rPr>
                        <a:t>192%</a:t>
                      </a:r>
                    </a:p>
                  </a:txBody>
                  <a:tcPr anchor="ctr"/>
                </a:tc>
                <a:extLst>
                  <a:ext uri="{0D108BD9-81ED-4DB2-BD59-A6C34878D82A}">
                    <a16:rowId xmlns:a16="http://schemas.microsoft.com/office/drawing/2014/main" val="1547685540"/>
                  </a:ext>
                </a:extLst>
              </a:tr>
              <a:tr h="393728">
                <a:tc>
                  <a:txBody>
                    <a:bodyPr/>
                    <a:lstStyle/>
                    <a:p>
                      <a:r>
                        <a:rPr lang="en-US" b="1" dirty="0"/>
                        <a:t>Total</a:t>
                      </a:r>
                    </a:p>
                  </a:txBody>
                  <a:tcPr anchor="ctr"/>
                </a:tc>
                <a:tc>
                  <a:txBody>
                    <a:bodyPr/>
                    <a:lstStyle/>
                    <a:p>
                      <a:pPr algn="ctr"/>
                      <a:r>
                        <a:rPr lang="en-US" b="1" dirty="0"/>
                        <a:t>314</a:t>
                      </a:r>
                    </a:p>
                  </a:txBody>
                  <a:tcPr anchor="ctr"/>
                </a:tc>
                <a:tc>
                  <a:txBody>
                    <a:bodyPr/>
                    <a:lstStyle/>
                    <a:p>
                      <a:pPr algn="ctr"/>
                      <a:r>
                        <a:rPr lang="en-US" b="1" dirty="0"/>
                        <a:t>636</a:t>
                      </a:r>
                    </a:p>
                  </a:txBody>
                  <a:tcPr anchor="ctr"/>
                </a:tc>
                <a:tc>
                  <a:txBody>
                    <a:bodyPr/>
                    <a:lstStyle/>
                    <a:p>
                      <a:pPr algn="ctr"/>
                      <a:r>
                        <a:rPr lang="en-US" b="1" dirty="0">
                          <a:solidFill>
                            <a:srgbClr val="00B050"/>
                          </a:solidFill>
                        </a:rPr>
                        <a:t>202%</a:t>
                      </a:r>
                    </a:p>
                  </a:txBody>
                  <a:tcPr anchor="ctr"/>
                </a:tc>
                <a:extLst>
                  <a:ext uri="{0D108BD9-81ED-4DB2-BD59-A6C34878D82A}">
                    <a16:rowId xmlns:a16="http://schemas.microsoft.com/office/drawing/2014/main" val="2393516423"/>
                  </a:ext>
                </a:extLst>
              </a:tr>
            </a:tbl>
          </a:graphicData>
        </a:graphic>
      </p:graphicFrame>
      <p:graphicFrame>
        <p:nvGraphicFramePr>
          <p:cNvPr id="3" name="Table 5">
            <a:extLst>
              <a:ext uri="{FF2B5EF4-FFF2-40B4-BE49-F238E27FC236}">
                <a16:creationId xmlns:a16="http://schemas.microsoft.com/office/drawing/2014/main" id="{18DEFBCC-AF09-4AF6-B33F-53720F7FED1A}"/>
              </a:ext>
            </a:extLst>
          </p:cNvPr>
          <p:cNvGraphicFramePr>
            <a:graphicFrameLocks noGrp="1"/>
          </p:cNvGraphicFramePr>
          <p:nvPr>
            <p:extLst>
              <p:ext uri="{D42A27DB-BD31-4B8C-83A1-F6EECF244321}">
                <p14:modId xmlns:p14="http://schemas.microsoft.com/office/powerpoint/2010/main" val="1685892725"/>
              </p:ext>
            </p:extLst>
          </p:nvPr>
        </p:nvGraphicFramePr>
        <p:xfrm>
          <a:off x="317123" y="4343400"/>
          <a:ext cx="8379202" cy="2194560"/>
        </p:xfrm>
        <a:graphic>
          <a:graphicData uri="http://schemas.openxmlformats.org/drawingml/2006/table">
            <a:tbl>
              <a:tblPr firstRow="1" bandRow="1">
                <a:tableStyleId>{EB9631B5-78F2-41C9-869B-9F39066F8104}</a:tableStyleId>
              </a:tblPr>
              <a:tblGrid>
                <a:gridCol w="1844930">
                  <a:extLst>
                    <a:ext uri="{9D8B030D-6E8A-4147-A177-3AD203B41FA5}">
                      <a16:colId xmlns:a16="http://schemas.microsoft.com/office/drawing/2014/main" val="2179799493"/>
                    </a:ext>
                  </a:extLst>
                </a:gridCol>
                <a:gridCol w="2284104">
                  <a:extLst>
                    <a:ext uri="{9D8B030D-6E8A-4147-A177-3AD203B41FA5}">
                      <a16:colId xmlns:a16="http://schemas.microsoft.com/office/drawing/2014/main" val="3129564889"/>
                    </a:ext>
                  </a:extLst>
                </a:gridCol>
                <a:gridCol w="1629856">
                  <a:extLst>
                    <a:ext uri="{9D8B030D-6E8A-4147-A177-3AD203B41FA5}">
                      <a16:colId xmlns:a16="http://schemas.microsoft.com/office/drawing/2014/main" val="1204804483"/>
                    </a:ext>
                  </a:extLst>
                </a:gridCol>
                <a:gridCol w="990374">
                  <a:extLst>
                    <a:ext uri="{9D8B030D-6E8A-4147-A177-3AD203B41FA5}">
                      <a16:colId xmlns:a16="http://schemas.microsoft.com/office/drawing/2014/main" val="2526762761"/>
                    </a:ext>
                  </a:extLst>
                </a:gridCol>
                <a:gridCol w="1629938">
                  <a:extLst>
                    <a:ext uri="{9D8B030D-6E8A-4147-A177-3AD203B41FA5}">
                      <a16:colId xmlns:a16="http://schemas.microsoft.com/office/drawing/2014/main" val="2798695160"/>
                    </a:ext>
                  </a:extLst>
                </a:gridCol>
              </a:tblGrid>
              <a:tr h="273753">
                <a:tc>
                  <a:txBody>
                    <a:bodyPr/>
                    <a:lstStyle/>
                    <a:p>
                      <a:r>
                        <a:rPr lang="en-US" dirty="0"/>
                        <a:t>Project</a:t>
                      </a:r>
                    </a:p>
                  </a:txBody>
                  <a:tcPr/>
                </a:tc>
                <a:tc>
                  <a:txBody>
                    <a:bodyPr/>
                    <a:lstStyle/>
                    <a:p>
                      <a:r>
                        <a:rPr lang="en-US" dirty="0"/>
                        <a:t>Above Moderate</a:t>
                      </a:r>
                    </a:p>
                  </a:txBody>
                  <a:tcPr/>
                </a:tc>
                <a:tc>
                  <a:txBody>
                    <a:bodyPr/>
                    <a:lstStyle/>
                    <a:p>
                      <a:r>
                        <a:rPr lang="en-US" dirty="0"/>
                        <a:t>Moderate</a:t>
                      </a:r>
                    </a:p>
                  </a:txBody>
                  <a:tcPr/>
                </a:tc>
                <a:tc>
                  <a:txBody>
                    <a:bodyPr/>
                    <a:lstStyle/>
                    <a:p>
                      <a:r>
                        <a:rPr lang="en-US" dirty="0"/>
                        <a:t>Low </a:t>
                      </a:r>
                    </a:p>
                  </a:txBody>
                  <a:tcPr/>
                </a:tc>
                <a:tc>
                  <a:txBody>
                    <a:bodyPr/>
                    <a:lstStyle/>
                    <a:p>
                      <a:r>
                        <a:rPr lang="en-US" dirty="0"/>
                        <a:t>Very-Low</a:t>
                      </a:r>
                    </a:p>
                  </a:txBody>
                  <a:tcPr/>
                </a:tc>
                <a:extLst>
                  <a:ext uri="{0D108BD9-81ED-4DB2-BD59-A6C34878D82A}">
                    <a16:rowId xmlns:a16="http://schemas.microsoft.com/office/drawing/2014/main" val="3381544673"/>
                  </a:ext>
                </a:extLst>
              </a:tr>
              <a:tr h="262499">
                <a:tc>
                  <a:txBody>
                    <a:bodyPr/>
                    <a:lstStyle/>
                    <a:p>
                      <a:r>
                        <a:rPr lang="en-US" dirty="0"/>
                        <a:t>Mill District</a:t>
                      </a:r>
                    </a:p>
                  </a:txBody>
                  <a:tcPr/>
                </a:tc>
                <a:tc>
                  <a:txBody>
                    <a:bodyPr/>
                    <a:lstStyle/>
                    <a:p>
                      <a:pPr algn="ctr"/>
                      <a:r>
                        <a:rPr lang="en-US" dirty="0"/>
                        <a:t>125</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106983867"/>
                  </a:ext>
                </a:extLst>
              </a:tr>
              <a:tr h="262499">
                <a:tc>
                  <a:txBody>
                    <a:bodyPr/>
                    <a:lstStyle/>
                    <a:p>
                      <a:r>
                        <a:rPr lang="en-US" dirty="0"/>
                        <a:t>North Village</a:t>
                      </a:r>
                    </a:p>
                  </a:txBody>
                  <a:tcPr/>
                </a:tc>
                <a:tc>
                  <a:txBody>
                    <a:bodyPr/>
                    <a:lstStyle/>
                    <a:p>
                      <a:pPr algn="ctr"/>
                      <a:r>
                        <a:rPr lang="en-US" dirty="0"/>
                        <a:t>167</a:t>
                      </a:r>
                    </a:p>
                  </a:txBody>
                  <a:tcPr/>
                </a:tc>
                <a:tc>
                  <a:txBody>
                    <a:bodyPr/>
                    <a:lstStyle/>
                    <a:p>
                      <a:pPr algn="ctr"/>
                      <a:r>
                        <a:rPr lang="en-US" dirty="0"/>
                        <a:t>54</a:t>
                      </a:r>
                    </a:p>
                  </a:txBody>
                  <a:tcPr/>
                </a:tc>
                <a:tc>
                  <a:txBody>
                    <a:bodyPr/>
                    <a:lstStyle/>
                    <a:p>
                      <a:pPr algn="ctr"/>
                      <a:r>
                        <a:rPr lang="en-US" dirty="0"/>
                        <a:t>9</a:t>
                      </a:r>
                    </a:p>
                  </a:txBody>
                  <a:tcPr/>
                </a:tc>
                <a:tc>
                  <a:txBody>
                    <a:bodyPr/>
                    <a:lstStyle/>
                    <a:p>
                      <a:pPr algn="ctr"/>
                      <a:r>
                        <a:rPr lang="en-US" dirty="0"/>
                        <a:t>26</a:t>
                      </a:r>
                    </a:p>
                  </a:txBody>
                  <a:tcPr/>
                </a:tc>
                <a:extLst>
                  <a:ext uri="{0D108BD9-81ED-4DB2-BD59-A6C34878D82A}">
                    <a16:rowId xmlns:a16="http://schemas.microsoft.com/office/drawing/2014/main" val="3973276370"/>
                  </a:ext>
                </a:extLst>
              </a:tr>
              <a:tr h="262499">
                <a:tc>
                  <a:txBody>
                    <a:bodyPr/>
                    <a:lstStyle/>
                    <a:p>
                      <a:r>
                        <a:rPr lang="en-US" dirty="0"/>
                        <a:t>155 Dry Creek</a:t>
                      </a:r>
                    </a:p>
                  </a:txBody>
                  <a:tcPr/>
                </a:tc>
                <a:tc>
                  <a:txBody>
                    <a:bodyPr/>
                    <a:lstStyle/>
                    <a:p>
                      <a:pPr algn="ctr"/>
                      <a:endParaRPr lang="en-US" dirty="0"/>
                    </a:p>
                  </a:txBody>
                  <a:tcPr/>
                </a:tc>
                <a:tc>
                  <a:txBody>
                    <a:bodyPr/>
                    <a:lstStyle/>
                    <a:p>
                      <a:pPr algn="ctr"/>
                      <a:r>
                        <a:rPr lang="en-US" dirty="0"/>
                        <a:t>17</a:t>
                      </a:r>
                    </a:p>
                  </a:txBody>
                  <a:tcPr/>
                </a:tc>
                <a:tc>
                  <a:txBody>
                    <a:bodyPr/>
                    <a:lstStyle/>
                    <a:p>
                      <a:pPr algn="ctr"/>
                      <a:r>
                        <a:rPr lang="en-US" dirty="0"/>
                        <a:t>25</a:t>
                      </a:r>
                    </a:p>
                  </a:txBody>
                  <a:tcPr/>
                </a:tc>
                <a:tc>
                  <a:txBody>
                    <a:bodyPr/>
                    <a:lstStyle/>
                    <a:p>
                      <a:pPr algn="ctr"/>
                      <a:r>
                        <a:rPr lang="en-US" dirty="0"/>
                        <a:t>13</a:t>
                      </a:r>
                    </a:p>
                  </a:txBody>
                  <a:tcPr/>
                </a:tc>
                <a:extLst>
                  <a:ext uri="{0D108BD9-81ED-4DB2-BD59-A6C34878D82A}">
                    <a16:rowId xmlns:a16="http://schemas.microsoft.com/office/drawing/2014/main" val="2473366366"/>
                  </a:ext>
                </a:extLst>
              </a:tr>
              <a:tr h="262499">
                <a:tc>
                  <a:txBody>
                    <a:bodyPr/>
                    <a:lstStyle/>
                    <a:p>
                      <a:r>
                        <a:rPr lang="en-US" dirty="0">
                          <a:solidFill>
                            <a:schemeClr val="tx2"/>
                          </a:solidFill>
                        </a:rPr>
                        <a:t>Saggio Hills</a:t>
                      </a:r>
                    </a:p>
                  </a:txBody>
                  <a:tcPr/>
                </a:tc>
                <a:tc>
                  <a:txBody>
                    <a:bodyPr/>
                    <a:lstStyle/>
                    <a:p>
                      <a:pPr algn="ctr"/>
                      <a:endParaRPr lang="en-US" dirty="0">
                        <a:solidFill>
                          <a:schemeClr val="tx2"/>
                        </a:solidFill>
                      </a:endParaRPr>
                    </a:p>
                  </a:txBody>
                  <a:tcPr/>
                </a:tc>
                <a:tc>
                  <a:txBody>
                    <a:bodyPr/>
                    <a:lstStyle/>
                    <a:p>
                      <a:pPr algn="ctr"/>
                      <a:r>
                        <a:rPr lang="en-US" dirty="0">
                          <a:solidFill>
                            <a:schemeClr val="tx2"/>
                          </a:solidFill>
                        </a:rPr>
                        <a:t>25</a:t>
                      </a:r>
                    </a:p>
                  </a:txBody>
                  <a:tcPr/>
                </a:tc>
                <a:tc>
                  <a:txBody>
                    <a:bodyPr/>
                    <a:lstStyle/>
                    <a:p>
                      <a:pPr algn="ctr"/>
                      <a:r>
                        <a:rPr lang="en-US" dirty="0">
                          <a:solidFill>
                            <a:schemeClr val="tx2"/>
                          </a:solidFill>
                        </a:rPr>
                        <a:t>45</a:t>
                      </a:r>
                    </a:p>
                  </a:txBody>
                  <a:tcPr/>
                </a:tc>
                <a:tc>
                  <a:txBody>
                    <a:bodyPr/>
                    <a:lstStyle/>
                    <a:p>
                      <a:pPr algn="ctr"/>
                      <a:r>
                        <a:rPr lang="en-US" dirty="0">
                          <a:solidFill>
                            <a:schemeClr val="tx2"/>
                          </a:solidFill>
                        </a:rPr>
                        <a:t>30</a:t>
                      </a:r>
                    </a:p>
                  </a:txBody>
                  <a:tcPr/>
                </a:tc>
                <a:extLst>
                  <a:ext uri="{0D108BD9-81ED-4DB2-BD59-A6C34878D82A}">
                    <a16:rowId xmlns:a16="http://schemas.microsoft.com/office/drawing/2014/main" val="1801987394"/>
                  </a:ext>
                </a:extLst>
              </a:tr>
              <a:tr h="262499">
                <a:tc>
                  <a:txBody>
                    <a:bodyPr/>
                    <a:lstStyle/>
                    <a:p>
                      <a:r>
                        <a:rPr lang="en-US" dirty="0">
                          <a:solidFill>
                            <a:schemeClr val="tx2"/>
                          </a:solidFill>
                        </a:rPr>
                        <a:t>Other Sites</a:t>
                      </a:r>
                    </a:p>
                  </a:txBody>
                  <a:tcPr/>
                </a:tc>
                <a:tc>
                  <a:txBody>
                    <a:bodyPr/>
                    <a:lstStyle/>
                    <a:p>
                      <a:pPr algn="ctr"/>
                      <a:endParaRPr lang="en-US" dirty="0">
                        <a:solidFill>
                          <a:schemeClr val="tx2"/>
                        </a:solidFill>
                      </a:endParaRPr>
                    </a:p>
                  </a:txBody>
                  <a:tcPr/>
                </a:tc>
                <a:tc>
                  <a:txBody>
                    <a:bodyPr/>
                    <a:lstStyle/>
                    <a:p>
                      <a:pPr algn="ctr"/>
                      <a:r>
                        <a:rPr lang="en-US" dirty="0">
                          <a:solidFill>
                            <a:schemeClr val="tx2"/>
                          </a:solidFill>
                        </a:rPr>
                        <a:t>25</a:t>
                      </a:r>
                    </a:p>
                  </a:txBody>
                  <a:tcPr/>
                </a:tc>
                <a:tc>
                  <a:txBody>
                    <a:bodyPr/>
                    <a:lstStyle/>
                    <a:p>
                      <a:pPr algn="ctr"/>
                      <a:r>
                        <a:rPr lang="en-US" dirty="0">
                          <a:solidFill>
                            <a:schemeClr val="tx2"/>
                          </a:solidFill>
                        </a:rPr>
                        <a:t>45</a:t>
                      </a:r>
                    </a:p>
                  </a:txBody>
                  <a:tcPr/>
                </a:tc>
                <a:tc>
                  <a:txBody>
                    <a:bodyPr/>
                    <a:lstStyle/>
                    <a:p>
                      <a:pPr algn="ctr"/>
                      <a:r>
                        <a:rPr lang="en-US" dirty="0">
                          <a:solidFill>
                            <a:schemeClr val="tx2"/>
                          </a:solidFill>
                        </a:rPr>
                        <a:t>30</a:t>
                      </a:r>
                    </a:p>
                  </a:txBody>
                  <a:tcPr/>
                </a:tc>
                <a:extLst>
                  <a:ext uri="{0D108BD9-81ED-4DB2-BD59-A6C34878D82A}">
                    <a16:rowId xmlns:a16="http://schemas.microsoft.com/office/drawing/2014/main" val="2880161348"/>
                  </a:ext>
                </a:extLst>
              </a:tr>
            </a:tbl>
          </a:graphicData>
        </a:graphic>
      </p:graphicFrame>
    </p:spTree>
    <p:extLst>
      <p:ext uri="{BB962C8B-B14F-4D97-AF65-F5344CB8AC3E}">
        <p14:creationId xmlns:p14="http://schemas.microsoft.com/office/powerpoint/2010/main" val="2738023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477"/>
            <a:ext cx="8229600" cy="990600"/>
          </a:xfrm>
        </p:spPr>
        <p:txBody>
          <a:bodyPr>
            <a:normAutofit/>
          </a:bodyPr>
          <a:lstStyle/>
          <a:p>
            <a:r>
              <a:rPr lang="en-US" dirty="0"/>
              <a:t>Housing Action Plan </a:t>
            </a:r>
          </a:p>
        </p:txBody>
      </p:sp>
      <p:sp>
        <p:nvSpPr>
          <p:cNvPr id="3" name="Content Placeholder 2"/>
          <p:cNvSpPr>
            <a:spLocks noGrp="1"/>
          </p:cNvSpPr>
          <p:nvPr>
            <p:ph idx="1"/>
          </p:nvPr>
        </p:nvSpPr>
        <p:spPr>
          <a:xfrm>
            <a:off x="131520" y="973949"/>
            <a:ext cx="8799537" cy="5245224"/>
          </a:xfrm>
        </p:spPr>
        <p:txBody>
          <a:bodyPr>
            <a:normAutofit/>
          </a:bodyPr>
          <a:lstStyle/>
          <a:p>
            <a:pPr marL="0" lvl="1" indent="0">
              <a:buNone/>
            </a:pPr>
            <a:r>
              <a:rPr lang="en-US" sz="1600" b="1" dirty="0"/>
              <a:t>The Housing Action Plan Objectives &amp; Targets as defined for the 2017-2022 timeframe.</a:t>
            </a:r>
          </a:p>
          <a:p>
            <a:pPr marL="182880" lvl="1"/>
            <a:endParaRPr lang="en-US" sz="1600" dirty="0"/>
          </a:p>
          <a:p>
            <a:pPr marL="182880" lvl="1"/>
            <a:r>
              <a:rPr lang="en-US" sz="1600" dirty="0">
                <a:solidFill>
                  <a:schemeClr val="tx2">
                    <a:lumMod val="75000"/>
                  </a:schemeClr>
                </a:solidFill>
              </a:rPr>
              <a:t>Increase the Quantity of Deed Restricted Affordable Housing 		</a:t>
            </a:r>
            <a:r>
              <a:rPr lang="en-US" sz="1600" b="1" u="sng" dirty="0"/>
              <a:t>HAP</a:t>
            </a:r>
            <a:r>
              <a:rPr lang="en-US" sz="1600" u="sng" dirty="0">
                <a:solidFill>
                  <a:schemeClr val="tx2">
                    <a:lumMod val="75000"/>
                  </a:schemeClr>
                </a:solidFill>
              </a:rPr>
              <a:t> </a:t>
            </a:r>
            <a:r>
              <a:rPr lang="en-US" sz="1600" b="1" u="sng" dirty="0"/>
              <a:t>GOAL</a:t>
            </a:r>
          </a:p>
          <a:p>
            <a:pPr marL="182880" lvl="1"/>
            <a:endParaRPr lang="en-US" sz="1600" dirty="0"/>
          </a:p>
          <a:p>
            <a:pPr marL="0" lvl="1" indent="0">
              <a:buNone/>
            </a:pPr>
            <a:endParaRPr lang="en-US" sz="1600" dirty="0"/>
          </a:p>
          <a:p>
            <a:pPr marL="0" lvl="1" indent="0">
              <a:buNone/>
            </a:pPr>
            <a:endParaRPr lang="en-US" sz="1600" dirty="0"/>
          </a:p>
          <a:p>
            <a:pPr marL="285750" lvl="1" indent="-285750">
              <a:tabLst>
                <a:tab pos="169863" algn="l"/>
              </a:tabLst>
            </a:pPr>
            <a:r>
              <a:rPr lang="en-US" sz="1600" dirty="0">
                <a:solidFill>
                  <a:schemeClr val="tx2">
                    <a:lumMod val="75000"/>
                  </a:schemeClr>
                </a:solidFill>
              </a:rPr>
              <a:t>Encourage and Facilitate Private Development of Accessory Dwelling Units</a:t>
            </a:r>
          </a:p>
          <a:p>
            <a:pPr marL="285750" lvl="1" indent="-285750">
              <a:tabLst>
                <a:tab pos="169863" algn="l"/>
              </a:tabLst>
            </a:pPr>
            <a:endParaRPr lang="en-US" sz="1600" dirty="0">
              <a:solidFill>
                <a:schemeClr val="tx2">
                  <a:lumMod val="75000"/>
                </a:schemeClr>
              </a:solidFill>
            </a:endParaRPr>
          </a:p>
          <a:p>
            <a:pPr marL="285750" lvl="1" indent="-285750">
              <a:tabLst>
                <a:tab pos="169863" algn="l"/>
              </a:tabLst>
            </a:pPr>
            <a:endParaRPr lang="en-US" sz="1600" dirty="0">
              <a:solidFill>
                <a:schemeClr val="tx2">
                  <a:lumMod val="75000"/>
                </a:schemeClr>
              </a:solidFill>
            </a:endParaRPr>
          </a:p>
          <a:p>
            <a:pPr marL="285750" lvl="1" indent="-285750">
              <a:tabLst>
                <a:tab pos="169863" algn="l"/>
              </a:tabLst>
            </a:pPr>
            <a:endParaRPr lang="en-US" sz="1600" dirty="0">
              <a:solidFill>
                <a:schemeClr val="tx2">
                  <a:lumMod val="75000"/>
                </a:schemeClr>
              </a:solidFill>
            </a:endParaRPr>
          </a:p>
          <a:p>
            <a:pPr marL="285750" lvl="1" indent="-285750">
              <a:tabLst>
                <a:tab pos="169863" algn="l"/>
              </a:tabLst>
            </a:pPr>
            <a:r>
              <a:rPr lang="en-US" sz="1600" dirty="0">
                <a:solidFill>
                  <a:schemeClr val="tx2">
                    <a:lumMod val="75000"/>
                  </a:schemeClr>
                </a:solidFill>
              </a:rPr>
              <a:t>Develop Middle Income Housing</a:t>
            </a:r>
          </a:p>
          <a:p>
            <a:pPr marL="285750" lvl="1" indent="-285750">
              <a:tabLst>
                <a:tab pos="169863" algn="l"/>
              </a:tabLst>
            </a:pPr>
            <a:endParaRPr lang="en-US" sz="1600" dirty="0">
              <a:solidFill>
                <a:schemeClr val="tx2">
                  <a:lumMod val="75000"/>
                </a:schemeClr>
              </a:solidFill>
            </a:endParaRPr>
          </a:p>
          <a:p>
            <a:pPr marL="285750" lvl="1" indent="-285750">
              <a:tabLst>
                <a:tab pos="169863" algn="l"/>
              </a:tabLst>
            </a:pPr>
            <a:endParaRPr lang="en-US" sz="1600" dirty="0">
              <a:solidFill>
                <a:schemeClr val="tx2">
                  <a:lumMod val="75000"/>
                </a:schemeClr>
              </a:solidFill>
            </a:endParaRPr>
          </a:p>
          <a:p>
            <a:pPr marL="285750" lvl="1" indent="-285750">
              <a:tabLst>
                <a:tab pos="169863" algn="l"/>
              </a:tabLst>
            </a:pPr>
            <a:r>
              <a:rPr lang="en-US" sz="1600" dirty="0">
                <a:solidFill>
                  <a:schemeClr val="tx2">
                    <a:lumMod val="75000"/>
                  </a:schemeClr>
                </a:solidFill>
              </a:rPr>
              <a:t>Encourage Multifamily Rental Units </a:t>
            </a:r>
          </a:p>
          <a:p>
            <a:pPr marL="285750" lvl="1" indent="-285750">
              <a:tabLst>
                <a:tab pos="169863" algn="l"/>
              </a:tabLst>
            </a:pPr>
            <a:endParaRPr lang="en-US" sz="1600" dirty="0">
              <a:solidFill>
                <a:schemeClr val="tx2">
                  <a:lumMod val="75000"/>
                </a:schemeClr>
              </a:solidFill>
            </a:endParaRPr>
          </a:p>
          <a:p>
            <a:pPr marL="285750" lvl="1" indent="-285750">
              <a:tabLst>
                <a:tab pos="169863" algn="l"/>
              </a:tabLst>
            </a:pPr>
            <a:endParaRPr lang="en-US" sz="1600" dirty="0">
              <a:solidFill>
                <a:schemeClr val="tx2">
                  <a:lumMod val="75000"/>
                </a:schemeClr>
              </a:solidFill>
            </a:endParaRPr>
          </a:p>
          <a:p>
            <a:pPr marL="285750" lvl="1" indent="-285750">
              <a:tabLst>
                <a:tab pos="169863" algn="l"/>
              </a:tabLst>
            </a:pPr>
            <a:r>
              <a:rPr lang="en-US" sz="1600" dirty="0">
                <a:solidFill>
                  <a:schemeClr val="tx2">
                    <a:lumMod val="75000"/>
                  </a:schemeClr>
                </a:solidFill>
              </a:rPr>
              <a:t>Encourage Development of Mixed Product Types </a:t>
            </a:r>
          </a:p>
        </p:txBody>
      </p:sp>
      <p:sp>
        <p:nvSpPr>
          <p:cNvPr id="4" name="Slide Number Placeholder 3"/>
          <p:cNvSpPr>
            <a:spLocks noGrp="1"/>
          </p:cNvSpPr>
          <p:nvPr>
            <p:ph type="sldNum" sz="quarter" idx="12"/>
          </p:nvPr>
        </p:nvSpPr>
        <p:spPr/>
        <p:txBody>
          <a:bodyPr/>
          <a:lstStyle/>
          <a:p>
            <a:fld id="{0CFEC368-1D7A-4F81-ABF6-AE0E36BAF64C}" type="slidenum">
              <a:rPr lang="en-US" smtClean="0"/>
              <a:pPr/>
              <a:t>18</a:t>
            </a:fld>
            <a:endParaRPr lang="en-US" dirty="0"/>
          </a:p>
        </p:txBody>
      </p:sp>
      <p:sp>
        <p:nvSpPr>
          <p:cNvPr id="6" name="Arrow: Right 5">
            <a:extLst>
              <a:ext uri="{FF2B5EF4-FFF2-40B4-BE49-F238E27FC236}">
                <a16:creationId xmlns:a16="http://schemas.microsoft.com/office/drawing/2014/main" id="{1652F8EB-80C4-4BE9-8FC7-293FD33FBD23}"/>
              </a:ext>
            </a:extLst>
          </p:cNvPr>
          <p:cNvSpPr/>
          <p:nvPr/>
        </p:nvSpPr>
        <p:spPr>
          <a:xfrm>
            <a:off x="407098" y="1939129"/>
            <a:ext cx="6319380" cy="646331"/>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7A67FFE-8917-4124-A5B1-DA3CFE64B0F2}"/>
              </a:ext>
            </a:extLst>
          </p:cNvPr>
          <p:cNvSpPr txBox="1"/>
          <p:nvPr/>
        </p:nvSpPr>
        <p:spPr>
          <a:xfrm>
            <a:off x="7229604" y="2010171"/>
            <a:ext cx="1684751" cy="523220"/>
          </a:xfrm>
          <a:prstGeom prst="rect">
            <a:avLst/>
          </a:prstGeom>
          <a:noFill/>
        </p:spPr>
        <p:txBody>
          <a:bodyPr wrap="square" rtlCol="0">
            <a:spAutoFit/>
          </a:bodyPr>
          <a:lstStyle/>
          <a:p>
            <a:pPr algn="ctr"/>
            <a:r>
              <a:rPr lang="en-US" sz="1400" b="1" dirty="0"/>
              <a:t>200 New Units By 2022</a:t>
            </a:r>
          </a:p>
        </p:txBody>
      </p:sp>
      <p:sp>
        <p:nvSpPr>
          <p:cNvPr id="8" name="Arrow: Right 7">
            <a:extLst>
              <a:ext uri="{FF2B5EF4-FFF2-40B4-BE49-F238E27FC236}">
                <a16:creationId xmlns:a16="http://schemas.microsoft.com/office/drawing/2014/main" id="{CEEF6C87-4975-4E03-8E8B-61D61A15E734}"/>
              </a:ext>
            </a:extLst>
          </p:cNvPr>
          <p:cNvSpPr/>
          <p:nvPr/>
        </p:nvSpPr>
        <p:spPr>
          <a:xfrm>
            <a:off x="407098" y="3195654"/>
            <a:ext cx="6319380" cy="646331"/>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C12EC1D-65A6-4E8B-9C3C-86B852F070B0}"/>
              </a:ext>
            </a:extLst>
          </p:cNvPr>
          <p:cNvSpPr txBox="1"/>
          <p:nvPr/>
        </p:nvSpPr>
        <p:spPr>
          <a:xfrm>
            <a:off x="7229602" y="3257209"/>
            <a:ext cx="1684751" cy="523220"/>
          </a:xfrm>
          <a:prstGeom prst="rect">
            <a:avLst/>
          </a:prstGeom>
          <a:noFill/>
        </p:spPr>
        <p:txBody>
          <a:bodyPr wrap="square" rtlCol="0">
            <a:spAutoFit/>
          </a:bodyPr>
          <a:lstStyle/>
          <a:p>
            <a:pPr algn="ctr"/>
            <a:r>
              <a:rPr lang="en-US" sz="1400" b="1" dirty="0"/>
              <a:t>125 New Units By 2022</a:t>
            </a:r>
          </a:p>
        </p:txBody>
      </p:sp>
      <p:sp>
        <p:nvSpPr>
          <p:cNvPr id="10" name="Arrow: Right 9">
            <a:extLst>
              <a:ext uri="{FF2B5EF4-FFF2-40B4-BE49-F238E27FC236}">
                <a16:creationId xmlns:a16="http://schemas.microsoft.com/office/drawing/2014/main" id="{4D78CDBC-8808-4E46-87F1-EDFD94A60BE2}"/>
              </a:ext>
            </a:extLst>
          </p:cNvPr>
          <p:cNvSpPr/>
          <p:nvPr/>
        </p:nvSpPr>
        <p:spPr>
          <a:xfrm>
            <a:off x="407098" y="4164085"/>
            <a:ext cx="6319380" cy="646331"/>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A0452058-9638-4F02-96EA-7A574A377DBC}"/>
              </a:ext>
            </a:extLst>
          </p:cNvPr>
          <p:cNvSpPr/>
          <p:nvPr/>
        </p:nvSpPr>
        <p:spPr>
          <a:xfrm>
            <a:off x="407098" y="5047671"/>
            <a:ext cx="6319380" cy="646331"/>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B5CA9AE1-1DE4-4523-8305-BFB9CD922B5A}"/>
              </a:ext>
            </a:extLst>
          </p:cNvPr>
          <p:cNvSpPr/>
          <p:nvPr/>
        </p:nvSpPr>
        <p:spPr>
          <a:xfrm>
            <a:off x="407098" y="5931257"/>
            <a:ext cx="6319380" cy="646331"/>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FEF8583-F9D4-4EAA-9700-87E5F0D06B4A}"/>
              </a:ext>
            </a:extLst>
          </p:cNvPr>
          <p:cNvSpPr txBox="1"/>
          <p:nvPr/>
        </p:nvSpPr>
        <p:spPr>
          <a:xfrm>
            <a:off x="7229603" y="4287196"/>
            <a:ext cx="1684751" cy="523220"/>
          </a:xfrm>
          <a:prstGeom prst="rect">
            <a:avLst/>
          </a:prstGeom>
          <a:noFill/>
        </p:spPr>
        <p:txBody>
          <a:bodyPr wrap="square" rtlCol="0">
            <a:spAutoFit/>
          </a:bodyPr>
          <a:lstStyle/>
          <a:p>
            <a:pPr algn="ctr"/>
            <a:r>
              <a:rPr lang="en-US" sz="1400" b="1" dirty="0"/>
              <a:t>135 Units By 2022</a:t>
            </a:r>
          </a:p>
        </p:txBody>
      </p:sp>
      <p:sp>
        <p:nvSpPr>
          <p:cNvPr id="14" name="TextBox 13">
            <a:extLst>
              <a:ext uri="{FF2B5EF4-FFF2-40B4-BE49-F238E27FC236}">
                <a16:creationId xmlns:a16="http://schemas.microsoft.com/office/drawing/2014/main" id="{0AA330D9-88C1-437D-BE26-676E561FFD44}"/>
              </a:ext>
            </a:extLst>
          </p:cNvPr>
          <p:cNvSpPr txBox="1"/>
          <p:nvPr/>
        </p:nvSpPr>
        <p:spPr>
          <a:xfrm>
            <a:off x="7229601" y="5192821"/>
            <a:ext cx="1684751" cy="523220"/>
          </a:xfrm>
          <a:prstGeom prst="rect">
            <a:avLst/>
          </a:prstGeom>
          <a:noFill/>
        </p:spPr>
        <p:txBody>
          <a:bodyPr wrap="square" rtlCol="0">
            <a:spAutoFit/>
          </a:bodyPr>
          <a:lstStyle/>
          <a:p>
            <a:pPr algn="ctr"/>
            <a:r>
              <a:rPr lang="en-US" sz="1400" b="1" dirty="0"/>
              <a:t>100 Units By 2022</a:t>
            </a:r>
          </a:p>
        </p:txBody>
      </p:sp>
      <p:sp>
        <p:nvSpPr>
          <p:cNvPr id="15" name="TextBox 14">
            <a:extLst>
              <a:ext uri="{FF2B5EF4-FFF2-40B4-BE49-F238E27FC236}">
                <a16:creationId xmlns:a16="http://schemas.microsoft.com/office/drawing/2014/main" id="{58A57057-7FE7-42E6-87AD-2562C1592720}"/>
              </a:ext>
            </a:extLst>
          </p:cNvPr>
          <p:cNvSpPr txBox="1"/>
          <p:nvPr/>
        </p:nvSpPr>
        <p:spPr>
          <a:xfrm>
            <a:off x="7229604" y="6090603"/>
            <a:ext cx="1684751" cy="307777"/>
          </a:xfrm>
          <a:prstGeom prst="rect">
            <a:avLst/>
          </a:prstGeom>
          <a:noFill/>
        </p:spPr>
        <p:txBody>
          <a:bodyPr wrap="square" rtlCol="0">
            <a:spAutoFit/>
          </a:bodyPr>
          <a:lstStyle/>
          <a:p>
            <a:pPr algn="ctr"/>
            <a:r>
              <a:rPr lang="en-US" sz="1400" b="1" dirty="0"/>
              <a:t>50% of all Units  </a:t>
            </a:r>
          </a:p>
        </p:txBody>
      </p:sp>
      <p:sp>
        <p:nvSpPr>
          <p:cNvPr id="16" name="Rectangle 15">
            <a:extLst>
              <a:ext uri="{FF2B5EF4-FFF2-40B4-BE49-F238E27FC236}">
                <a16:creationId xmlns:a16="http://schemas.microsoft.com/office/drawing/2014/main" id="{C64CE1F6-74B1-4D01-92D5-B9BD9DB24FD9}"/>
              </a:ext>
            </a:extLst>
          </p:cNvPr>
          <p:cNvSpPr/>
          <p:nvPr/>
        </p:nvSpPr>
        <p:spPr>
          <a:xfrm>
            <a:off x="407099" y="2091847"/>
            <a:ext cx="3067622" cy="35699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92 Since 2017</a:t>
            </a:r>
          </a:p>
        </p:txBody>
      </p:sp>
      <p:sp>
        <p:nvSpPr>
          <p:cNvPr id="17" name="Rectangle 16">
            <a:extLst>
              <a:ext uri="{FF2B5EF4-FFF2-40B4-BE49-F238E27FC236}">
                <a16:creationId xmlns:a16="http://schemas.microsoft.com/office/drawing/2014/main" id="{504449AB-1187-4667-B8F0-1EF09F14669D}"/>
              </a:ext>
            </a:extLst>
          </p:cNvPr>
          <p:cNvSpPr/>
          <p:nvPr/>
        </p:nvSpPr>
        <p:spPr>
          <a:xfrm>
            <a:off x="407099" y="3335171"/>
            <a:ext cx="1828798" cy="35699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40 Since 2017</a:t>
            </a:r>
          </a:p>
        </p:txBody>
      </p:sp>
      <p:sp>
        <p:nvSpPr>
          <p:cNvPr id="18" name="Rectangle 17">
            <a:extLst>
              <a:ext uri="{FF2B5EF4-FFF2-40B4-BE49-F238E27FC236}">
                <a16:creationId xmlns:a16="http://schemas.microsoft.com/office/drawing/2014/main" id="{DFDD1E30-97B5-4C80-9C3C-7BF3B1BCF84B}"/>
              </a:ext>
            </a:extLst>
          </p:cNvPr>
          <p:cNvSpPr/>
          <p:nvPr/>
        </p:nvSpPr>
        <p:spPr>
          <a:xfrm>
            <a:off x="407099" y="4318639"/>
            <a:ext cx="3269290" cy="35699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70 Units Since 2017</a:t>
            </a:r>
          </a:p>
        </p:txBody>
      </p:sp>
      <p:sp>
        <p:nvSpPr>
          <p:cNvPr id="19" name="Rectangle 18">
            <a:extLst>
              <a:ext uri="{FF2B5EF4-FFF2-40B4-BE49-F238E27FC236}">
                <a16:creationId xmlns:a16="http://schemas.microsoft.com/office/drawing/2014/main" id="{DA327DD9-A542-47F5-B3CF-7CC3E2C877EF}"/>
              </a:ext>
            </a:extLst>
          </p:cNvPr>
          <p:cNvSpPr/>
          <p:nvPr/>
        </p:nvSpPr>
        <p:spPr>
          <a:xfrm>
            <a:off x="407098" y="5201846"/>
            <a:ext cx="3269291" cy="35699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161 Since 2017</a:t>
            </a:r>
          </a:p>
        </p:txBody>
      </p:sp>
      <p:sp>
        <p:nvSpPr>
          <p:cNvPr id="20" name="Rectangle 19">
            <a:extLst>
              <a:ext uri="{FF2B5EF4-FFF2-40B4-BE49-F238E27FC236}">
                <a16:creationId xmlns:a16="http://schemas.microsoft.com/office/drawing/2014/main" id="{22A36697-F6DA-4C48-AEBB-25938377A78D}"/>
              </a:ext>
            </a:extLst>
          </p:cNvPr>
          <p:cNvSpPr/>
          <p:nvPr/>
        </p:nvSpPr>
        <p:spPr>
          <a:xfrm>
            <a:off x="407099" y="6090603"/>
            <a:ext cx="1933765" cy="35578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118 </a:t>
            </a:r>
            <a:r>
              <a:rPr lang="en-US" dirty="0"/>
              <a:t>Since 2017</a:t>
            </a:r>
          </a:p>
        </p:txBody>
      </p:sp>
      <p:sp>
        <p:nvSpPr>
          <p:cNvPr id="21" name="Rectangle 20">
            <a:extLst>
              <a:ext uri="{FF2B5EF4-FFF2-40B4-BE49-F238E27FC236}">
                <a16:creationId xmlns:a16="http://schemas.microsoft.com/office/drawing/2014/main" id="{0C679306-B9C0-47A2-A3B6-387A34CA9586}"/>
              </a:ext>
            </a:extLst>
          </p:cNvPr>
          <p:cNvSpPr/>
          <p:nvPr/>
        </p:nvSpPr>
        <p:spPr>
          <a:xfrm>
            <a:off x="3474721" y="2103693"/>
            <a:ext cx="2962656" cy="356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216 Projected By 2022</a:t>
            </a:r>
          </a:p>
        </p:txBody>
      </p:sp>
      <p:sp>
        <p:nvSpPr>
          <p:cNvPr id="22" name="Rectangle 21">
            <a:extLst>
              <a:ext uri="{FF2B5EF4-FFF2-40B4-BE49-F238E27FC236}">
                <a16:creationId xmlns:a16="http://schemas.microsoft.com/office/drawing/2014/main" id="{CEB51D82-D859-4ACF-A08D-50908ECE0306}"/>
              </a:ext>
            </a:extLst>
          </p:cNvPr>
          <p:cNvSpPr/>
          <p:nvPr/>
        </p:nvSpPr>
        <p:spPr>
          <a:xfrm>
            <a:off x="2233222" y="3335172"/>
            <a:ext cx="3287080" cy="363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100 Projected By 2022</a:t>
            </a:r>
          </a:p>
        </p:txBody>
      </p:sp>
      <p:sp>
        <p:nvSpPr>
          <p:cNvPr id="23" name="Rectangle 22">
            <a:extLst>
              <a:ext uri="{FF2B5EF4-FFF2-40B4-BE49-F238E27FC236}">
                <a16:creationId xmlns:a16="http://schemas.microsoft.com/office/drawing/2014/main" id="{68068CE4-A44A-461E-8141-24170798DE80}"/>
              </a:ext>
            </a:extLst>
          </p:cNvPr>
          <p:cNvSpPr/>
          <p:nvPr/>
        </p:nvSpPr>
        <p:spPr>
          <a:xfrm>
            <a:off x="3676390" y="4325751"/>
            <a:ext cx="2760988" cy="356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135 Projected By 2022</a:t>
            </a:r>
          </a:p>
        </p:txBody>
      </p:sp>
      <p:sp>
        <p:nvSpPr>
          <p:cNvPr id="24" name="Rectangle 23">
            <a:extLst>
              <a:ext uri="{FF2B5EF4-FFF2-40B4-BE49-F238E27FC236}">
                <a16:creationId xmlns:a16="http://schemas.microsoft.com/office/drawing/2014/main" id="{6D05EA3B-7650-4BC9-B845-474A1F14C2F3}"/>
              </a:ext>
            </a:extLst>
          </p:cNvPr>
          <p:cNvSpPr/>
          <p:nvPr/>
        </p:nvSpPr>
        <p:spPr>
          <a:xfrm>
            <a:off x="3676389" y="5201846"/>
            <a:ext cx="2760988" cy="356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285 Projected By 2022</a:t>
            </a:r>
          </a:p>
        </p:txBody>
      </p:sp>
      <p:sp>
        <p:nvSpPr>
          <p:cNvPr id="25" name="Rectangle 24">
            <a:extLst>
              <a:ext uri="{FF2B5EF4-FFF2-40B4-BE49-F238E27FC236}">
                <a16:creationId xmlns:a16="http://schemas.microsoft.com/office/drawing/2014/main" id="{211D53D1-1512-4FFF-8FA4-A0BF0CE1EF13}"/>
              </a:ext>
            </a:extLst>
          </p:cNvPr>
          <p:cNvSpPr/>
          <p:nvPr/>
        </p:nvSpPr>
        <p:spPr>
          <a:xfrm>
            <a:off x="2340863" y="6090603"/>
            <a:ext cx="4096513" cy="356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TBD Based on Total Development </a:t>
            </a:r>
          </a:p>
        </p:txBody>
      </p:sp>
    </p:spTree>
    <p:extLst>
      <p:ext uri="{BB962C8B-B14F-4D97-AF65-F5344CB8AC3E}">
        <p14:creationId xmlns:p14="http://schemas.microsoft.com/office/powerpoint/2010/main" val="375948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3124200"/>
          </a:xfrm>
        </p:spPr>
        <p:txBody>
          <a:bodyPr>
            <a:noAutofit/>
          </a:bodyPr>
          <a:lstStyle/>
          <a:p>
            <a:r>
              <a:rPr lang="en-US" sz="4800" dirty="0">
                <a:latin typeface="Avenir Book"/>
                <a:cs typeface="Avenir Book"/>
              </a:rPr>
              <a:t>Potential for SMART Station at     3 North Street Site</a:t>
            </a:r>
            <a:endParaRPr lang="en-US" sz="4800" dirty="0">
              <a:cs typeface="Avenir Book"/>
            </a:endParaRPr>
          </a:p>
        </p:txBody>
      </p:sp>
      <p:sp>
        <p:nvSpPr>
          <p:cNvPr id="5" name="Slide Number Placeholder 4"/>
          <p:cNvSpPr>
            <a:spLocks noGrp="1"/>
          </p:cNvSpPr>
          <p:nvPr>
            <p:ph type="sldNum" sz="quarter" idx="12"/>
          </p:nvPr>
        </p:nvSpPr>
        <p:spPr/>
        <p:txBody>
          <a:bodyPr/>
          <a:lstStyle/>
          <a:p>
            <a:fld id="{CE0B5F58-9A96-48E4-81C9-8C87A0513FFA}" type="slidenum">
              <a:rPr lang="en-US" smtClean="0"/>
              <a:t>19</a:t>
            </a:fld>
            <a:endParaRPr lang="en-US"/>
          </a:p>
        </p:txBody>
      </p:sp>
      <p:pic>
        <p:nvPicPr>
          <p:cNvPr id="6" name="Picture 5" descr="LogoBW_Transparent.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754323"/>
            <a:ext cx="1524000" cy="875077"/>
          </a:xfrm>
          <a:prstGeom prst="rect">
            <a:avLst/>
          </a:prstGeom>
        </p:spPr>
      </p:pic>
    </p:spTree>
    <p:extLst>
      <p:ext uri="{BB962C8B-B14F-4D97-AF65-F5344CB8AC3E}">
        <p14:creationId xmlns:p14="http://schemas.microsoft.com/office/powerpoint/2010/main" val="1063936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B5D7B-C0AC-4CB3-B570-66A5BEFE0D8E}"/>
              </a:ext>
            </a:extLst>
          </p:cNvPr>
          <p:cNvSpPr>
            <a:spLocks noGrp="1"/>
          </p:cNvSpPr>
          <p:nvPr>
            <p:ph type="title"/>
          </p:nvPr>
        </p:nvSpPr>
        <p:spPr/>
        <p:txBody>
          <a:bodyPr>
            <a:normAutofit/>
          </a:bodyPr>
          <a:lstStyle/>
          <a:p>
            <a:r>
              <a:rPr lang="en-US" sz="4400" dirty="0"/>
              <a:t>Presentation Overview</a:t>
            </a:r>
          </a:p>
        </p:txBody>
      </p:sp>
      <p:sp>
        <p:nvSpPr>
          <p:cNvPr id="3" name="Content Placeholder 2">
            <a:extLst>
              <a:ext uri="{FF2B5EF4-FFF2-40B4-BE49-F238E27FC236}">
                <a16:creationId xmlns:a16="http://schemas.microsoft.com/office/drawing/2014/main" id="{B4CDCF97-EF2D-47A2-BC97-5B2C4B7A27F6}"/>
              </a:ext>
            </a:extLst>
          </p:cNvPr>
          <p:cNvSpPr>
            <a:spLocks noGrp="1"/>
          </p:cNvSpPr>
          <p:nvPr>
            <p:ph idx="1"/>
          </p:nvPr>
        </p:nvSpPr>
        <p:spPr/>
        <p:txBody>
          <a:bodyPr/>
          <a:lstStyle/>
          <a:p>
            <a:pPr marL="0" indent="0">
              <a:buNone/>
            </a:pPr>
            <a:r>
              <a:rPr lang="en-US" dirty="0"/>
              <a:t>Purpose: </a:t>
            </a:r>
          </a:p>
          <a:p>
            <a:pPr marL="0" indent="0" algn="just">
              <a:buNone/>
            </a:pPr>
            <a:r>
              <a:rPr lang="en-US" dirty="0"/>
              <a:t>Provide the City Council with more detailed information related to the City-owned 3 North Street site to facilitate the Council being able to provide direction to staff on a preferred option to pursue for future use of the site.</a:t>
            </a:r>
          </a:p>
          <a:p>
            <a:pPr marL="0" indent="0" algn="just">
              <a:buNone/>
            </a:pPr>
            <a:endParaRPr lang="en-US" dirty="0"/>
          </a:p>
          <a:p>
            <a:pPr marL="0" indent="0" algn="just">
              <a:buNone/>
            </a:pPr>
            <a:r>
              <a:rPr lang="en-US" dirty="0"/>
              <a:t>Background:</a:t>
            </a:r>
          </a:p>
          <a:p>
            <a:pPr marL="0" indent="0" algn="just">
              <a:buNone/>
            </a:pPr>
            <a:r>
              <a:rPr lang="en-US" dirty="0"/>
              <a:t>At a City Council Work Session on January 21, 2020, the City Council considered whether to pursue a Community Pavilion-Farmers’ Market option or an Affordable Housing option for future use of the 3 North Street site. </a:t>
            </a:r>
          </a:p>
        </p:txBody>
      </p:sp>
      <p:sp>
        <p:nvSpPr>
          <p:cNvPr id="4" name="Slide Number Placeholder 3">
            <a:extLst>
              <a:ext uri="{FF2B5EF4-FFF2-40B4-BE49-F238E27FC236}">
                <a16:creationId xmlns:a16="http://schemas.microsoft.com/office/drawing/2014/main" id="{30E22915-6DEC-4938-9AFC-3081B95DF884}"/>
              </a:ext>
            </a:extLst>
          </p:cNvPr>
          <p:cNvSpPr>
            <a:spLocks noGrp="1"/>
          </p:cNvSpPr>
          <p:nvPr>
            <p:ph type="sldNum" sz="quarter" idx="12"/>
          </p:nvPr>
        </p:nvSpPr>
        <p:spPr/>
        <p:txBody>
          <a:bodyPr/>
          <a:lstStyle/>
          <a:p>
            <a:fld id="{CE0B5F58-9A96-48E4-81C9-8C87A0513FFA}" type="slidenum">
              <a:rPr lang="en-US" smtClean="0"/>
              <a:t>2</a:t>
            </a:fld>
            <a:endParaRPr lang="en-US"/>
          </a:p>
        </p:txBody>
      </p:sp>
    </p:spTree>
    <p:extLst>
      <p:ext uri="{BB962C8B-B14F-4D97-AF65-F5344CB8AC3E}">
        <p14:creationId xmlns:p14="http://schemas.microsoft.com/office/powerpoint/2010/main" val="4178026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19200"/>
          </a:xfrm>
        </p:spPr>
        <p:txBody>
          <a:bodyPr>
            <a:noAutofit/>
          </a:bodyPr>
          <a:lstStyle/>
          <a:p>
            <a:r>
              <a:rPr lang="en-US" sz="4400" dirty="0">
                <a:latin typeface="Avenir Book"/>
                <a:cs typeface="Avenir Book"/>
              </a:rPr>
              <a:t>Potential for SMART Station at          3 North Street Site</a:t>
            </a:r>
          </a:p>
        </p:txBody>
      </p:sp>
      <p:sp>
        <p:nvSpPr>
          <p:cNvPr id="9" name="TextBox 8"/>
          <p:cNvSpPr txBox="1"/>
          <p:nvPr/>
        </p:nvSpPr>
        <p:spPr>
          <a:xfrm>
            <a:off x="228600" y="1905000"/>
            <a:ext cx="4041734" cy="4370427"/>
          </a:xfrm>
          <a:prstGeom prst="rect">
            <a:avLst/>
          </a:prstGeom>
          <a:noFill/>
        </p:spPr>
        <p:txBody>
          <a:bodyPr wrap="square" rtlCol="0">
            <a:spAutoFit/>
          </a:bodyPr>
          <a:lstStyle/>
          <a:p>
            <a:r>
              <a:rPr lang="en-US" sz="2000" b="1" dirty="0">
                <a:latin typeface="Avenir Book"/>
                <a:cs typeface="Avenir Book"/>
              </a:rPr>
              <a:t>SMART Station/Platform Concept Location Exhibit</a:t>
            </a:r>
          </a:p>
          <a:p>
            <a:endParaRPr lang="en-US" sz="2000" dirty="0">
              <a:latin typeface="Avenir Book"/>
              <a:cs typeface="Avenir Book"/>
            </a:endParaRPr>
          </a:p>
          <a:p>
            <a:pPr marL="342900" indent="-342900">
              <a:buFont typeface="Arial" panose="020B0604020202020204" pitchFamily="34" charset="0"/>
              <a:buChar char="•"/>
            </a:pPr>
            <a:r>
              <a:rPr lang="en-US" sz="2000" dirty="0">
                <a:latin typeface="Avenir Book"/>
              </a:rPr>
              <a:t>City Public Works staff coordinating with SMART</a:t>
            </a:r>
          </a:p>
          <a:p>
            <a:pPr marL="342900" indent="-342900">
              <a:buFont typeface="Arial" panose="020B0604020202020204" pitchFamily="34" charset="0"/>
              <a:buChar char="•"/>
            </a:pPr>
            <a:r>
              <a:rPr lang="en-US" sz="2000" dirty="0">
                <a:latin typeface="Avenir Book"/>
                <a:cs typeface="Avenir Book"/>
              </a:rPr>
              <a:t>Appears feasible to locate station platform at this location</a:t>
            </a:r>
          </a:p>
          <a:p>
            <a:pPr marL="342900" indent="-342900">
              <a:buFont typeface="Arial" panose="020B0604020202020204" pitchFamily="34" charset="0"/>
              <a:buChar char="•"/>
            </a:pPr>
            <a:r>
              <a:rPr lang="en-US" sz="2000" dirty="0">
                <a:latin typeface="Avenir Book"/>
                <a:cs typeface="Avenir Book"/>
              </a:rPr>
              <a:t>Public access/sidewalk easement for SMART may be necessary on 3 North Street site </a:t>
            </a:r>
          </a:p>
          <a:p>
            <a:pPr marL="342900" indent="-342900">
              <a:buFont typeface="Arial" panose="020B0604020202020204" pitchFamily="34" charset="0"/>
              <a:buChar char="•"/>
            </a:pPr>
            <a:r>
              <a:rPr lang="en-US" sz="2000" dirty="0">
                <a:latin typeface="Avenir Book"/>
                <a:cs typeface="Avenir Book"/>
              </a:rPr>
              <a:t>Additional detailed design and coordination with SMART is necessary </a:t>
            </a:r>
            <a:r>
              <a:rPr lang="en-US" dirty="0">
                <a:latin typeface="Avenir Book"/>
                <a:cs typeface="Avenir Book"/>
              </a:rPr>
              <a:t> </a:t>
            </a:r>
          </a:p>
          <a:p>
            <a:endParaRPr lang="en-US" dirty="0">
              <a:solidFill>
                <a:srgbClr val="D2533C"/>
              </a:solidFill>
            </a:endParaRPr>
          </a:p>
        </p:txBody>
      </p:sp>
      <p:sp>
        <p:nvSpPr>
          <p:cNvPr id="5" name="Slide Number Placeholder 4"/>
          <p:cNvSpPr>
            <a:spLocks noGrp="1"/>
          </p:cNvSpPr>
          <p:nvPr>
            <p:ph type="sldNum" sz="quarter" idx="12"/>
          </p:nvPr>
        </p:nvSpPr>
        <p:spPr/>
        <p:txBody>
          <a:bodyPr/>
          <a:lstStyle/>
          <a:p>
            <a:fld id="{CE0B5F58-9A96-48E4-81C9-8C87A0513FFA}" type="slidenum">
              <a:rPr lang="en-US" smtClean="0"/>
              <a:t>20</a:t>
            </a:fld>
            <a:endParaRPr lang="en-US"/>
          </a:p>
        </p:txBody>
      </p:sp>
      <p:pic>
        <p:nvPicPr>
          <p:cNvPr id="7" name="Picture 6">
            <a:extLst>
              <a:ext uri="{FF2B5EF4-FFF2-40B4-BE49-F238E27FC236}">
                <a16:creationId xmlns:a16="http://schemas.microsoft.com/office/drawing/2014/main" id="{95938899-6158-4A67-AF04-01BDF4EE8E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7467" y="2209800"/>
            <a:ext cx="4227746" cy="2737247"/>
          </a:xfrm>
          <a:prstGeom prst="rect">
            <a:avLst/>
          </a:prstGeom>
        </p:spPr>
      </p:pic>
    </p:spTree>
    <p:extLst>
      <p:ext uri="{BB962C8B-B14F-4D97-AF65-F5344CB8AC3E}">
        <p14:creationId xmlns:p14="http://schemas.microsoft.com/office/powerpoint/2010/main" val="3235435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D83AB-AEBB-4295-99B1-118136410750}"/>
              </a:ext>
            </a:extLst>
          </p:cNvPr>
          <p:cNvSpPr>
            <a:spLocks noGrp="1"/>
          </p:cNvSpPr>
          <p:nvPr>
            <p:ph type="title"/>
          </p:nvPr>
        </p:nvSpPr>
        <p:spPr/>
        <p:txBody>
          <a:bodyPr>
            <a:normAutofit/>
          </a:bodyPr>
          <a:lstStyle/>
          <a:p>
            <a:r>
              <a:rPr lang="en-US" sz="3400" dirty="0"/>
              <a:t>SMART Controlled Properties at Depot Site</a:t>
            </a:r>
          </a:p>
        </p:txBody>
      </p:sp>
      <p:pic>
        <p:nvPicPr>
          <p:cNvPr id="11" name="Content Placeholder 10">
            <a:extLst>
              <a:ext uri="{FF2B5EF4-FFF2-40B4-BE49-F238E27FC236}">
                <a16:creationId xmlns:a16="http://schemas.microsoft.com/office/drawing/2014/main" id="{7567FE35-6914-4D0B-804B-F2D5500460E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235" t="2871" r="1219"/>
          <a:stretch/>
        </p:blipFill>
        <p:spPr>
          <a:xfrm>
            <a:off x="762000" y="2146761"/>
            <a:ext cx="7239000" cy="4711239"/>
          </a:xfrm>
        </p:spPr>
      </p:pic>
      <p:sp>
        <p:nvSpPr>
          <p:cNvPr id="7" name="Slide Number Placeholder 6">
            <a:extLst>
              <a:ext uri="{FF2B5EF4-FFF2-40B4-BE49-F238E27FC236}">
                <a16:creationId xmlns:a16="http://schemas.microsoft.com/office/drawing/2014/main" id="{32DD8281-E41A-427A-90A2-96BDED8986FE}"/>
              </a:ext>
            </a:extLst>
          </p:cNvPr>
          <p:cNvSpPr>
            <a:spLocks noGrp="1"/>
          </p:cNvSpPr>
          <p:nvPr>
            <p:ph type="sldNum" sz="quarter" idx="12"/>
          </p:nvPr>
        </p:nvSpPr>
        <p:spPr/>
        <p:txBody>
          <a:bodyPr/>
          <a:lstStyle/>
          <a:p>
            <a:fld id="{CE0B5F58-9A96-48E4-81C9-8C87A0513FFA}" type="slidenum">
              <a:rPr lang="en-US" smtClean="0"/>
              <a:t>21</a:t>
            </a:fld>
            <a:endParaRPr lang="en-US"/>
          </a:p>
        </p:txBody>
      </p:sp>
      <p:sp>
        <p:nvSpPr>
          <p:cNvPr id="5" name="Text Placeholder 4">
            <a:extLst>
              <a:ext uri="{FF2B5EF4-FFF2-40B4-BE49-F238E27FC236}">
                <a16:creationId xmlns:a16="http://schemas.microsoft.com/office/drawing/2014/main" id="{E5EABABE-C34C-477B-AAB3-E96F7B4EA5C8}"/>
              </a:ext>
            </a:extLst>
          </p:cNvPr>
          <p:cNvSpPr>
            <a:spLocks noGrp="1"/>
          </p:cNvSpPr>
          <p:nvPr>
            <p:ph type="body" sz="quarter" idx="4294967295"/>
          </p:nvPr>
        </p:nvSpPr>
        <p:spPr>
          <a:xfrm>
            <a:off x="0" y="1417638"/>
            <a:ext cx="7766050" cy="639762"/>
          </a:xfrm>
        </p:spPr>
        <p:txBody>
          <a:bodyPr>
            <a:noAutofit/>
          </a:bodyPr>
          <a:lstStyle/>
          <a:p>
            <a:pPr algn="l"/>
            <a:r>
              <a:rPr lang="en-US" sz="2000" dirty="0">
                <a:solidFill>
                  <a:schemeClr val="tx1"/>
                </a:solidFill>
              </a:rPr>
              <a:t>SMART Staff is open to discuss possible affordable housing site in area, but will require action of SMART Board of Directors</a:t>
            </a:r>
          </a:p>
        </p:txBody>
      </p:sp>
    </p:spTree>
    <p:extLst>
      <p:ext uri="{BB962C8B-B14F-4D97-AF65-F5344CB8AC3E}">
        <p14:creationId xmlns:p14="http://schemas.microsoft.com/office/powerpoint/2010/main" val="1830111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3124200"/>
          </a:xfrm>
        </p:spPr>
        <p:txBody>
          <a:bodyPr>
            <a:noAutofit/>
          </a:bodyPr>
          <a:lstStyle/>
          <a:p>
            <a:r>
              <a:rPr lang="en-US" sz="4400" dirty="0"/>
              <a:t>3 North Street – Community Pavilion-Farmers’ Market</a:t>
            </a:r>
            <a:endParaRPr lang="en-US" sz="4400" dirty="0">
              <a:cs typeface="Avenir Book"/>
            </a:endParaRPr>
          </a:p>
        </p:txBody>
      </p:sp>
      <p:sp>
        <p:nvSpPr>
          <p:cNvPr id="5" name="Slide Number Placeholder 4"/>
          <p:cNvSpPr>
            <a:spLocks noGrp="1"/>
          </p:cNvSpPr>
          <p:nvPr>
            <p:ph type="sldNum" sz="quarter" idx="12"/>
          </p:nvPr>
        </p:nvSpPr>
        <p:spPr/>
        <p:txBody>
          <a:bodyPr/>
          <a:lstStyle/>
          <a:p>
            <a:fld id="{CE0B5F58-9A96-48E4-81C9-8C87A0513FFA}" type="slidenum">
              <a:rPr lang="en-US" smtClean="0"/>
              <a:t>22</a:t>
            </a:fld>
            <a:endParaRPr lang="en-US" dirty="0"/>
          </a:p>
        </p:txBody>
      </p:sp>
      <p:pic>
        <p:nvPicPr>
          <p:cNvPr id="6" name="Picture 5" descr="LogoBW_Transparent.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754323"/>
            <a:ext cx="1524000" cy="875077"/>
          </a:xfrm>
          <a:prstGeom prst="rect">
            <a:avLst/>
          </a:prstGeom>
        </p:spPr>
      </p:pic>
    </p:spTree>
    <p:extLst>
      <p:ext uri="{BB962C8B-B14F-4D97-AF65-F5344CB8AC3E}">
        <p14:creationId xmlns:p14="http://schemas.microsoft.com/office/powerpoint/2010/main" val="3466228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p:txBody>
          <a:bodyPr>
            <a:normAutofit fontScale="90000"/>
          </a:bodyPr>
          <a:lstStyle/>
          <a:p>
            <a:pPr algn="ctr"/>
            <a:r>
              <a:rPr lang="en-US" dirty="0"/>
              <a:t>3 North Street – Community Pavilion-Farmers’ Market</a:t>
            </a:r>
          </a:p>
        </p:txBody>
      </p:sp>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381000" y="1630051"/>
            <a:ext cx="7010400" cy="4999349"/>
          </a:xfrm>
        </p:spPr>
        <p:txBody>
          <a:bodyPr>
            <a:normAutofit fontScale="70000" lnSpcReduction="20000"/>
          </a:bodyPr>
          <a:lstStyle/>
          <a:p>
            <a:pPr marL="0" indent="0">
              <a:buNone/>
            </a:pPr>
            <a:r>
              <a:rPr lang="en-US" u="sng" dirty="0"/>
              <a:t>Presentation Content</a:t>
            </a:r>
          </a:p>
          <a:p>
            <a:pPr marL="457200" lvl="0" indent="-457200">
              <a:spcAft>
                <a:spcPts val="600"/>
              </a:spcAft>
              <a:buFont typeface="+mj-lt"/>
              <a:buAutoNum type="alphaUcPeriod"/>
            </a:pPr>
            <a:r>
              <a:rPr lang="en-US" dirty="0"/>
              <a:t>Site History</a:t>
            </a:r>
          </a:p>
          <a:p>
            <a:pPr marL="457200" lvl="0" indent="-457200">
              <a:spcAft>
                <a:spcPts val="600"/>
              </a:spcAft>
              <a:buFont typeface="+mj-lt"/>
              <a:buAutoNum type="alphaUcPeriod"/>
            </a:pPr>
            <a:r>
              <a:rPr lang="en-US" dirty="0"/>
              <a:t>The City’s Purchase and Initial Planning Efforts</a:t>
            </a:r>
          </a:p>
          <a:p>
            <a:pPr marL="457200" lvl="0" indent="-457200">
              <a:buFont typeface="+mj-lt"/>
              <a:buAutoNum type="alphaUcPeriod"/>
            </a:pPr>
            <a:r>
              <a:rPr lang="en-US" dirty="0"/>
              <a:t>2015-2017 Planning Process</a:t>
            </a:r>
          </a:p>
          <a:p>
            <a:pPr marL="625475" lvl="1" indent="-168275"/>
            <a:r>
              <a:rPr lang="en-US" dirty="0"/>
              <a:t>Concept Design</a:t>
            </a:r>
          </a:p>
          <a:p>
            <a:pPr marL="625475" lvl="1" indent="-168275">
              <a:spcAft>
                <a:spcPts val="600"/>
              </a:spcAft>
            </a:pPr>
            <a:r>
              <a:rPr lang="en-US" dirty="0"/>
              <a:t>Schematic Design</a:t>
            </a:r>
          </a:p>
          <a:p>
            <a:pPr marL="457200" indent="-457200">
              <a:spcAft>
                <a:spcPts val="600"/>
              </a:spcAft>
              <a:buFont typeface="+mj-lt"/>
              <a:buAutoNum type="alphaUcPeriod"/>
            </a:pPr>
            <a:r>
              <a:rPr lang="en-US" dirty="0"/>
              <a:t>Environmental Analysis Summary</a:t>
            </a:r>
          </a:p>
          <a:p>
            <a:pPr marL="457200" indent="-457200">
              <a:spcAft>
                <a:spcPts val="600"/>
              </a:spcAft>
              <a:buFont typeface="+mj-lt"/>
              <a:buAutoNum type="alphaUcPeriod"/>
            </a:pPr>
            <a:r>
              <a:rPr lang="en-US" dirty="0"/>
              <a:t>Project Cost Estimates</a:t>
            </a:r>
          </a:p>
          <a:p>
            <a:pPr marL="457200" indent="-457200">
              <a:buFont typeface="+mj-lt"/>
              <a:buAutoNum type="alphaUcPeriod"/>
            </a:pPr>
            <a:r>
              <a:rPr lang="en-US" dirty="0"/>
              <a:t>Operational Considerations</a:t>
            </a:r>
          </a:p>
          <a:p>
            <a:pPr marL="625475" lvl="1" indent="-168275"/>
            <a:r>
              <a:rPr lang="en-US" dirty="0"/>
              <a:t>Case Studies</a:t>
            </a:r>
          </a:p>
          <a:p>
            <a:pPr marL="625475" lvl="1" indent="-168275"/>
            <a:r>
              <a:rPr lang="en-US" dirty="0"/>
              <a:t>Operating Model Scenarios</a:t>
            </a:r>
          </a:p>
          <a:p>
            <a:pPr marL="625475" lvl="1" indent="-168275"/>
            <a:r>
              <a:rPr lang="en-US" dirty="0"/>
              <a:t>Operating Budget Scenarios</a:t>
            </a:r>
          </a:p>
          <a:p>
            <a:pPr marL="625475" lvl="1" indent="-168275"/>
            <a:r>
              <a:rPr lang="en-US" dirty="0"/>
              <a:t>The Farmers’ Market Fit</a:t>
            </a:r>
          </a:p>
          <a:p>
            <a:pPr marL="625475" lvl="1" indent="-168275">
              <a:spcAft>
                <a:spcPts val="600"/>
              </a:spcAft>
            </a:pPr>
            <a:r>
              <a:rPr lang="en-US" dirty="0"/>
              <a:t>Operating Parameters/Hours of Operation</a:t>
            </a:r>
          </a:p>
          <a:p>
            <a:pPr marL="457200" lvl="0" indent="-457200">
              <a:buFont typeface="+mj-lt"/>
              <a:buAutoNum type="alphaUcPeriod"/>
            </a:pPr>
            <a:r>
              <a:rPr lang="en-US" dirty="0"/>
              <a:t>Fundraising Efforts</a:t>
            </a:r>
          </a:p>
          <a:p>
            <a:pPr marL="625475" lvl="1" indent="-168275">
              <a:spcAft>
                <a:spcPts val="600"/>
              </a:spcAft>
            </a:pPr>
            <a:r>
              <a:rPr lang="en-US" dirty="0"/>
              <a:t>Naming Partner Pledge – Foley Family Foundation</a:t>
            </a:r>
          </a:p>
          <a:p>
            <a:pPr marL="457200" indent="-457200">
              <a:spcAft>
                <a:spcPts val="600"/>
              </a:spcAft>
              <a:buFont typeface="+mj-lt"/>
              <a:buAutoNum type="alphaUcPeriod"/>
            </a:pPr>
            <a:r>
              <a:rPr lang="en-US" dirty="0"/>
              <a:t>Parks and Recreation Commission Recommendation</a:t>
            </a:r>
          </a:p>
        </p:txBody>
      </p:sp>
      <p:sp>
        <p:nvSpPr>
          <p:cNvPr id="4" name="Slide Number Placeholder 4">
            <a:extLst>
              <a:ext uri="{FF2B5EF4-FFF2-40B4-BE49-F238E27FC236}">
                <a16:creationId xmlns:a16="http://schemas.microsoft.com/office/drawing/2014/main" id="{92E9AABA-7C9B-4C71-9223-2D5D545300E5}"/>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23</a:t>
            </a:fld>
            <a:endParaRPr lang="en-US" dirty="0"/>
          </a:p>
        </p:txBody>
      </p:sp>
    </p:spTree>
    <p:extLst>
      <p:ext uri="{BB962C8B-B14F-4D97-AF65-F5344CB8AC3E}">
        <p14:creationId xmlns:p14="http://schemas.microsoft.com/office/powerpoint/2010/main" val="2908022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216937" y="609600"/>
            <a:ext cx="8165063" cy="941602"/>
          </a:xfrm>
        </p:spPr>
        <p:txBody>
          <a:bodyPr vert="horz" lIns="68580" tIns="34290" rIns="68580" bIns="34290" rtlCol="0" anchor="ctr">
            <a:normAutofit/>
          </a:bodyPr>
          <a:lstStyle/>
          <a:p>
            <a:pPr algn="ctr"/>
            <a:r>
              <a:rPr lang="en-US" sz="2800" dirty="0"/>
              <a:t>3 North Street – Community Pavilion-Farmers’ Market</a:t>
            </a:r>
          </a:p>
        </p:txBody>
      </p:sp>
      <p:sp>
        <p:nvSpPr>
          <p:cNvPr id="3" name="Content Placeholder 2">
            <a:extLst>
              <a:ext uri="{FF2B5EF4-FFF2-40B4-BE49-F238E27FC236}">
                <a16:creationId xmlns:a16="http://schemas.microsoft.com/office/drawing/2014/main" id="{B85AB309-9C92-4059-BFCD-1849F0093816}"/>
              </a:ext>
            </a:extLst>
          </p:cNvPr>
          <p:cNvSpPr>
            <a:spLocks noGrp="1"/>
          </p:cNvSpPr>
          <p:nvPr>
            <p:ph sz="half" idx="1"/>
          </p:nvPr>
        </p:nvSpPr>
        <p:spPr>
          <a:xfrm>
            <a:off x="216937" y="1981200"/>
            <a:ext cx="3169643" cy="4419600"/>
          </a:xfrm>
        </p:spPr>
        <p:txBody>
          <a:bodyPr vert="horz" lIns="68580" tIns="34290" rIns="68580" bIns="34290" rtlCol="0" anchor="t">
            <a:normAutofit/>
          </a:bodyPr>
          <a:lstStyle/>
          <a:p>
            <a:pPr marL="0" indent="0">
              <a:spcAft>
                <a:spcPts val="600"/>
              </a:spcAft>
              <a:buNone/>
            </a:pPr>
            <a:r>
              <a:rPr lang="en-US" sz="2400" dirty="0"/>
              <a:t>Site History</a:t>
            </a:r>
          </a:p>
          <a:p>
            <a:pPr>
              <a:spcAft>
                <a:spcPts val="600"/>
              </a:spcAft>
              <a:buClrTx/>
            </a:pPr>
            <a:r>
              <a:rPr lang="en-US" sz="2000" dirty="0"/>
              <a:t>Site was developed prior to 1920</a:t>
            </a:r>
          </a:p>
          <a:p>
            <a:pPr>
              <a:spcAft>
                <a:spcPts val="600"/>
              </a:spcAft>
              <a:buClrTx/>
            </a:pPr>
            <a:r>
              <a:rPr lang="en-US" sz="2000" dirty="0"/>
              <a:t>Initially fruit and nut packing and distribution</a:t>
            </a:r>
          </a:p>
          <a:p>
            <a:pPr>
              <a:spcAft>
                <a:spcPts val="600"/>
              </a:spcAft>
              <a:buClrTx/>
            </a:pPr>
            <a:r>
              <a:rPr lang="en-US" sz="2000" dirty="0"/>
              <a:t>Later Purity Chemical Products (agriculture and pool/spa products)</a:t>
            </a:r>
          </a:p>
        </p:txBody>
      </p:sp>
      <p:grpSp>
        <p:nvGrpSpPr>
          <p:cNvPr id="7" name="Group 6">
            <a:extLst>
              <a:ext uri="{FF2B5EF4-FFF2-40B4-BE49-F238E27FC236}">
                <a16:creationId xmlns:a16="http://schemas.microsoft.com/office/drawing/2014/main" id="{7732690F-CC09-4D8D-9DEF-7D3FC77F539D}"/>
              </a:ext>
            </a:extLst>
          </p:cNvPr>
          <p:cNvGrpSpPr/>
          <p:nvPr/>
        </p:nvGrpSpPr>
        <p:grpSpPr>
          <a:xfrm>
            <a:off x="3573788" y="1828800"/>
            <a:ext cx="5345663" cy="3805895"/>
            <a:chOff x="3778898" y="758952"/>
            <a:chExt cx="7784273" cy="5332943"/>
          </a:xfrm>
        </p:grpSpPr>
        <p:pic>
          <p:nvPicPr>
            <p:cNvPr id="15" name="Picture 14" descr="A group of people standing in front of a building&#10;&#10;Description automatically generated">
              <a:extLst>
                <a:ext uri="{FF2B5EF4-FFF2-40B4-BE49-F238E27FC236}">
                  <a16:creationId xmlns:a16="http://schemas.microsoft.com/office/drawing/2014/main" id="{C7F4E68B-0508-4B5F-B30A-E804DEB36DCE}"/>
                </a:ext>
              </a:extLst>
            </p:cNvPr>
            <p:cNvPicPr>
              <a:picLocks noChangeAspect="1"/>
            </p:cNvPicPr>
            <p:nvPr/>
          </p:nvPicPr>
          <p:blipFill rotWithShape="1">
            <a:blip r:embed="rId2"/>
            <a:srcRect l="14272" r="16614" b="2"/>
            <a:stretch/>
          </p:blipFill>
          <p:spPr>
            <a:xfrm>
              <a:off x="3778898" y="758952"/>
              <a:ext cx="4800600" cy="5330952"/>
            </a:xfrm>
            <a:prstGeom prst="rect">
              <a:avLst/>
            </a:prstGeom>
          </p:spPr>
        </p:pic>
        <p:pic>
          <p:nvPicPr>
            <p:cNvPr id="16" name="Picture 15" descr="A person walking down a wet street&#10;&#10;Description automatically generated">
              <a:extLst>
                <a:ext uri="{FF2B5EF4-FFF2-40B4-BE49-F238E27FC236}">
                  <a16:creationId xmlns:a16="http://schemas.microsoft.com/office/drawing/2014/main" id="{0BF31546-1AD1-4E12-9222-267D92AC96B3}"/>
                </a:ext>
              </a:extLst>
            </p:cNvPr>
            <p:cNvPicPr>
              <a:picLocks noChangeAspect="1"/>
            </p:cNvPicPr>
            <p:nvPr/>
          </p:nvPicPr>
          <p:blipFill rotWithShape="1">
            <a:blip r:embed="rId3"/>
            <a:srcRect l="11315" r="3303" b="-1"/>
            <a:stretch/>
          </p:blipFill>
          <p:spPr>
            <a:xfrm>
              <a:off x="8716617" y="758952"/>
              <a:ext cx="2834681" cy="2589614"/>
            </a:xfrm>
            <a:prstGeom prst="rect">
              <a:avLst/>
            </a:prstGeom>
          </p:spPr>
        </p:pic>
        <p:pic>
          <p:nvPicPr>
            <p:cNvPr id="17" name="Content Placeholder 5" descr="A vintage photo of a house&#10;&#10;Description automatically generated">
              <a:extLst>
                <a:ext uri="{FF2B5EF4-FFF2-40B4-BE49-F238E27FC236}">
                  <a16:creationId xmlns:a16="http://schemas.microsoft.com/office/drawing/2014/main" id="{685E1242-CD69-430C-8EBA-9E75CA11321B}"/>
                </a:ext>
              </a:extLst>
            </p:cNvPr>
            <p:cNvPicPr>
              <a:picLocks noChangeAspect="1"/>
            </p:cNvPicPr>
            <p:nvPr/>
          </p:nvPicPr>
          <p:blipFill rotWithShape="1">
            <a:blip r:embed="rId4"/>
            <a:srcRect l="11816" r="12602" b="1"/>
            <a:stretch/>
          </p:blipFill>
          <p:spPr>
            <a:xfrm>
              <a:off x="8728531" y="3504143"/>
              <a:ext cx="2834640" cy="2587752"/>
            </a:xfrm>
            <a:prstGeom prst="rect">
              <a:avLst/>
            </a:prstGeom>
          </p:spPr>
        </p:pic>
      </p:grpSp>
      <p:sp>
        <p:nvSpPr>
          <p:cNvPr id="8" name="Slide Number Placeholder 4">
            <a:extLst>
              <a:ext uri="{FF2B5EF4-FFF2-40B4-BE49-F238E27FC236}">
                <a16:creationId xmlns:a16="http://schemas.microsoft.com/office/drawing/2014/main" id="{027DCABB-7AE1-4966-90A2-7739590DBC36}"/>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24</a:t>
            </a:fld>
            <a:endParaRPr lang="en-US" dirty="0"/>
          </a:p>
        </p:txBody>
      </p:sp>
    </p:spTree>
    <p:extLst>
      <p:ext uri="{BB962C8B-B14F-4D97-AF65-F5344CB8AC3E}">
        <p14:creationId xmlns:p14="http://schemas.microsoft.com/office/powerpoint/2010/main" val="3133291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216936" y="685800"/>
            <a:ext cx="8622264" cy="941602"/>
          </a:xfrm>
        </p:spPr>
        <p:txBody>
          <a:bodyPr vert="horz" lIns="68580" tIns="34290" rIns="68580" bIns="34290" rtlCol="0" anchor="ctr">
            <a:normAutofit/>
          </a:bodyPr>
          <a:lstStyle/>
          <a:p>
            <a:pPr algn="ctr"/>
            <a:r>
              <a:rPr lang="en-US" sz="2800" dirty="0"/>
              <a:t>3 North Street – Community Pavilion-</a:t>
            </a:r>
            <a:br>
              <a:rPr lang="en-US" sz="2800" dirty="0"/>
            </a:br>
            <a:r>
              <a:rPr lang="en-US" sz="2800" dirty="0"/>
              <a:t>Farmers’ Market</a:t>
            </a:r>
          </a:p>
        </p:txBody>
      </p:sp>
      <p:sp>
        <p:nvSpPr>
          <p:cNvPr id="3" name="Content Placeholder 2">
            <a:extLst>
              <a:ext uri="{FF2B5EF4-FFF2-40B4-BE49-F238E27FC236}">
                <a16:creationId xmlns:a16="http://schemas.microsoft.com/office/drawing/2014/main" id="{B85AB309-9C92-4059-BFCD-1849F0093816}"/>
              </a:ext>
            </a:extLst>
          </p:cNvPr>
          <p:cNvSpPr>
            <a:spLocks noGrp="1"/>
          </p:cNvSpPr>
          <p:nvPr>
            <p:ph sz="half" idx="1"/>
          </p:nvPr>
        </p:nvSpPr>
        <p:spPr>
          <a:xfrm>
            <a:off x="216937" y="1752600"/>
            <a:ext cx="3012087" cy="4495800"/>
          </a:xfrm>
        </p:spPr>
        <p:txBody>
          <a:bodyPr vert="horz" lIns="68580" tIns="34290" rIns="68580" bIns="34290" rtlCol="0" anchor="t">
            <a:normAutofit fontScale="25000" lnSpcReduction="20000"/>
          </a:bodyPr>
          <a:lstStyle/>
          <a:p>
            <a:pPr marL="0" indent="0">
              <a:spcAft>
                <a:spcPts val="600"/>
              </a:spcAft>
              <a:buNone/>
            </a:pPr>
            <a:r>
              <a:rPr lang="en-US" sz="9600" dirty="0"/>
              <a:t>City Purchase/Initial Planning Efforts</a:t>
            </a:r>
          </a:p>
          <a:p>
            <a:pPr>
              <a:spcAft>
                <a:spcPts val="600"/>
              </a:spcAft>
              <a:buClrTx/>
            </a:pPr>
            <a:r>
              <a:rPr lang="en-US" sz="7200" dirty="0"/>
              <a:t>2004: Purchased by the City to help meet parking needs</a:t>
            </a:r>
          </a:p>
          <a:p>
            <a:pPr>
              <a:spcAft>
                <a:spcPts val="600"/>
              </a:spcAft>
              <a:buClrTx/>
            </a:pPr>
            <a:r>
              <a:rPr lang="en-US" sz="7200" dirty="0"/>
              <a:t>2007: RDA Board directed staff to initiate removal of the building with possible preservation of the façade attached to a shade structure</a:t>
            </a:r>
          </a:p>
          <a:p>
            <a:pPr>
              <a:spcAft>
                <a:spcPts val="600"/>
              </a:spcAft>
              <a:buClrTx/>
            </a:pPr>
            <a:r>
              <a:rPr lang="en-US" sz="7200" dirty="0"/>
              <a:t>Community opposition to the demolition of the building and other factors caused the City to reconsider redevelopment plans for the site</a:t>
            </a:r>
          </a:p>
          <a:p>
            <a:pPr marL="0"/>
            <a:endParaRPr lang="en-US" dirty="0">
              <a:solidFill>
                <a:srgbClr val="FFFFFF"/>
              </a:solidFill>
            </a:endParaRPr>
          </a:p>
        </p:txBody>
      </p:sp>
      <p:pic>
        <p:nvPicPr>
          <p:cNvPr id="12" name="Content Placeholder 11" descr="An aerial view of a city&#10;&#10;Description automatically generated">
            <a:extLst>
              <a:ext uri="{FF2B5EF4-FFF2-40B4-BE49-F238E27FC236}">
                <a16:creationId xmlns:a16="http://schemas.microsoft.com/office/drawing/2014/main" id="{22FC3D08-A68F-47D5-B120-D5E4FAA11842}"/>
              </a:ext>
            </a:extLst>
          </p:cNvPr>
          <p:cNvPicPr>
            <a:picLocks noGrp="1" noChangeAspect="1"/>
          </p:cNvPicPr>
          <p:nvPr>
            <p:ph sz="half" idx="2"/>
          </p:nvPr>
        </p:nvPicPr>
        <p:blipFill rotWithShape="1">
          <a:blip r:embed="rId2"/>
          <a:srcRect l="25034" r="13676" b="1"/>
          <a:stretch/>
        </p:blipFill>
        <p:spPr>
          <a:xfrm>
            <a:off x="3962400" y="2001506"/>
            <a:ext cx="4645325" cy="3997988"/>
          </a:xfrm>
          <a:prstGeom prst="rect">
            <a:avLst/>
          </a:prstGeom>
        </p:spPr>
      </p:pic>
      <p:sp>
        <p:nvSpPr>
          <p:cNvPr id="5" name="Slide Number Placeholder 4">
            <a:extLst>
              <a:ext uri="{FF2B5EF4-FFF2-40B4-BE49-F238E27FC236}">
                <a16:creationId xmlns:a16="http://schemas.microsoft.com/office/drawing/2014/main" id="{E26325DD-6F8D-47B9-8C2F-009835DA6197}"/>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25</a:t>
            </a:fld>
            <a:endParaRPr lang="en-US" dirty="0"/>
          </a:p>
        </p:txBody>
      </p:sp>
    </p:spTree>
    <p:extLst>
      <p:ext uri="{BB962C8B-B14F-4D97-AF65-F5344CB8AC3E}">
        <p14:creationId xmlns:p14="http://schemas.microsoft.com/office/powerpoint/2010/main" val="4045028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169380" y="762000"/>
            <a:ext cx="7904013" cy="941602"/>
          </a:xfrm>
        </p:spPr>
        <p:txBody>
          <a:bodyPr vert="horz" lIns="68580" tIns="34290" rIns="68580" bIns="34290" rtlCol="0" anchor="ctr">
            <a:normAutofit/>
          </a:bodyPr>
          <a:lstStyle/>
          <a:p>
            <a:pPr algn="ctr"/>
            <a:r>
              <a:rPr lang="en-US" sz="2800" dirty="0"/>
              <a:t>3 North Street – Community Pavilion-</a:t>
            </a:r>
            <a:br>
              <a:rPr lang="en-US" sz="2800" dirty="0"/>
            </a:br>
            <a:r>
              <a:rPr lang="en-US" sz="2800" dirty="0"/>
              <a:t>Farmers’ Market</a:t>
            </a:r>
          </a:p>
        </p:txBody>
      </p:sp>
      <p:sp>
        <p:nvSpPr>
          <p:cNvPr id="3" name="Content Placeholder 2">
            <a:extLst>
              <a:ext uri="{FF2B5EF4-FFF2-40B4-BE49-F238E27FC236}">
                <a16:creationId xmlns:a16="http://schemas.microsoft.com/office/drawing/2014/main" id="{B85AB309-9C92-4059-BFCD-1849F0093816}"/>
              </a:ext>
            </a:extLst>
          </p:cNvPr>
          <p:cNvSpPr>
            <a:spLocks noGrp="1"/>
          </p:cNvSpPr>
          <p:nvPr>
            <p:ph sz="half" idx="1"/>
          </p:nvPr>
        </p:nvSpPr>
        <p:spPr>
          <a:xfrm>
            <a:off x="216937" y="1752600"/>
            <a:ext cx="3669263" cy="4800600"/>
          </a:xfrm>
        </p:spPr>
        <p:txBody>
          <a:bodyPr vert="horz" lIns="68580" tIns="34290" rIns="68580" bIns="34290" rtlCol="0" anchor="t">
            <a:normAutofit/>
          </a:bodyPr>
          <a:lstStyle/>
          <a:p>
            <a:pPr marL="0" indent="0">
              <a:spcAft>
                <a:spcPts val="600"/>
              </a:spcAft>
              <a:buNone/>
            </a:pPr>
            <a:r>
              <a:rPr lang="en-US" sz="2400" dirty="0"/>
              <a:t>City Purchase/Initial Planning Efforts</a:t>
            </a:r>
          </a:p>
          <a:p>
            <a:pPr>
              <a:spcAft>
                <a:spcPts val="600"/>
              </a:spcAft>
              <a:buClrTx/>
            </a:pPr>
            <a:r>
              <a:rPr lang="en-US" sz="2000" dirty="0"/>
              <a:t>Different concepts proposed by Carducci, Worden Cohen</a:t>
            </a:r>
          </a:p>
          <a:p>
            <a:pPr>
              <a:spcAft>
                <a:spcPts val="600"/>
              </a:spcAft>
              <a:buClrTx/>
            </a:pPr>
            <a:r>
              <a:rPr lang="en-US" sz="2000" dirty="0"/>
              <a:t>Recession and dissolution of Redevelopment Agencies by the State stopped work on the project</a:t>
            </a:r>
          </a:p>
          <a:p>
            <a:pPr marL="0"/>
            <a:endParaRPr lang="en-US" sz="1350" dirty="0">
              <a:solidFill>
                <a:srgbClr val="FFFFFF"/>
              </a:solidFill>
            </a:endParaRPr>
          </a:p>
        </p:txBody>
      </p:sp>
      <p:grpSp>
        <p:nvGrpSpPr>
          <p:cNvPr id="7" name="Group 6">
            <a:extLst>
              <a:ext uri="{FF2B5EF4-FFF2-40B4-BE49-F238E27FC236}">
                <a16:creationId xmlns:a16="http://schemas.microsoft.com/office/drawing/2014/main" id="{C331DC52-ABB5-4DCD-836F-3F3E94E6B0AE}"/>
              </a:ext>
            </a:extLst>
          </p:cNvPr>
          <p:cNvGrpSpPr/>
          <p:nvPr/>
        </p:nvGrpSpPr>
        <p:grpSpPr>
          <a:xfrm>
            <a:off x="5105400" y="1627402"/>
            <a:ext cx="3001818" cy="5017624"/>
            <a:chOff x="4602018" y="990600"/>
            <a:chExt cx="3505200" cy="5654426"/>
          </a:xfrm>
        </p:grpSpPr>
        <p:pic>
          <p:nvPicPr>
            <p:cNvPr id="19" name="Picture 18">
              <a:extLst>
                <a:ext uri="{FF2B5EF4-FFF2-40B4-BE49-F238E27FC236}">
                  <a16:creationId xmlns:a16="http://schemas.microsoft.com/office/drawing/2014/main" id="{054DA1C6-6C96-4CC7-9254-8DE227184C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2018" y="4318000"/>
              <a:ext cx="3505200" cy="232702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19">
              <a:extLst>
                <a:ext uri="{FF2B5EF4-FFF2-40B4-BE49-F238E27FC236}">
                  <a16:creationId xmlns:a16="http://schemas.microsoft.com/office/drawing/2014/main" id="{7F6CAA37-C6AF-4154-A105-FDB075BF88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8706" y="990600"/>
              <a:ext cx="2206512" cy="309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8" name="Slide Number Placeholder 4">
            <a:extLst>
              <a:ext uri="{FF2B5EF4-FFF2-40B4-BE49-F238E27FC236}">
                <a16:creationId xmlns:a16="http://schemas.microsoft.com/office/drawing/2014/main" id="{A5234BD7-6404-491F-A3D7-F8601CC09A53}"/>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26</a:t>
            </a:fld>
            <a:endParaRPr lang="en-US" dirty="0"/>
          </a:p>
        </p:txBody>
      </p:sp>
    </p:spTree>
    <p:extLst>
      <p:ext uri="{BB962C8B-B14F-4D97-AF65-F5344CB8AC3E}">
        <p14:creationId xmlns:p14="http://schemas.microsoft.com/office/powerpoint/2010/main" val="4279532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p:txBody>
          <a:bodyPr>
            <a:normAutofit/>
          </a:bodyPr>
          <a:lstStyle/>
          <a:p>
            <a:pPr algn="ctr"/>
            <a:r>
              <a:rPr lang="en-US" sz="2800" dirty="0"/>
              <a:t>3 North Street – Community Pavilion-</a:t>
            </a:r>
            <a:br>
              <a:rPr lang="en-US" sz="2800" dirty="0"/>
            </a:br>
            <a:r>
              <a:rPr lang="en-US" sz="2800" dirty="0"/>
              <a:t>Farmers’ Market</a:t>
            </a:r>
          </a:p>
        </p:txBody>
      </p:sp>
      <p:sp>
        <p:nvSpPr>
          <p:cNvPr id="4" name="Content Placeholder 3">
            <a:extLst>
              <a:ext uri="{FF2B5EF4-FFF2-40B4-BE49-F238E27FC236}">
                <a16:creationId xmlns:a16="http://schemas.microsoft.com/office/drawing/2014/main" id="{BCEC6713-36DF-46C4-B51C-7DB6DDF9A84C}"/>
              </a:ext>
            </a:extLst>
          </p:cNvPr>
          <p:cNvSpPr>
            <a:spLocks noGrp="1"/>
          </p:cNvSpPr>
          <p:nvPr>
            <p:ph idx="1"/>
          </p:nvPr>
        </p:nvSpPr>
        <p:spPr>
          <a:xfrm>
            <a:off x="457200" y="1676400"/>
            <a:ext cx="8229600" cy="5029200"/>
          </a:xfrm>
        </p:spPr>
        <p:txBody>
          <a:bodyPr>
            <a:normAutofit/>
          </a:bodyPr>
          <a:lstStyle/>
          <a:p>
            <a:pPr marL="0" indent="0">
              <a:buNone/>
            </a:pPr>
            <a:r>
              <a:rPr lang="en-US" sz="2600" dirty="0"/>
              <a:t>Concept Design (2015-2016)</a:t>
            </a:r>
          </a:p>
          <a:p>
            <a:pPr>
              <a:buClr>
                <a:schemeClr val="tx2">
                  <a:lumMod val="60000"/>
                  <a:lumOff val="40000"/>
                </a:schemeClr>
              </a:buClr>
            </a:pPr>
            <a:r>
              <a:rPr lang="en-US" sz="1800" dirty="0"/>
              <a:t>June 15, 2015 - City Council provided the following direction to guide the concept design process:</a:t>
            </a:r>
          </a:p>
          <a:p>
            <a:pPr lvl="1">
              <a:buClr>
                <a:schemeClr val="tx2">
                  <a:lumMod val="60000"/>
                  <a:lumOff val="40000"/>
                </a:schemeClr>
              </a:buClr>
            </a:pPr>
            <a:r>
              <a:rPr lang="en-US" sz="1600" dirty="0"/>
              <a:t>The site should provide parking</a:t>
            </a:r>
          </a:p>
          <a:p>
            <a:pPr lvl="1">
              <a:buClr>
                <a:schemeClr val="tx2">
                  <a:lumMod val="60000"/>
                  <a:lumOff val="40000"/>
                </a:schemeClr>
              </a:buClr>
            </a:pPr>
            <a:r>
              <a:rPr lang="en-US" sz="1600" dirty="0"/>
              <a:t>The site should be the home of the Healdsburg Farmers Market</a:t>
            </a:r>
          </a:p>
          <a:p>
            <a:pPr lvl="1">
              <a:buClr>
                <a:schemeClr val="tx2">
                  <a:lumMod val="60000"/>
                  <a:lumOff val="40000"/>
                </a:schemeClr>
              </a:buClr>
            </a:pPr>
            <a:r>
              <a:rPr lang="en-US" sz="1600" dirty="0"/>
              <a:t>In developing the concept design options, consider space for community events and activities</a:t>
            </a:r>
          </a:p>
          <a:p>
            <a:pPr lvl="1">
              <a:buClr>
                <a:schemeClr val="tx2">
                  <a:lumMod val="60000"/>
                  <a:lumOff val="40000"/>
                </a:schemeClr>
              </a:buClr>
            </a:pPr>
            <a:r>
              <a:rPr lang="en-US" sz="1600" dirty="0"/>
              <a:t>Develop two concept design options: </a:t>
            </a:r>
          </a:p>
          <a:p>
            <a:pPr lvl="2">
              <a:buClr>
                <a:schemeClr val="tx2">
                  <a:lumMod val="60000"/>
                  <a:lumOff val="40000"/>
                </a:schemeClr>
              </a:buClr>
            </a:pPr>
            <a:r>
              <a:rPr lang="en-US" sz="1600" dirty="0"/>
              <a:t>Retain the existing building and renovate/repurpose </a:t>
            </a:r>
          </a:p>
          <a:p>
            <a:pPr lvl="2">
              <a:buClr>
                <a:schemeClr val="tx2">
                  <a:lumMod val="60000"/>
                  <a:lumOff val="40000"/>
                </a:schemeClr>
              </a:buClr>
            </a:pPr>
            <a:r>
              <a:rPr lang="en-US" sz="1600" dirty="0"/>
              <a:t>Remove the existing building and reconstruct the site with parking and shade structure(s) </a:t>
            </a:r>
          </a:p>
          <a:p>
            <a:pPr lvl="1">
              <a:buClr>
                <a:schemeClr val="tx2">
                  <a:lumMod val="60000"/>
                  <a:lumOff val="40000"/>
                </a:schemeClr>
              </a:buClr>
            </a:pPr>
            <a:r>
              <a:rPr lang="en-US" sz="1600" dirty="0"/>
              <a:t>Identify ways to incorporate green building technology, including solar.</a:t>
            </a:r>
          </a:p>
          <a:p>
            <a:pPr lvl="1">
              <a:spcAft>
                <a:spcPts val="600"/>
              </a:spcAft>
              <a:buClr>
                <a:schemeClr val="tx2">
                  <a:lumMod val="60000"/>
                  <a:lumOff val="40000"/>
                </a:schemeClr>
              </a:buClr>
            </a:pPr>
            <a:r>
              <a:rPr lang="en-US" sz="1600" dirty="0"/>
              <a:t>Return to Council if public process raises ideas that require Council’s consideration. </a:t>
            </a:r>
          </a:p>
        </p:txBody>
      </p:sp>
      <p:sp>
        <p:nvSpPr>
          <p:cNvPr id="5" name="Slide Number Placeholder 4">
            <a:extLst>
              <a:ext uri="{FF2B5EF4-FFF2-40B4-BE49-F238E27FC236}">
                <a16:creationId xmlns:a16="http://schemas.microsoft.com/office/drawing/2014/main" id="{77DF91BD-E2CC-4B47-B27F-87439E9B8AFE}"/>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27</a:t>
            </a:fld>
            <a:endParaRPr lang="en-US" dirty="0"/>
          </a:p>
        </p:txBody>
      </p:sp>
    </p:spTree>
    <p:extLst>
      <p:ext uri="{BB962C8B-B14F-4D97-AF65-F5344CB8AC3E}">
        <p14:creationId xmlns:p14="http://schemas.microsoft.com/office/powerpoint/2010/main" val="2179986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216936" y="572277"/>
            <a:ext cx="8458200" cy="941602"/>
          </a:xfrm>
        </p:spPr>
        <p:txBody>
          <a:bodyPr>
            <a:normAutofit fontScale="90000"/>
          </a:bodyPr>
          <a:lstStyle/>
          <a:p>
            <a:pPr algn="ctr"/>
            <a:r>
              <a:rPr lang="en-US" sz="2800" dirty="0"/>
              <a:t>3 North Street – Community Pavilion-</a:t>
            </a:r>
            <a:br>
              <a:rPr lang="en-US" sz="2800" dirty="0"/>
            </a:br>
            <a:r>
              <a:rPr lang="en-US" sz="2800" dirty="0"/>
              <a:t>Farmers’ Market</a:t>
            </a:r>
          </a:p>
        </p:txBody>
      </p:sp>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216936" y="1524000"/>
            <a:ext cx="4838332" cy="5105400"/>
          </a:xfrm>
        </p:spPr>
        <p:txBody>
          <a:bodyPr anchor="t">
            <a:normAutofit lnSpcReduction="10000"/>
          </a:bodyPr>
          <a:lstStyle/>
          <a:p>
            <a:pPr marL="0" indent="0">
              <a:spcAft>
                <a:spcPts val="600"/>
              </a:spcAft>
              <a:buNone/>
            </a:pPr>
            <a:r>
              <a:rPr lang="en-US" dirty="0"/>
              <a:t>Concept Design Public Input</a:t>
            </a:r>
          </a:p>
          <a:p>
            <a:pPr>
              <a:spcAft>
                <a:spcPts val="600"/>
              </a:spcAft>
              <a:buClrTx/>
            </a:pPr>
            <a:r>
              <a:rPr lang="en-US" sz="2000" dirty="0"/>
              <a:t>City Council received five presentations on the project </a:t>
            </a:r>
          </a:p>
          <a:p>
            <a:pPr>
              <a:spcAft>
                <a:spcPts val="600"/>
              </a:spcAft>
              <a:buClrTx/>
            </a:pPr>
            <a:r>
              <a:rPr lang="en-US" sz="2000" dirty="0"/>
              <a:t>The City conducted five focus group sessions (Farmers Market Board, Friends of the Farmers Market, the Arts Community, the Downtown Businesses/Chamber of Commerce, and a follow-up with the Farmers Market Board)</a:t>
            </a:r>
          </a:p>
          <a:p>
            <a:pPr>
              <a:spcAft>
                <a:spcPts val="600"/>
              </a:spcAft>
              <a:buClrTx/>
            </a:pPr>
            <a:r>
              <a:rPr lang="en-US" sz="2000" dirty="0"/>
              <a:t>The City held two public open houses for the community to tour the site </a:t>
            </a:r>
          </a:p>
          <a:p>
            <a:pPr>
              <a:spcAft>
                <a:spcPts val="600"/>
              </a:spcAft>
              <a:buClrTx/>
            </a:pPr>
            <a:r>
              <a:rPr lang="en-US" sz="2000" dirty="0"/>
              <a:t>The Parks and Recreation Advisory Commission received two reports on the project</a:t>
            </a:r>
          </a:p>
          <a:p>
            <a:pPr marL="0" indent="0">
              <a:buNone/>
            </a:pPr>
            <a:endParaRPr lang="en-US" sz="675" dirty="0">
              <a:solidFill>
                <a:srgbClr val="FFFFFF"/>
              </a:solidFill>
            </a:endParaRPr>
          </a:p>
        </p:txBody>
      </p:sp>
      <p:pic>
        <p:nvPicPr>
          <p:cNvPr id="45" name="Picture 44">
            <a:extLst>
              <a:ext uri="{FF2B5EF4-FFF2-40B4-BE49-F238E27FC236}">
                <a16:creationId xmlns:a16="http://schemas.microsoft.com/office/drawing/2014/main" id="{8FD7B275-5674-4687-8783-0F4A993AB4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81" r="-4" b="-4"/>
          <a:stretch/>
        </p:blipFill>
        <p:spPr>
          <a:xfrm>
            <a:off x="5345516" y="1662014"/>
            <a:ext cx="3188883" cy="2181655"/>
          </a:xfrm>
          <a:prstGeom prst="rect">
            <a:avLst/>
          </a:prstGeom>
        </p:spPr>
      </p:pic>
      <p:pic>
        <p:nvPicPr>
          <p:cNvPr id="46" name="Picture 45">
            <a:extLst>
              <a:ext uri="{FF2B5EF4-FFF2-40B4-BE49-F238E27FC236}">
                <a16:creationId xmlns:a16="http://schemas.microsoft.com/office/drawing/2014/main" id="{554CAFB6-DFD6-4E08-80CE-941EDC9A34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15" r="11756" b="1"/>
          <a:stretch/>
        </p:blipFill>
        <p:spPr>
          <a:xfrm>
            <a:off x="5345091" y="4100155"/>
            <a:ext cx="3189309" cy="2181655"/>
          </a:xfrm>
          <a:prstGeom prst="rect">
            <a:avLst/>
          </a:prstGeom>
        </p:spPr>
      </p:pic>
      <p:sp>
        <p:nvSpPr>
          <p:cNvPr id="6" name="Slide Number Placeholder 4">
            <a:extLst>
              <a:ext uri="{FF2B5EF4-FFF2-40B4-BE49-F238E27FC236}">
                <a16:creationId xmlns:a16="http://schemas.microsoft.com/office/drawing/2014/main" id="{7E8385F4-584E-4021-B00D-9024283E2EC1}"/>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28</a:t>
            </a:fld>
            <a:endParaRPr lang="en-US" dirty="0"/>
          </a:p>
        </p:txBody>
      </p:sp>
    </p:spTree>
    <p:extLst>
      <p:ext uri="{BB962C8B-B14F-4D97-AF65-F5344CB8AC3E}">
        <p14:creationId xmlns:p14="http://schemas.microsoft.com/office/powerpoint/2010/main" val="309299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228600" y="535858"/>
            <a:ext cx="8331724" cy="990600"/>
          </a:xfrm>
        </p:spPr>
        <p:txBody>
          <a:bodyPr>
            <a:normAutofit/>
          </a:bodyPr>
          <a:lstStyle/>
          <a:p>
            <a:pPr algn="ctr"/>
            <a:r>
              <a:rPr lang="en-US" sz="2800" dirty="0"/>
              <a:t>3 North Street – Community Pavilion-</a:t>
            </a:r>
            <a:br>
              <a:rPr lang="en-US" sz="2800" dirty="0"/>
            </a:br>
            <a:r>
              <a:rPr lang="en-US" sz="2800" dirty="0"/>
              <a:t>Farmers’ Market</a:t>
            </a:r>
          </a:p>
        </p:txBody>
      </p:sp>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228600" y="1828800"/>
            <a:ext cx="8433848" cy="4392207"/>
          </a:xfrm>
        </p:spPr>
        <p:txBody>
          <a:bodyPr>
            <a:normAutofit/>
          </a:bodyPr>
          <a:lstStyle/>
          <a:p>
            <a:pPr marL="0" indent="0">
              <a:buNone/>
            </a:pPr>
            <a:r>
              <a:rPr lang="en-US" dirty="0"/>
              <a:t>Concept Design Public Feedback</a:t>
            </a:r>
          </a:p>
          <a:p>
            <a:r>
              <a:rPr lang="en-US" sz="2000" dirty="0"/>
              <a:t>Parking is a major concern for the downtown area and needs to be a core function of the site</a:t>
            </a:r>
          </a:p>
          <a:p>
            <a:r>
              <a:rPr lang="en-US" sz="2000" dirty="0"/>
              <a:t>The Farmers Market is in favor of removing the building and constructing a new surface parking lot with agrarian shade structure</a:t>
            </a:r>
          </a:p>
          <a:p>
            <a:r>
              <a:rPr lang="en-US" sz="2000" dirty="0"/>
              <a:t>Majority of community input is in favor of saving the building</a:t>
            </a:r>
          </a:p>
          <a:p>
            <a:r>
              <a:rPr lang="en-US" sz="2000" dirty="0"/>
              <a:t>The community has strong support for the Farmers Market: are there ways to modify the design to work better for the Farmers Market?</a:t>
            </a:r>
          </a:p>
          <a:p>
            <a:r>
              <a:rPr lang="en-US" sz="2000" dirty="0"/>
              <a:t>Should enhance the connectivity and use of the Wentzel Garden as part of this project</a:t>
            </a:r>
          </a:p>
          <a:p>
            <a:r>
              <a:rPr lang="en-US" sz="2000" dirty="0"/>
              <a:t>Incorporate solar into the project</a:t>
            </a:r>
          </a:p>
          <a:p>
            <a:pPr marL="0" indent="0">
              <a:buNone/>
            </a:pPr>
            <a:endParaRPr lang="en-US" dirty="0"/>
          </a:p>
        </p:txBody>
      </p:sp>
      <p:sp>
        <p:nvSpPr>
          <p:cNvPr id="4" name="Slide Number Placeholder 4">
            <a:extLst>
              <a:ext uri="{FF2B5EF4-FFF2-40B4-BE49-F238E27FC236}">
                <a16:creationId xmlns:a16="http://schemas.microsoft.com/office/drawing/2014/main" id="{28AE1517-40A7-4789-AFB6-FE7EECF043D7}"/>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29</a:t>
            </a:fld>
            <a:endParaRPr lang="en-US" dirty="0"/>
          </a:p>
        </p:txBody>
      </p:sp>
    </p:spTree>
    <p:extLst>
      <p:ext uri="{BB962C8B-B14F-4D97-AF65-F5344CB8AC3E}">
        <p14:creationId xmlns:p14="http://schemas.microsoft.com/office/powerpoint/2010/main" val="2788267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B5D7B-C0AC-4CB3-B570-66A5BEFE0D8E}"/>
              </a:ext>
            </a:extLst>
          </p:cNvPr>
          <p:cNvSpPr>
            <a:spLocks noGrp="1"/>
          </p:cNvSpPr>
          <p:nvPr>
            <p:ph type="title"/>
          </p:nvPr>
        </p:nvSpPr>
        <p:spPr/>
        <p:txBody>
          <a:bodyPr/>
          <a:lstStyle/>
          <a:p>
            <a:r>
              <a:rPr lang="en-US" dirty="0"/>
              <a:t>Presentation Overview Continued</a:t>
            </a:r>
          </a:p>
        </p:txBody>
      </p:sp>
      <p:sp>
        <p:nvSpPr>
          <p:cNvPr id="3" name="Content Placeholder 2">
            <a:extLst>
              <a:ext uri="{FF2B5EF4-FFF2-40B4-BE49-F238E27FC236}">
                <a16:creationId xmlns:a16="http://schemas.microsoft.com/office/drawing/2014/main" id="{B4CDCF97-EF2D-47A2-BC97-5B2C4B7A27F6}"/>
              </a:ext>
            </a:extLst>
          </p:cNvPr>
          <p:cNvSpPr>
            <a:spLocks noGrp="1"/>
          </p:cNvSpPr>
          <p:nvPr>
            <p:ph idx="1"/>
          </p:nvPr>
        </p:nvSpPr>
        <p:spPr/>
        <p:txBody>
          <a:bodyPr/>
          <a:lstStyle/>
          <a:p>
            <a:pPr marL="0" indent="0">
              <a:buNone/>
            </a:pPr>
            <a:r>
              <a:rPr lang="en-US" dirty="0"/>
              <a:t>Background continued:</a:t>
            </a:r>
          </a:p>
          <a:p>
            <a:pPr marL="0" indent="0">
              <a:buNone/>
            </a:pPr>
            <a:r>
              <a:rPr lang="en-US" dirty="0"/>
              <a:t>The City Council continued the January 21</a:t>
            </a:r>
            <a:r>
              <a:rPr lang="en-US" baseline="30000" dirty="0"/>
              <a:t>st</a:t>
            </a:r>
            <a:r>
              <a:rPr lang="en-US" dirty="0"/>
              <a:t> 3 North Street site discussion, directing staff to return with additional information as follows to facilitate determining a future use of the site:</a:t>
            </a:r>
          </a:p>
          <a:p>
            <a:pPr lvl="1"/>
            <a:r>
              <a:rPr lang="en-US" dirty="0"/>
              <a:t>History and details related to the prior approval of a schematic plan for the Community Pavilion-Farmers’ Market at the 3 North Street site</a:t>
            </a:r>
          </a:p>
          <a:p>
            <a:pPr lvl="1"/>
            <a:r>
              <a:rPr lang="en-US" dirty="0"/>
              <a:t>The Park and Recreation Commission recommendation for future use of the 3 North Street site</a:t>
            </a:r>
          </a:p>
          <a:p>
            <a:pPr lvl="1"/>
            <a:r>
              <a:rPr lang="en-US" dirty="0"/>
              <a:t>Information about the potential for preparing a master plan for the West Plaza area, including the 3 North Street site</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0E22915-6DEC-4938-9AFC-3081B95DF884}"/>
              </a:ext>
            </a:extLst>
          </p:cNvPr>
          <p:cNvSpPr>
            <a:spLocks noGrp="1"/>
          </p:cNvSpPr>
          <p:nvPr>
            <p:ph type="sldNum" sz="quarter" idx="12"/>
          </p:nvPr>
        </p:nvSpPr>
        <p:spPr/>
        <p:txBody>
          <a:bodyPr/>
          <a:lstStyle/>
          <a:p>
            <a:fld id="{CE0B5F58-9A96-48E4-81C9-8C87A0513FFA}" type="slidenum">
              <a:rPr lang="en-US" smtClean="0"/>
              <a:t>3</a:t>
            </a:fld>
            <a:endParaRPr lang="en-US"/>
          </a:p>
        </p:txBody>
      </p:sp>
    </p:spTree>
    <p:extLst>
      <p:ext uri="{BB962C8B-B14F-4D97-AF65-F5344CB8AC3E}">
        <p14:creationId xmlns:p14="http://schemas.microsoft.com/office/powerpoint/2010/main" val="3855123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216935" y="484863"/>
            <a:ext cx="8850865" cy="941602"/>
          </a:xfrm>
        </p:spPr>
        <p:txBody>
          <a:bodyPr>
            <a:noAutofit/>
          </a:bodyPr>
          <a:lstStyle/>
          <a:p>
            <a:pPr algn="ctr"/>
            <a:r>
              <a:rPr lang="en-US" sz="2800" dirty="0"/>
              <a:t>3 North Street – Community Pavilion-</a:t>
            </a:r>
            <a:br>
              <a:rPr lang="en-US" sz="2800" dirty="0"/>
            </a:br>
            <a:r>
              <a:rPr lang="en-US" sz="2800" dirty="0"/>
              <a:t>Farmers’ Market </a:t>
            </a:r>
          </a:p>
        </p:txBody>
      </p:sp>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216936" y="1682727"/>
            <a:ext cx="4838332" cy="4946672"/>
          </a:xfrm>
        </p:spPr>
        <p:txBody>
          <a:bodyPr anchor="t">
            <a:normAutofit fontScale="77500" lnSpcReduction="20000"/>
          </a:bodyPr>
          <a:lstStyle/>
          <a:p>
            <a:pPr marL="0" indent="0">
              <a:spcAft>
                <a:spcPts val="600"/>
              </a:spcAft>
              <a:buNone/>
            </a:pPr>
            <a:r>
              <a:rPr lang="en-US" sz="2600" b="1" dirty="0"/>
              <a:t>Environmental Analysis (Phase 1 and Phase 2 Environmental Site Assessment)</a:t>
            </a:r>
          </a:p>
          <a:p>
            <a:pPr>
              <a:spcAft>
                <a:spcPts val="600"/>
              </a:spcAft>
              <a:buClrTx/>
              <a:buFont typeface="Arial" panose="020B0604020202020204" pitchFamily="34" charset="0"/>
              <a:buChar char="•"/>
            </a:pPr>
            <a:r>
              <a:rPr lang="en-US" sz="2300" dirty="0">
                <a:cs typeface="Avenir Book"/>
              </a:rPr>
              <a:t>Previously documented underground storage tank leak east side of building; leave in place if structure in area remains</a:t>
            </a:r>
          </a:p>
          <a:p>
            <a:pPr>
              <a:spcAft>
                <a:spcPts val="600"/>
              </a:spcAft>
              <a:buClrTx/>
              <a:buFont typeface="Arial" panose="020B0604020202020204" pitchFamily="34" charset="0"/>
              <a:buChar char="•"/>
            </a:pPr>
            <a:r>
              <a:rPr lang="en-US" sz="2300" dirty="0">
                <a:cs typeface="Avenir Book"/>
              </a:rPr>
              <a:t>Discovered new underground storage tank leak SE side of building; minor cleanup</a:t>
            </a:r>
            <a:endParaRPr lang="en-US" sz="2300" i="1" dirty="0">
              <a:cs typeface="Avenir Book"/>
            </a:endParaRPr>
          </a:p>
          <a:p>
            <a:pPr>
              <a:spcAft>
                <a:spcPts val="600"/>
              </a:spcAft>
              <a:buClrTx/>
              <a:buFont typeface="Arial" panose="020B0604020202020204" pitchFamily="34" charset="0"/>
              <a:buChar char="•"/>
            </a:pPr>
            <a:r>
              <a:rPr lang="en-US" sz="2300" dirty="0">
                <a:cs typeface="Avenir Book"/>
              </a:rPr>
              <a:t>Low levels of copper and lead on concrete slab inside building; can be address through engineering design</a:t>
            </a:r>
          </a:p>
          <a:p>
            <a:pPr>
              <a:spcAft>
                <a:spcPts val="600"/>
              </a:spcAft>
              <a:buClrTx/>
              <a:buFont typeface="Arial" panose="020B0604020202020204" pitchFamily="34" charset="0"/>
              <a:buChar char="•"/>
            </a:pPr>
            <a:r>
              <a:rPr lang="en-US" sz="2300" dirty="0">
                <a:cs typeface="Avenir Book"/>
              </a:rPr>
              <a:t>PCE in soil vapor in same area as SE underground storage tank leak; cleanup of underground storage tank will also address this area</a:t>
            </a:r>
          </a:p>
          <a:p>
            <a:pPr>
              <a:spcAft>
                <a:spcPts val="600"/>
              </a:spcAft>
              <a:buClrTx/>
              <a:buFont typeface="Arial" panose="020B0604020202020204" pitchFamily="34" charset="0"/>
              <a:buChar char="•"/>
            </a:pPr>
            <a:r>
              <a:rPr lang="en-US" sz="2300" u="sng" dirty="0">
                <a:cs typeface="Avenir Book"/>
              </a:rPr>
              <a:t>No ground water contamination on the site</a:t>
            </a:r>
            <a:endParaRPr lang="en-US" sz="2300" u="sng" dirty="0"/>
          </a:p>
        </p:txBody>
      </p:sp>
      <p:pic>
        <p:nvPicPr>
          <p:cNvPr id="9" name="Picture 8">
            <a:extLst>
              <a:ext uri="{FF2B5EF4-FFF2-40B4-BE49-F238E27FC236}">
                <a16:creationId xmlns:a16="http://schemas.microsoft.com/office/drawing/2014/main" id="{ACF467D2-592A-4694-9369-B5153B7012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124" b="3"/>
          <a:stretch/>
        </p:blipFill>
        <p:spPr bwMode="auto">
          <a:xfrm>
            <a:off x="5333072" y="1426465"/>
            <a:ext cx="3506128" cy="49466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a:extLst>
              <a:ext uri="{FF2B5EF4-FFF2-40B4-BE49-F238E27FC236}">
                <a16:creationId xmlns:a16="http://schemas.microsoft.com/office/drawing/2014/main" id="{5B78A899-78A8-48C6-ADE0-7CA1ECF0B51F}"/>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30</a:t>
            </a:fld>
            <a:endParaRPr lang="en-US" dirty="0"/>
          </a:p>
        </p:txBody>
      </p:sp>
    </p:spTree>
    <p:extLst>
      <p:ext uri="{BB962C8B-B14F-4D97-AF65-F5344CB8AC3E}">
        <p14:creationId xmlns:p14="http://schemas.microsoft.com/office/powerpoint/2010/main" val="2113969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189690" y="609600"/>
            <a:ext cx="7125510" cy="838200"/>
          </a:xfrm>
        </p:spPr>
        <p:txBody>
          <a:bodyPr anchor="b">
            <a:normAutofit fontScale="90000"/>
          </a:bodyPr>
          <a:lstStyle/>
          <a:p>
            <a:pPr algn="ctr"/>
            <a:r>
              <a:rPr lang="en-US" sz="2800" dirty="0"/>
              <a:t>3 North Street – Community Pavilion-</a:t>
            </a:r>
            <a:br>
              <a:rPr lang="en-US" sz="2800" dirty="0"/>
            </a:br>
            <a:r>
              <a:rPr lang="en-US" sz="2800" dirty="0"/>
              <a:t>Farmers’ Market</a:t>
            </a:r>
          </a:p>
        </p:txBody>
      </p:sp>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189690" y="1975734"/>
            <a:ext cx="2734084" cy="3534359"/>
          </a:xfrm>
        </p:spPr>
        <p:txBody>
          <a:bodyPr anchor="t">
            <a:normAutofit/>
          </a:bodyPr>
          <a:lstStyle/>
          <a:p>
            <a:pPr marL="0" indent="0">
              <a:buNone/>
            </a:pPr>
            <a:r>
              <a:rPr lang="en-US" dirty="0"/>
              <a:t>August 15, 2016</a:t>
            </a:r>
          </a:p>
          <a:p>
            <a:pPr marL="0" indent="0">
              <a:buNone/>
            </a:pPr>
            <a:r>
              <a:rPr lang="en-US" dirty="0"/>
              <a:t>Concept Designs</a:t>
            </a:r>
          </a:p>
          <a:p>
            <a:pPr marL="0" indent="0">
              <a:buNone/>
            </a:pPr>
            <a:endParaRPr lang="en-US" dirty="0"/>
          </a:p>
          <a:p>
            <a:pPr marL="0" indent="0">
              <a:buNone/>
            </a:pPr>
            <a:r>
              <a:rPr lang="en-US" dirty="0"/>
              <a:t>Option 1:Renovate and Repurpose</a:t>
            </a:r>
          </a:p>
          <a:p>
            <a:endParaRPr lang="en-US" sz="1200" dirty="0">
              <a:solidFill>
                <a:schemeClr val="bg1"/>
              </a:solidFill>
            </a:endParaRPr>
          </a:p>
        </p:txBody>
      </p:sp>
      <p:pic>
        <p:nvPicPr>
          <p:cNvPr id="4" name="Picture 3">
            <a:extLst>
              <a:ext uri="{FF2B5EF4-FFF2-40B4-BE49-F238E27FC236}">
                <a16:creationId xmlns:a16="http://schemas.microsoft.com/office/drawing/2014/main" id="{94A3EFD8-9B14-4696-9CF0-AFA7A900232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680" b="-1"/>
          <a:stretch/>
        </p:blipFill>
        <p:spPr bwMode="auto">
          <a:xfrm>
            <a:off x="3113464" y="1975734"/>
            <a:ext cx="5829301" cy="399821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589E76F-E400-47B1-95CC-BCA2AE75FD38}"/>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31</a:t>
            </a:fld>
            <a:endParaRPr lang="en-US" dirty="0"/>
          </a:p>
        </p:txBody>
      </p:sp>
    </p:spTree>
    <p:extLst>
      <p:ext uri="{BB962C8B-B14F-4D97-AF65-F5344CB8AC3E}">
        <p14:creationId xmlns:p14="http://schemas.microsoft.com/office/powerpoint/2010/main" val="79054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189690" y="609600"/>
            <a:ext cx="8764620" cy="719316"/>
          </a:xfrm>
        </p:spPr>
        <p:txBody>
          <a:bodyPr anchor="b">
            <a:normAutofit fontScale="90000"/>
          </a:bodyPr>
          <a:lstStyle/>
          <a:p>
            <a:pPr algn="ctr"/>
            <a:r>
              <a:rPr lang="en-US" sz="2800" dirty="0"/>
              <a:t>3 North Street – Community Pavilion-</a:t>
            </a:r>
            <a:br>
              <a:rPr lang="en-US" sz="2800" dirty="0"/>
            </a:br>
            <a:r>
              <a:rPr lang="en-US" sz="2800" dirty="0"/>
              <a:t>Farmers’ Market</a:t>
            </a:r>
          </a:p>
        </p:txBody>
      </p:sp>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189690" y="1975734"/>
            <a:ext cx="2734084" cy="3534359"/>
          </a:xfrm>
        </p:spPr>
        <p:txBody>
          <a:bodyPr anchor="t">
            <a:normAutofit/>
          </a:bodyPr>
          <a:lstStyle/>
          <a:p>
            <a:pPr marL="0" indent="0">
              <a:buNone/>
            </a:pPr>
            <a:r>
              <a:rPr lang="en-US" dirty="0"/>
              <a:t>August 15, 2016</a:t>
            </a:r>
          </a:p>
          <a:p>
            <a:pPr marL="0" indent="0">
              <a:buNone/>
            </a:pPr>
            <a:r>
              <a:rPr lang="en-US" dirty="0"/>
              <a:t>Concept Designs</a:t>
            </a:r>
          </a:p>
          <a:p>
            <a:pPr marL="0" indent="0">
              <a:buNone/>
            </a:pPr>
            <a:endParaRPr lang="en-US" dirty="0"/>
          </a:p>
          <a:p>
            <a:pPr marL="0" indent="0">
              <a:buNone/>
            </a:pPr>
            <a:r>
              <a:rPr lang="en-US" dirty="0"/>
              <a:t>Option 2a: Remove and Reconstruct (Modern)</a:t>
            </a:r>
          </a:p>
          <a:p>
            <a:endParaRPr lang="en-US" sz="1200" dirty="0">
              <a:solidFill>
                <a:schemeClr val="bg1"/>
              </a:solidFill>
            </a:endParaRPr>
          </a:p>
        </p:txBody>
      </p:sp>
      <p:pic>
        <p:nvPicPr>
          <p:cNvPr id="5" name="Picture 4">
            <a:extLst>
              <a:ext uri="{FF2B5EF4-FFF2-40B4-BE49-F238E27FC236}">
                <a16:creationId xmlns:a16="http://schemas.microsoft.com/office/drawing/2014/main" id="{D40AACBC-E54C-4D33-A07F-D7D8C3A9540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680" b="-1"/>
          <a:stretch/>
        </p:blipFill>
        <p:spPr bwMode="auto">
          <a:xfrm>
            <a:off x="3125009" y="1961879"/>
            <a:ext cx="5829301" cy="399821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6" name="Slide Number Placeholder 4">
            <a:extLst>
              <a:ext uri="{FF2B5EF4-FFF2-40B4-BE49-F238E27FC236}">
                <a16:creationId xmlns:a16="http://schemas.microsoft.com/office/drawing/2014/main" id="{E8BDA975-D1DD-47B5-B4FA-5A09D498CE87}"/>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32</a:t>
            </a:fld>
            <a:endParaRPr lang="en-US" dirty="0"/>
          </a:p>
        </p:txBody>
      </p:sp>
    </p:spTree>
    <p:extLst>
      <p:ext uri="{BB962C8B-B14F-4D97-AF65-F5344CB8AC3E}">
        <p14:creationId xmlns:p14="http://schemas.microsoft.com/office/powerpoint/2010/main" val="3226786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189690" y="609600"/>
            <a:ext cx="8591094" cy="838200"/>
          </a:xfrm>
        </p:spPr>
        <p:txBody>
          <a:bodyPr anchor="b">
            <a:normAutofit fontScale="90000"/>
          </a:bodyPr>
          <a:lstStyle/>
          <a:p>
            <a:pPr algn="ctr"/>
            <a:r>
              <a:rPr lang="en-US" sz="2800" dirty="0"/>
              <a:t>3 North Street – Community Pavilion-</a:t>
            </a:r>
            <a:br>
              <a:rPr lang="en-US" sz="2800" dirty="0"/>
            </a:br>
            <a:r>
              <a:rPr lang="en-US" sz="2800" dirty="0"/>
              <a:t>Farmers’ Market</a:t>
            </a:r>
          </a:p>
        </p:txBody>
      </p:sp>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189690" y="1975734"/>
            <a:ext cx="2734084" cy="3534359"/>
          </a:xfrm>
        </p:spPr>
        <p:txBody>
          <a:bodyPr anchor="t">
            <a:normAutofit/>
          </a:bodyPr>
          <a:lstStyle/>
          <a:p>
            <a:pPr marL="0" indent="0">
              <a:buNone/>
            </a:pPr>
            <a:r>
              <a:rPr lang="en-US" dirty="0"/>
              <a:t>August 15, 2016</a:t>
            </a:r>
          </a:p>
          <a:p>
            <a:pPr marL="0" indent="0">
              <a:buNone/>
            </a:pPr>
            <a:r>
              <a:rPr lang="en-US" dirty="0"/>
              <a:t>Concept Designs</a:t>
            </a:r>
          </a:p>
          <a:p>
            <a:pPr marL="0" indent="0">
              <a:buNone/>
            </a:pPr>
            <a:endParaRPr lang="en-US" dirty="0"/>
          </a:p>
          <a:p>
            <a:pPr marL="0" indent="0">
              <a:buNone/>
            </a:pPr>
            <a:r>
              <a:rPr lang="en-US" dirty="0"/>
              <a:t>Option 2b: Remove and Reconstruct (Agrarian)</a:t>
            </a:r>
          </a:p>
        </p:txBody>
      </p:sp>
      <p:pic>
        <p:nvPicPr>
          <p:cNvPr id="6" name="Picture 5">
            <a:extLst>
              <a:ext uri="{FF2B5EF4-FFF2-40B4-BE49-F238E27FC236}">
                <a16:creationId xmlns:a16="http://schemas.microsoft.com/office/drawing/2014/main" id="{75D802E6-2C32-4817-B02B-AA82D36D2B8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680" b="-1"/>
          <a:stretch/>
        </p:blipFill>
        <p:spPr bwMode="auto">
          <a:xfrm>
            <a:off x="2951483" y="1994207"/>
            <a:ext cx="5829301" cy="399821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5B0CB2E4-5330-4566-9AA8-E2C280C928A3}"/>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33</a:t>
            </a:fld>
            <a:endParaRPr lang="en-US" dirty="0"/>
          </a:p>
        </p:txBody>
      </p:sp>
    </p:spTree>
    <p:extLst>
      <p:ext uri="{BB962C8B-B14F-4D97-AF65-F5344CB8AC3E}">
        <p14:creationId xmlns:p14="http://schemas.microsoft.com/office/powerpoint/2010/main" val="1825064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189690" y="609600"/>
            <a:ext cx="8725710" cy="838200"/>
          </a:xfrm>
        </p:spPr>
        <p:txBody>
          <a:bodyPr anchor="b">
            <a:normAutofit fontScale="90000"/>
          </a:bodyPr>
          <a:lstStyle/>
          <a:p>
            <a:pPr algn="ctr"/>
            <a:r>
              <a:rPr lang="en-US" sz="2800" dirty="0"/>
              <a:t>3 North Street – Community Pavilion-</a:t>
            </a:r>
            <a:br>
              <a:rPr lang="en-US" sz="2800" dirty="0"/>
            </a:br>
            <a:r>
              <a:rPr lang="en-US" sz="2800" dirty="0"/>
              <a:t>Farmers’ Market</a:t>
            </a:r>
          </a:p>
        </p:txBody>
      </p:sp>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189690" y="1975734"/>
            <a:ext cx="2734084" cy="3534359"/>
          </a:xfrm>
        </p:spPr>
        <p:txBody>
          <a:bodyPr anchor="t">
            <a:normAutofit/>
          </a:bodyPr>
          <a:lstStyle/>
          <a:p>
            <a:pPr marL="0" indent="0">
              <a:buNone/>
            </a:pPr>
            <a:r>
              <a:rPr lang="en-US" dirty="0"/>
              <a:t>August 15, 2016</a:t>
            </a:r>
          </a:p>
          <a:p>
            <a:pPr marL="0" indent="0">
              <a:buNone/>
            </a:pPr>
            <a:r>
              <a:rPr lang="en-US" dirty="0"/>
              <a:t>Concept Designs</a:t>
            </a:r>
          </a:p>
          <a:p>
            <a:pPr marL="0" indent="0">
              <a:buNone/>
            </a:pPr>
            <a:endParaRPr lang="en-US" dirty="0"/>
          </a:p>
          <a:p>
            <a:pPr marL="0" indent="0">
              <a:buNone/>
            </a:pPr>
            <a:r>
              <a:rPr lang="en-US" dirty="0"/>
              <a:t>Option 3: Removal of Structure; Parking Only</a:t>
            </a:r>
          </a:p>
        </p:txBody>
      </p:sp>
      <p:pic>
        <p:nvPicPr>
          <p:cNvPr id="5" name="Picture 4" descr="A close up of text on a white background&#10;&#10;Description automatically generated">
            <a:extLst>
              <a:ext uri="{FF2B5EF4-FFF2-40B4-BE49-F238E27FC236}">
                <a16:creationId xmlns:a16="http://schemas.microsoft.com/office/drawing/2014/main" id="{95278253-1F86-40E0-8A56-C2D6D9FCE3B5}"/>
              </a:ext>
            </a:extLst>
          </p:cNvPr>
          <p:cNvPicPr>
            <a:picLocks noChangeAspect="1"/>
          </p:cNvPicPr>
          <p:nvPr/>
        </p:nvPicPr>
        <p:blipFill>
          <a:blip r:embed="rId2"/>
          <a:stretch>
            <a:fillRect/>
          </a:stretch>
        </p:blipFill>
        <p:spPr>
          <a:xfrm>
            <a:off x="3505200" y="1975734"/>
            <a:ext cx="5199779" cy="4016829"/>
          </a:xfrm>
          <a:prstGeom prst="rect">
            <a:avLst/>
          </a:prstGeom>
          <a:ln>
            <a:solidFill>
              <a:schemeClr val="accent1"/>
            </a:solidFill>
          </a:ln>
        </p:spPr>
      </p:pic>
      <p:sp>
        <p:nvSpPr>
          <p:cNvPr id="6" name="Slide Number Placeholder 4">
            <a:extLst>
              <a:ext uri="{FF2B5EF4-FFF2-40B4-BE49-F238E27FC236}">
                <a16:creationId xmlns:a16="http://schemas.microsoft.com/office/drawing/2014/main" id="{5191C29D-F603-4C28-9FAB-CACEF90511FB}"/>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34</a:t>
            </a:fld>
            <a:endParaRPr lang="en-US" dirty="0"/>
          </a:p>
        </p:txBody>
      </p:sp>
    </p:spTree>
    <p:extLst>
      <p:ext uri="{BB962C8B-B14F-4D97-AF65-F5344CB8AC3E}">
        <p14:creationId xmlns:p14="http://schemas.microsoft.com/office/powerpoint/2010/main" val="2383050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228600" y="568036"/>
            <a:ext cx="8281448" cy="990600"/>
          </a:xfrm>
        </p:spPr>
        <p:txBody>
          <a:bodyPr>
            <a:normAutofit/>
          </a:bodyPr>
          <a:lstStyle/>
          <a:p>
            <a:pPr algn="ctr"/>
            <a:r>
              <a:rPr lang="en-US" sz="2800" dirty="0"/>
              <a:t>3 North Street – Community Pavilion-</a:t>
            </a:r>
            <a:br>
              <a:rPr lang="en-US" sz="2800" dirty="0"/>
            </a:br>
            <a:r>
              <a:rPr lang="en-US" sz="2800" dirty="0"/>
              <a:t>Farmers’ Market</a:t>
            </a:r>
          </a:p>
        </p:txBody>
      </p:sp>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304800" y="1752600"/>
            <a:ext cx="8281448" cy="4500585"/>
          </a:xfrm>
        </p:spPr>
        <p:txBody>
          <a:bodyPr>
            <a:normAutofit/>
          </a:bodyPr>
          <a:lstStyle/>
          <a:p>
            <a:pPr marL="0" indent="0">
              <a:spcAft>
                <a:spcPts val="600"/>
              </a:spcAft>
              <a:buNone/>
            </a:pPr>
            <a:r>
              <a:rPr lang="en-US" b="1" dirty="0"/>
              <a:t>August 15, 2016 Council Direction</a:t>
            </a:r>
          </a:p>
          <a:p>
            <a:pPr marL="0" indent="0">
              <a:spcAft>
                <a:spcPts val="600"/>
              </a:spcAft>
              <a:buNone/>
            </a:pPr>
            <a:r>
              <a:rPr lang="en-US" sz="2000" dirty="0"/>
              <a:t>Proceed into schematic design that:</a:t>
            </a:r>
          </a:p>
          <a:p>
            <a:pPr lvl="0">
              <a:spcAft>
                <a:spcPts val="600"/>
              </a:spcAft>
            </a:pPr>
            <a:r>
              <a:rPr lang="en-US" sz="2000" dirty="0"/>
              <a:t>Maximizes parking</a:t>
            </a:r>
          </a:p>
          <a:p>
            <a:pPr lvl="0">
              <a:spcAft>
                <a:spcPts val="600"/>
              </a:spcAft>
            </a:pPr>
            <a:r>
              <a:rPr lang="en-US" sz="2000" dirty="0"/>
              <a:t>Preserves the façade and a portion of the building</a:t>
            </a:r>
          </a:p>
          <a:p>
            <a:pPr lvl="0">
              <a:spcAft>
                <a:spcPts val="600"/>
              </a:spcAft>
            </a:pPr>
            <a:r>
              <a:rPr lang="en-US" sz="2000" dirty="0"/>
              <a:t>Includes bathrooms and a kitchen</a:t>
            </a:r>
          </a:p>
          <a:p>
            <a:pPr lvl="0">
              <a:spcAft>
                <a:spcPts val="600"/>
              </a:spcAft>
            </a:pPr>
            <a:r>
              <a:rPr lang="en-US" sz="2000" dirty="0"/>
              <a:t>Can be implemented in phases</a:t>
            </a:r>
          </a:p>
          <a:p>
            <a:pPr lvl="0">
              <a:spcAft>
                <a:spcPts val="600"/>
              </a:spcAft>
            </a:pPr>
            <a:r>
              <a:rPr lang="en-US" sz="2000" dirty="0"/>
              <a:t>Uses an ecologically friendly surface for the parking lot surface</a:t>
            </a:r>
          </a:p>
        </p:txBody>
      </p:sp>
      <p:sp>
        <p:nvSpPr>
          <p:cNvPr id="4" name="Slide Number Placeholder 4">
            <a:extLst>
              <a:ext uri="{FF2B5EF4-FFF2-40B4-BE49-F238E27FC236}">
                <a16:creationId xmlns:a16="http://schemas.microsoft.com/office/drawing/2014/main" id="{4AEC29B6-9FA1-4B5A-A252-ADF4D71175F5}"/>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35</a:t>
            </a:fld>
            <a:endParaRPr lang="en-US" dirty="0"/>
          </a:p>
        </p:txBody>
      </p:sp>
    </p:spTree>
    <p:extLst>
      <p:ext uri="{BB962C8B-B14F-4D97-AF65-F5344CB8AC3E}">
        <p14:creationId xmlns:p14="http://schemas.microsoft.com/office/powerpoint/2010/main" val="2145724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304800" y="531091"/>
            <a:ext cx="8229600" cy="990600"/>
          </a:xfrm>
        </p:spPr>
        <p:txBody>
          <a:bodyPr>
            <a:normAutofit/>
          </a:bodyPr>
          <a:lstStyle/>
          <a:p>
            <a:pPr algn="ctr"/>
            <a:r>
              <a:rPr lang="en-US" sz="2400" dirty="0"/>
              <a:t>3 North Street – Community Pavilion-</a:t>
            </a:r>
            <a:br>
              <a:rPr lang="en-US" sz="2400" dirty="0"/>
            </a:br>
            <a:r>
              <a:rPr lang="en-US" sz="2400" dirty="0"/>
              <a:t>Farmers’ Market</a:t>
            </a:r>
          </a:p>
        </p:txBody>
      </p:sp>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304800" y="1676400"/>
            <a:ext cx="7924800" cy="4517866"/>
          </a:xfrm>
        </p:spPr>
        <p:txBody>
          <a:bodyPr>
            <a:normAutofit/>
          </a:bodyPr>
          <a:lstStyle/>
          <a:p>
            <a:pPr marL="0" indent="0">
              <a:spcAft>
                <a:spcPts val="600"/>
              </a:spcAft>
              <a:buNone/>
            </a:pPr>
            <a:r>
              <a:rPr lang="en-US" b="1" dirty="0"/>
              <a:t>Implementation of Council Direction (2016-2017)</a:t>
            </a:r>
          </a:p>
          <a:p>
            <a:pPr lvl="0">
              <a:spcAft>
                <a:spcPts val="600"/>
              </a:spcAft>
            </a:pPr>
            <a:r>
              <a:rPr lang="en-US" sz="2000" dirty="0"/>
              <a:t>Added Andie Cochran Landscape Architect to the team – focus on site analysis</a:t>
            </a:r>
          </a:p>
          <a:p>
            <a:pPr lvl="0">
              <a:spcAft>
                <a:spcPts val="600"/>
              </a:spcAft>
            </a:pPr>
            <a:r>
              <a:rPr lang="en-US" sz="2000" dirty="0"/>
              <a:t>Analyzed how best to maximize parking on the site</a:t>
            </a:r>
          </a:p>
          <a:p>
            <a:pPr lvl="0">
              <a:spcAft>
                <a:spcPts val="600"/>
              </a:spcAft>
            </a:pPr>
            <a:r>
              <a:rPr lang="en-US" sz="2000" dirty="0"/>
              <a:t>Considered the advantages/disadvantages of preserving the front versus the rear portion of the structure</a:t>
            </a:r>
          </a:p>
          <a:p>
            <a:pPr lvl="0">
              <a:spcAft>
                <a:spcPts val="600"/>
              </a:spcAft>
            </a:pPr>
            <a:r>
              <a:rPr lang="en-US" sz="2000" dirty="0"/>
              <a:t>Discussed where the façade should be placed</a:t>
            </a:r>
          </a:p>
          <a:p>
            <a:pPr lvl="0">
              <a:spcAft>
                <a:spcPts val="600"/>
              </a:spcAft>
            </a:pPr>
            <a:r>
              <a:rPr lang="en-US" sz="2000" dirty="0"/>
              <a:t>Evaluated whether some of the more prominent architectural elements of the structure could be repurposed</a:t>
            </a:r>
          </a:p>
          <a:p>
            <a:pPr lvl="0">
              <a:spcAft>
                <a:spcPts val="600"/>
              </a:spcAft>
            </a:pPr>
            <a:r>
              <a:rPr lang="en-US" sz="2000" dirty="0"/>
              <a:t>Held additional focus groups and a fourth public open house</a:t>
            </a:r>
          </a:p>
        </p:txBody>
      </p:sp>
      <p:sp>
        <p:nvSpPr>
          <p:cNvPr id="4" name="Slide Number Placeholder 4">
            <a:extLst>
              <a:ext uri="{FF2B5EF4-FFF2-40B4-BE49-F238E27FC236}">
                <a16:creationId xmlns:a16="http://schemas.microsoft.com/office/drawing/2014/main" id="{530E81C9-25AF-47AB-A32F-53E9CBB67D02}"/>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36</a:t>
            </a:fld>
            <a:endParaRPr lang="en-US" dirty="0"/>
          </a:p>
        </p:txBody>
      </p:sp>
    </p:spTree>
    <p:extLst>
      <p:ext uri="{BB962C8B-B14F-4D97-AF65-F5344CB8AC3E}">
        <p14:creationId xmlns:p14="http://schemas.microsoft.com/office/powerpoint/2010/main" val="3889555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228600" y="457200"/>
            <a:ext cx="8229600" cy="838200"/>
          </a:xfrm>
        </p:spPr>
        <p:txBody>
          <a:bodyPr>
            <a:normAutofit fontScale="90000"/>
          </a:bodyPr>
          <a:lstStyle/>
          <a:p>
            <a:pPr algn="ctr"/>
            <a:r>
              <a:rPr lang="en-US" sz="2800" dirty="0"/>
              <a:t>3 North Street – Community Pavilion-</a:t>
            </a:r>
            <a:br>
              <a:rPr lang="en-US" sz="2800" dirty="0"/>
            </a:br>
            <a:r>
              <a:rPr lang="en-US" sz="2800" dirty="0"/>
              <a:t>Farmers’ Market</a:t>
            </a:r>
          </a:p>
        </p:txBody>
      </p:sp>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355076" y="1676400"/>
            <a:ext cx="8433848" cy="4465949"/>
          </a:xfrm>
        </p:spPr>
        <p:txBody>
          <a:bodyPr>
            <a:normAutofit/>
          </a:bodyPr>
          <a:lstStyle/>
          <a:p>
            <a:pPr marL="0" indent="0">
              <a:spcAft>
                <a:spcPts val="600"/>
              </a:spcAft>
              <a:buNone/>
            </a:pPr>
            <a:r>
              <a:rPr lang="en-US" b="1" dirty="0"/>
              <a:t>Schematic Design Review and Approval</a:t>
            </a:r>
          </a:p>
          <a:p>
            <a:pPr>
              <a:spcAft>
                <a:spcPts val="600"/>
              </a:spcAft>
            </a:pPr>
            <a:r>
              <a:rPr lang="en-US" sz="2000" dirty="0"/>
              <a:t>April 12, 2017: Parks and Recreation Commission recommended approval</a:t>
            </a:r>
          </a:p>
          <a:p>
            <a:pPr>
              <a:spcAft>
                <a:spcPts val="600"/>
              </a:spcAft>
            </a:pPr>
            <a:r>
              <a:rPr lang="en-US" sz="2000" dirty="0"/>
              <a:t>May 15, 2017: City Council approved the design and directed staff to move into design review and to come back with funding options and a phasing program</a:t>
            </a:r>
          </a:p>
        </p:txBody>
      </p:sp>
      <p:sp>
        <p:nvSpPr>
          <p:cNvPr id="4" name="Slide Number Placeholder 4">
            <a:extLst>
              <a:ext uri="{FF2B5EF4-FFF2-40B4-BE49-F238E27FC236}">
                <a16:creationId xmlns:a16="http://schemas.microsoft.com/office/drawing/2014/main" id="{E724E717-7195-4432-B969-3B1E736EDC10}"/>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37</a:t>
            </a:fld>
            <a:endParaRPr lang="en-US" dirty="0"/>
          </a:p>
        </p:txBody>
      </p:sp>
    </p:spTree>
    <p:extLst>
      <p:ext uri="{BB962C8B-B14F-4D97-AF65-F5344CB8AC3E}">
        <p14:creationId xmlns:p14="http://schemas.microsoft.com/office/powerpoint/2010/main" val="4029865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152400" y="654462"/>
            <a:ext cx="7772400" cy="793337"/>
          </a:xfrm>
        </p:spPr>
        <p:txBody>
          <a:bodyPr anchor="b">
            <a:normAutofit fontScale="90000"/>
          </a:bodyPr>
          <a:lstStyle/>
          <a:p>
            <a:pPr algn="ctr"/>
            <a:r>
              <a:rPr lang="en-US" sz="2800" dirty="0"/>
              <a:t>3 North Street – Community Pavilion-</a:t>
            </a:r>
            <a:br>
              <a:rPr lang="en-US" sz="2800" dirty="0"/>
            </a:br>
            <a:r>
              <a:rPr lang="en-US" sz="2800" dirty="0"/>
              <a:t>Farmers’ Market</a:t>
            </a:r>
          </a:p>
        </p:txBody>
      </p:sp>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27709" y="1600200"/>
            <a:ext cx="2895600" cy="5029200"/>
          </a:xfrm>
        </p:spPr>
        <p:txBody>
          <a:bodyPr anchor="t">
            <a:normAutofit fontScale="92500"/>
          </a:bodyPr>
          <a:lstStyle/>
          <a:p>
            <a:pPr marL="0" indent="0">
              <a:spcAft>
                <a:spcPts val="600"/>
              </a:spcAft>
              <a:buNone/>
            </a:pPr>
            <a:r>
              <a:rPr lang="en-US" sz="1600" b="1" dirty="0"/>
              <a:t>Approved Schematic Design</a:t>
            </a:r>
          </a:p>
          <a:p>
            <a:pPr lvl="0">
              <a:spcAft>
                <a:spcPts val="600"/>
              </a:spcAft>
              <a:buClrTx/>
            </a:pPr>
            <a:r>
              <a:rPr lang="en-US" sz="1400" dirty="0"/>
              <a:t>55 parking spaces</a:t>
            </a:r>
          </a:p>
          <a:p>
            <a:pPr lvl="0">
              <a:spcAft>
                <a:spcPts val="600"/>
              </a:spcAft>
              <a:buClrTx/>
            </a:pPr>
            <a:r>
              <a:rPr lang="en-US" sz="1400" dirty="0"/>
              <a:t>Repurposing the existing structure to include approximately 5,200 square feet of “pavilion” covered space for events and activities, with an additional 6,100 square feet of multi-purpose parking and "open air" event space</a:t>
            </a:r>
          </a:p>
          <a:p>
            <a:pPr lvl="0">
              <a:spcAft>
                <a:spcPts val="600"/>
              </a:spcAft>
              <a:buClrTx/>
            </a:pPr>
            <a:r>
              <a:rPr lang="en-US" sz="1400" dirty="0"/>
              <a:t>A catering kitchen and restrooms</a:t>
            </a:r>
          </a:p>
          <a:p>
            <a:pPr lvl="0">
              <a:spcAft>
                <a:spcPts val="600"/>
              </a:spcAft>
              <a:buClrTx/>
            </a:pPr>
            <a:r>
              <a:rPr lang="en-US" sz="1400" dirty="0"/>
              <a:t>Secondary unloading and loading area on the west side of the site for staging events and activities</a:t>
            </a:r>
          </a:p>
          <a:p>
            <a:pPr lvl="0">
              <a:spcAft>
                <a:spcPts val="600"/>
              </a:spcAft>
              <a:buClrTx/>
            </a:pPr>
            <a:r>
              <a:rPr lang="en-US" sz="1400" dirty="0"/>
              <a:t>Single vehicle entry point to minimize potential pedestrian/vehicle conflicts</a:t>
            </a:r>
          </a:p>
          <a:p>
            <a:pPr lvl="0">
              <a:spcAft>
                <a:spcPts val="600"/>
              </a:spcAft>
              <a:buClrTx/>
            </a:pPr>
            <a:r>
              <a:rPr lang="en-US" sz="1400" dirty="0"/>
              <a:t>Emergency vehicle access to Foss Street</a:t>
            </a:r>
          </a:p>
        </p:txBody>
      </p:sp>
      <p:pic>
        <p:nvPicPr>
          <p:cNvPr id="2050" name="Picture 2">
            <a:extLst>
              <a:ext uri="{FF2B5EF4-FFF2-40B4-BE49-F238E27FC236}">
                <a16:creationId xmlns:a16="http://schemas.microsoft.com/office/drawing/2014/main" id="{DDD140AF-095E-4A2F-A954-9DEE671B01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57" r="19311" b="-1"/>
          <a:stretch/>
        </p:blipFill>
        <p:spPr bwMode="auto">
          <a:xfrm>
            <a:off x="3048000" y="1914525"/>
            <a:ext cx="5829301" cy="39982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05B57095-8E29-456C-BA6D-DDB9C5A60E01}"/>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38</a:t>
            </a:fld>
            <a:endParaRPr lang="en-US" dirty="0"/>
          </a:p>
        </p:txBody>
      </p:sp>
    </p:spTree>
    <p:extLst>
      <p:ext uri="{BB962C8B-B14F-4D97-AF65-F5344CB8AC3E}">
        <p14:creationId xmlns:p14="http://schemas.microsoft.com/office/powerpoint/2010/main" val="674280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220956" y="533400"/>
            <a:ext cx="7690801" cy="784478"/>
          </a:xfrm>
        </p:spPr>
        <p:txBody>
          <a:bodyPr vert="horz" lIns="68580" tIns="34290" rIns="68580" bIns="34290" rtlCol="0" anchor="b">
            <a:normAutofit fontScale="90000"/>
          </a:bodyPr>
          <a:lstStyle/>
          <a:p>
            <a:pPr algn="ctr"/>
            <a:r>
              <a:rPr lang="en-US" sz="2800" dirty="0"/>
              <a:t>      3 North Street – Community Pavilion-</a:t>
            </a:r>
            <a:br>
              <a:rPr lang="en-US" sz="2800" dirty="0"/>
            </a:br>
            <a:r>
              <a:rPr lang="en-US" sz="2800" dirty="0"/>
              <a:t>        Farmers’ Market</a:t>
            </a:r>
            <a:endParaRPr lang="en-US" sz="2800" spc="-75" dirty="0"/>
          </a:p>
        </p:txBody>
      </p:sp>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220956" y="3347596"/>
            <a:ext cx="1988844" cy="462404"/>
          </a:xfrm>
        </p:spPr>
        <p:txBody>
          <a:bodyPr vert="horz" lIns="68580" tIns="34290" rIns="68580" bIns="34290" rtlCol="0" anchor="t">
            <a:normAutofit fontScale="92500" lnSpcReduction="20000"/>
          </a:bodyPr>
          <a:lstStyle/>
          <a:p>
            <a:pPr marL="0" indent="0">
              <a:buNone/>
            </a:pPr>
            <a:r>
              <a:rPr lang="en-US" sz="1650" b="1" dirty="0"/>
              <a:t>Approved Schematic Design</a:t>
            </a:r>
          </a:p>
        </p:txBody>
      </p:sp>
      <p:grpSp>
        <p:nvGrpSpPr>
          <p:cNvPr id="4" name="Group 3">
            <a:extLst>
              <a:ext uri="{FF2B5EF4-FFF2-40B4-BE49-F238E27FC236}">
                <a16:creationId xmlns:a16="http://schemas.microsoft.com/office/drawing/2014/main" id="{1E6E634C-B9E7-420E-AB76-EEC883154B35}"/>
              </a:ext>
            </a:extLst>
          </p:cNvPr>
          <p:cNvGrpSpPr/>
          <p:nvPr/>
        </p:nvGrpSpPr>
        <p:grpSpPr>
          <a:xfrm>
            <a:off x="2590800" y="1447800"/>
            <a:ext cx="6189353" cy="4876800"/>
            <a:chOff x="3840478" y="1433321"/>
            <a:chExt cx="4775459" cy="3987869"/>
          </a:xfrm>
        </p:grpSpPr>
        <p:pic>
          <p:nvPicPr>
            <p:cNvPr id="1028" name="Picture 4">
              <a:extLst>
                <a:ext uri="{FF2B5EF4-FFF2-40B4-BE49-F238E27FC236}">
                  <a16:creationId xmlns:a16="http://schemas.microsoft.com/office/drawing/2014/main" id="{551CBB9F-D5B6-47EF-8833-8D462754AD0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091" r="24854" b="-1"/>
            <a:stretch/>
          </p:blipFill>
          <p:spPr bwMode="auto">
            <a:xfrm>
              <a:off x="3840478" y="1435354"/>
              <a:ext cx="2324862" cy="19387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BE9C5899-5AED-4BA3-BD58-53978527E54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08" r="20906" b="-1"/>
            <a:stretch/>
          </p:blipFill>
          <p:spPr bwMode="auto">
            <a:xfrm>
              <a:off x="6291074" y="1433321"/>
              <a:ext cx="2324862" cy="19408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54DD6882-9464-48F1-85C3-F9D97FFF324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980" r="26333" b="-3"/>
            <a:stretch/>
          </p:blipFill>
          <p:spPr bwMode="auto">
            <a:xfrm>
              <a:off x="3840478" y="3480376"/>
              <a:ext cx="2324862" cy="19408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a:extLst>
                <a:ext uri="{FF2B5EF4-FFF2-40B4-BE49-F238E27FC236}">
                  <a16:creationId xmlns:a16="http://schemas.microsoft.com/office/drawing/2014/main" id="{C6ABF6DD-4639-4BAC-AA4E-D5E73C15AD3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714" r="9727" b="-3"/>
            <a:stretch/>
          </p:blipFill>
          <p:spPr bwMode="auto">
            <a:xfrm>
              <a:off x="6288533" y="3480375"/>
              <a:ext cx="2327404" cy="19408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Slide Number Placeholder 4">
            <a:extLst>
              <a:ext uri="{FF2B5EF4-FFF2-40B4-BE49-F238E27FC236}">
                <a16:creationId xmlns:a16="http://schemas.microsoft.com/office/drawing/2014/main" id="{1AC89FDA-D1AC-474E-BCF0-2FC672A62320}"/>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39</a:t>
            </a:fld>
            <a:endParaRPr lang="en-US" dirty="0"/>
          </a:p>
        </p:txBody>
      </p:sp>
    </p:spTree>
    <p:extLst>
      <p:ext uri="{BB962C8B-B14F-4D97-AF65-F5344CB8AC3E}">
        <p14:creationId xmlns:p14="http://schemas.microsoft.com/office/powerpoint/2010/main" val="2826739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B5D7B-C0AC-4CB3-B570-66A5BEFE0D8E}"/>
              </a:ext>
            </a:extLst>
          </p:cNvPr>
          <p:cNvSpPr>
            <a:spLocks noGrp="1"/>
          </p:cNvSpPr>
          <p:nvPr>
            <p:ph type="title"/>
          </p:nvPr>
        </p:nvSpPr>
        <p:spPr/>
        <p:txBody>
          <a:bodyPr/>
          <a:lstStyle/>
          <a:p>
            <a:r>
              <a:rPr lang="en-US" dirty="0"/>
              <a:t>Presentation Overview Continued</a:t>
            </a:r>
          </a:p>
        </p:txBody>
      </p:sp>
      <p:sp>
        <p:nvSpPr>
          <p:cNvPr id="3" name="Content Placeholder 2">
            <a:extLst>
              <a:ext uri="{FF2B5EF4-FFF2-40B4-BE49-F238E27FC236}">
                <a16:creationId xmlns:a16="http://schemas.microsoft.com/office/drawing/2014/main" id="{B4CDCF97-EF2D-47A2-BC97-5B2C4B7A27F6}"/>
              </a:ext>
            </a:extLst>
          </p:cNvPr>
          <p:cNvSpPr>
            <a:spLocks noGrp="1"/>
          </p:cNvSpPr>
          <p:nvPr>
            <p:ph idx="1"/>
          </p:nvPr>
        </p:nvSpPr>
        <p:spPr>
          <a:xfrm>
            <a:off x="457200" y="1524000"/>
            <a:ext cx="8229600" cy="4876800"/>
          </a:xfrm>
        </p:spPr>
        <p:txBody>
          <a:bodyPr/>
          <a:lstStyle/>
          <a:p>
            <a:pPr marL="0" indent="0">
              <a:buNone/>
            </a:pPr>
            <a:r>
              <a:rPr lang="en-US" dirty="0"/>
              <a:t>Organization:</a:t>
            </a:r>
          </a:p>
          <a:p>
            <a:pPr marL="0" indent="0">
              <a:buNone/>
            </a:pPr>
            <a:r>
              <a:rPr lang="en-US" dirty="0"/>
              <a:t>Staff has organized the information in this presentation related to the 3 North Street site around the following four topic areas:</a:t>
            </a:r>
          </a:p>
          <a:p>
            <a:pPr marL="344488" indent="-231775"/>
            <a:r>
              <a:rPr lang="en-US" dirty="0"/>
              <a:t>City Policies and Codes Related to the Use of the 3 North Street Property;</a:t>
            </a:r>
          </a:p>
          <a:p>
            <a:pPr marL="344488" indent="-231775"/>
            <a:r>
              <a:rPr lang="en-US" dirty="0"/>
              <a:t>Overview of the City’s Recent, Current, and Anticipated Production of Affordable Housing;</a:t>
            </a:r>
          </a:p>
          <a:p>
            <a:pPr marL="344488" indent="-231775"/>
            <a:r>
              <a:rPr lang="en-US" dirty="0"/>
              <a:t>Potential for a SMART Station at the 3 North Street Site;</a:t>
            </a:r>
          </a:p>
          <a:p>
            <a:pPr marL="344488" indent="-231775"/>
            <a:r>
              <a:rPr lang="en-US" dirty="0"/>
              <a:t>History of and the Current Proposal for Siting a Permanent Community Pavilion-Farmers’ Market at the 3 North Street Site.</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0E22915-6DEC-4938-9AFC-3081B95DF884}"/>
              </a:ext>
            </a:extLst>
          </p:cNvPr>
          <p:cNvSpPr>
            <a:spLocks noGrp="1"/>
          </p:cNvSpPr>
          <p:nvPr>
            <p:ph type="sldNum" sz="quarter" idx="12"/>
          </p:nvPr>
        </p:nvSpPr>
        <p:spPr/>
        <p:txBody>
          <a:bodyPr/>
          <a:lstStyle/>
          <a:p>
            <a:fld id="{CE0B5F58-9A96-48E4-81C9-8C87A0513FFA}" type="slidenum">
              <a:rPr lang="en-US" smtClean="0"/>
              <a:t>4</a:t>
            </a:fld>
            <a:endParaRPr lang="en-US"/>
          </a:p>
        </p:txBody>
      </p:sp>
    </p:spTree>
    <p:extLst>
      <p:ext uri="{BB962C8B-B14F-4D97-AF65-F5344CB8AC3E}">
        <p14:creationId xmlns:p14="http://schemas.microsoft.com/office/powerpoint/2010/main" val="970844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228600" y="533400"/>
            <a:ext cx="8686800" cy="762000"/>
          </a:xfrm>
        </p:spPr>
        <p:txBody>
          <a:bodyPr>
            <a:normAutofit fontScale="90000"/>
          </a:bodyPr>
          <a:lstStyle/>
          <a:p>
            <a:pPr algn="ctr"/>
            <a:r>
              <a:rPr lang="en-US" sz="2800" dirty="0"/>
              <a:t>3 North Street – Community Pavilion-</a:t>
            </a:r>
            <a:br>
              <a:rPr lang="en-US" sz="2800" dirty="0"/>
            </a:br>
            <a:r>
              <a:rPr lang="en-US" sz="2800" dirty="0"/>
              <a:t>Farmers’ Market </a:t>
            </a:r>
          </a:p>
        </p:txBody>
      </p:sp>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304800" y="1524000"/>
            <a:ext cx="8458200" cy="5029200"/>
          </a:xfrm>
        </p:spPr>
        <p:txBody>
          <a:bodyPr>
            <a:normAutofit/>
          </a:bodyPr>
          <a:lstStyle/>
          <a:p>
            <a:pPr marL="0" indent="0">
              <a:spcAft>
                <a:spcPts val="600"/>
              </a:spcAft>
              <a:buNone/>
            </a:pPr>
            <a:r>
              <a:rPr lang="en-US" b="1" dirty="0"/>
              <a:t>Approved Schematic Design Cost Estimate</a:t>
            </a:r>
          </a:p>
          <a:p>
            <a:pPr>
              <a:spcAft>
                <a:spcPts val="600"/>
              </a:spcAft>
            </a:pPr>
            <a:r>
              <a:rPr lang="en-US" dirty="0"/>
              <a:t>$5.3 million (2017)</a:t>
            </a:r>
          </a:p>
          <a:p>
            <a:pPr lvl="1">
              <a:spcAft>
                <a:spcPts val="600"/>
              </a:spcAft>
            </a:pPr>
            <a:r>
              <a:rPr lang="en-US" sz="2250" dirty="0"/>
              <a:t>Construction</a:t>
            </a:r>
          </a:p>
          <a:p>
            <a:pPr lvl="1">
              <a:spcAft>
                <a:spcPts val="600"/>
              </a:spcAft>
            </a:pPr>
            <a:r>
              <a:rPr lang="en-US" sz="2250" dirty="0"/>
              <a:t>Soft costs such as design and permitting</a:t>
            </a:r>
          </a:p>
          <a:p>
            <a:pPr lvl="1">
              <a:spcAft>
                <a:spcPts val="600"/>
              </a:spcAft>
            </a:pPr>
            <a:r>
              <a:rPr lang="en-US" sz="2250" dirty="0"/>
              <a:t>15% contingency </a:t>
            </a:r>
          </a:p>
          <a:p>
            <a:pPr lvl="1">
              <a:spcAft>
                <a:spcPts val="600"/>
              </a:spcAft>
            </a:pPr>
            <a:endParaRPr lang="en-US" sz="2250" dirty="0"/>
          </a:p>
          <a:p>
            <a:pPr>
              <a:spcAft>
                <a:spcPts val="600"/>
              </a:spcAft>
            </a:pPr>
            <a:r>
              <a:rPr lang="en-US" sz="2250" dirty="0"/>
              <a:t>The anticipated cost for construction in 2021 is approximately $6.5 million - $7 million</a:t>
            </a:r>
          </a:p>
        </p:txBody>
      </p:sp>
      <p:sp>
        <p:nvSpPr>
          <p:cNvPr id="4" name="Slide Number Placeholder 4">
            <a:extLst>
              <a:ext uri="{FF2B5EF4-FFF2-40B4-BE49-F238E27FC236}">
                <a16:creationId xmlns:a16="http://schemas.microsoft.com/office/drawing/2014/main" id="{9F45057E-E57C-4308-9107-FDFF2BCE9ED8}"/>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40</a:t>
            </a:fld>
            <a:endParaRPr lang="en-US" dirty="0"/>
          </a:p>
        </p:txBody>
      </p:sp>
    </p:spTree>
    <p:extLst>
      <p:ext uri="{BB962C8B-B14F-4D97-AF65-F5344CB8AC3E}">
        <p14:creationId xmlns:p14="http://schemas.microsoft.com/office/powerpoint/2010/main" val="1225314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379951" y="533400"/>
            <a:ext cx="8229600" cy="838200"/>
          </a:xfrm>
        </p:spPr>
        <p:txBody>
          <a:bodyPr>
            <a:normAutofit fontScale="90000"/>
          </a:bodyPr>
          <a:lstStyle/>
          <a:p>
            <a:pPr algn="ctr"/>
            <a:r>
              <a:rPr lang="en-US" sz="2800" dirty="0"/>
              <a:t>3 North Street – Community Pavilion-</a:t>
            </a:r>
            <a:br>
              <a:rPr lang="en-US" sz="2800" dirty="0"/>
            </a:br>
            <a:r>
              <a:rPr lang="en-US" sz="2800" dirty="0"/>
              <a:t>Farmers’ Market</a:t>
            </a:r>
          </a:p>
        </p:txBody>
      </p:sp>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379951" y="1676400"/>
            <a:ext cx="8229600" cy="4465949"/>
          </a:xfrm>
        </p:spPr>
        <p:txBody>
          <a:bodyPr>
            <a:normAutofit/>
          </a:bodyPr>
          <a:lstStyle/>
          <a:p>
            <a:pPr marL="0" indent="0">
              <a:buNone/>
            </a:pPr>
            <a:r>
              <a:rPr lang="en-US" sz="2000" b="1" dirty="0"/>
              <a:t>Operational Considerations</a:t>
            </a:r>
          </a:p>
          <a:p>
            <a:r>
              <a:rPr lang="en-US" sz="2000" dirty="0"/>
              <a:t>Case Studies</a:t>
            </a:r>
          </a:p>
          <a:p>
            <a:r>
              <a:rPr lang="en-US" sz="2000" dirty="0"/>
              <a:t>Operational Models</a:t>
            </a:r>
          </a:p>
          <a:p>
            <a:pPr lvl="1"/>
            <a:r>
              <a:rPr lang="en-US" dirty="0"/>
              <a:t>Park Pavilion</a:t>
            </a:r>
          </a:p>
          <a:p>
            <a:pPr lvl="1"/>
            <a:r>
              <a:rPr lang="en-US" dirty="0"/>
              <a:t>Event Center</a:t>
            </a:r>
          </a:p>
          <a:p>
            <a:r>
              <a:rPr lang="en-US" sz="2000" dirty="0"/>
              <a:t>Operating Budget Scenarios</a:t>
            </a:r>
          </a:p>
          <a:p>
            <a:r>
              <a:rPr lang="en-US" sz="2000" dirty="0"/>
              <a:t>Farmers’ Market Fit</a:t>
            </a:r>
          </a:p>
          <a:p>
            <a:r>
              <a:rPr lang="en-US" sz="2000" dirty="0"/>
              <a:t>Operating Parameters (Hours of Operation)</a:t>
            </a:r>
          </a:p>
          <a:p>
            <a:pPr marL="0" indent="0">
              <a:buNone/>
            </a:pPr>
            <a:endParaRPr lang="en-US" dirty="0"/>
          </a:p>
        </p:txBody>
      </p:sp>
      <p:sp>
        <p:nvSpPr>
          <p:cNvPr id="4" name="Slide Number Placeholder 4">
            <a:extLst>
              <a:ext uri="{FF2B5EF4-FFF2-40B4-BE49-F238E27FC236}">
                <a16:creationId xmlns:a16="http://schemas.microsoft.com/office/drawing/2014/main" id="{69891924-5965-4681-9DCA-CD9E22A0AA97}"/>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41</a:t>
            </a:fld>
            <a:endParaRPr lang="en-US" dirty="0"/>
          </a:p>
        </p:txBody>
      </p:sp>
    </p:spTree>
    <p:extLst>
      <p:ext uri="{BB962C8B-B14F-4D97-AF65-F5344CB8AC3E}">
        <p14:creationId xmlns:p14="http://schemas.microsoft.com/office/powerpoint/2010/main" val="1085294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p:txBody>
          <a:bodyPr>
            <a:normAutofit/>
          </a:bodyPr>
          <a:lstStyle/>
          <a:p>
            <a:pPr algn="ctr"/>
            <a:r>
              <a:rPr lang="en-US" sz="2800" dirty="0"/>
              <a:t>3 North Street – Community Pavilion-</a:t>
            </a:r>
            <a:br>
              <a:rPr lang="en-US" sz="2800" dirty="0"/>
            </a:br>
            <a:r>
              <a:rPr lang="en-US" sz="2800" dirty="0"/>
              <a:t>Farmers’ Market</a:t>
            </a:r>
          </a:p>
        </p:txBody>
      </p:sp>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457200" y="1828800"/>
            <a:ext cx="8229600" cy="4389749"/>
          </a:xfrm>
        </p:spPr>
        <p:txBody>
          <a:bodyPr>
            <a:normAutofit/>
          </a:bodyPr>
          <a:lstStyle/>
          <a:p>
            <a:pPr marL="0" indent="0">
              <a:spcAft>
                <a:spcPts val="600"/>
              </a:spcAft>
              <a:buNone/>
            </a:pPr>
            <a:r>
              <a:rPr lang="en-US" b="1" dirty="0"/>
              <a:t>Case Studies</a:t>
            </a:r>
          </a:p>
          <a:p>
            <a:pPr>
              <a:spcAft>
                <a:spcPts val="600"/>
              </a:spcAft>
            </a:pPr>
            <a:r>
              <a:rPr lang="en-US" sz="2250" dirty="0"/>
              <a:t>10 facilities identified from throughout the country</a:t>
            </a:r>
          </a:p>
          <a:p>
            <a:pPr>
              <a:spcAft>
                <a:spcPts val="600"/>
              </a:spcAft>
            </a:pPr>
            <a:r>
              <a:rPr lang="en-US" sz="2250" dirty="0"/>
              <a:t>3 most like the proposed project</a:t>
            </a:r>
          </a:p>
          <a:p>
            <a:pPr lvl="1">
              <a:spcAft>
                <a:spcPts val="600"/>
              </a:spcAft>
            </a:pPr>
            <a:r>
              <a:rPr lang="en-US" sz="2100" dirty="0"/>
              <a:t>Overland Park Farmers’ Market, Overland Park, Kansas</a:t>
            </a:r>
          </a:p>
          <a:p>
            <a:pPr lvl="1">
              <a:spcAft>
                <a:spcPts val="600"/>
              </a:spcAft>
            </a:pPr>
            <a:r>
              <a:rPr lang="en-US" sz="2100" dirty="0"/>
              <a:t>Davis Farmers’ Market, Davis, California</a:t>
            </a:r>
          </a:p>
          <a:p>
            <a:pPr lvl="1">
              <a:spcAft>
                <a:spcPts val="600"/>
              </a:spcAft>
            </a:pPr>
            <a:r>
              <a:rPr lang="en-US" sz="2100" dirty="0"/>
              <a:t>Rockford City Market, Rockford, Illinois</a:t>
            </a:r>
          </a:p>
          <a:p>
            <a:pPr marL="0" indent="0">
              <a:buNone/>
            </a:pPr>
            <a:endParaRPr lang="en-US" sz="2250" dirty="0"/>
          </a:p>
        </p:txBody>
      </p:sp>
      <p:sp>
        <p:nvSpPr>
          <p:cNvPr id="4" name="Slide Number Placeholder 4">
            <a:extLst>
              <a:ext uri="{FF2B5EF4-FFF2-40B4-BE49-F238E27FC236}">
                <a16:creationId xmlns:a16="http://schemas.microsoft.com/office/drawing/2014/main" id="{CC0AB4DA-6252-4CF8-A41B-3F8384287F6C}"/>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42</a:t>
            </a:fld>
            <a:endParaRPr lang="en-US" dirty="0"/>
          </a:p>
        </p:txBody>
      </p:sp>
    </p:spTree>
    <p:extLst>
      <p:ext uri="{BB962C8B-B14F-4D97-AF65-F5344CB8AC3E}">
        <p14:creationId xmlns:p14="http://schemas.microsoft.com/office/powerpoint/2010/main" val="34356300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457200" y="1505331"/>
            <a:ext cx="7931151" cy="880274"/>
          </a:xfrm>
        </p:spPr>
        <p:txBody>
          <a:bodyPr>
            <a:normAutofit/>
          </a:bodyPr>
          <a:lstStyle/>
          <a:p>
            <a:pPr marL="0" indent="0">
              <a:buNone/>
            </a:pPr>
            <a:r>
              <a:rPr lang="en-US" dirty="0"/>
              <a:t>Overland Park Farmers' Market</a:t>
            </a:r>
          </a:p>
          <a:p>
            <a:pPr marL="0" indent="0">
              <a:buNone/>
            </a:pPr>
            <a:r>
              <a:rPr lang="en-US" sz="2100" i="1" dirty="0"/>
              <a:t>Overland Park, Kansas</a:t>
            </a:r>
          </a:p>
          <a:p>
            <a:pPr marL="0" indent="0">
              <a:buNone/>
            </a:pPr>
            <a:endParaRPr lang="en-US" i="1" dirty="0"/>
          </a:p>
        </p:txBody>
      </p:sp>
      <p:pic>
        <p:nvPicPr>
          <p:cNvPr id="5" name="Picture 4" descr="A group of people standing in front of a building&#10;&#10;Description automatically generated">
            <a:extLst>
              <a:ext uri="{FF2B5EF4-FFF2-40B4-BE49-F238E27FC236}">
                <a16:creationId xmlns:a16="http://schemas.microsoft.com/office/drawing/2014/main" id="{86D4B2D8-3436-49CD-8247-82D03B15D532}"/>
              </a:ext>
            </a:extLst>
          </p:cNvPr>
          <p:cNvPicPr>
            <a:picLocks noChangeAspect="1"/>
          </p:cNvPicPr>
          <p:nvPr/>
        </p:nvPicPr>
        <p:blipFill>
          <a:blip r:embed="rId2"/>
          <a:stretch>
            <a:fillRect/>
          </a:stretch>
        </p:blipFill>
        <p:spPr>
          <a:xfrm>
            <a:off x="1752600" y="2485705"/>
            <a:ext cx="5960072" cy="3973381"/>
          </a:xfrm>
          <a:prstGeom prst="rect">
            <a:avLst/>
          </a:prstGeom>
        </p:spPr>
      </p:pic>
      <p:sp>
        <p:nvSpPr>
          <p:cNvPr id="6" name="Title 5">
            <a:extLst>
              <a:ext uri="{FF2B5EF4-FFF2-40B4-BE49-F238E27FC236}">
                <a16:creationId xmlns:a16="http://schemas.microsoft.com/office/drawing/2014/main" id="{82E3FBE9-3934-4B09-ADDE-602BE99C9A2D}"/>
              </a:ext>
            </a:extLst>
          </p:cNvPr>
          <p:cNvSpPr>
            <a:spLocks noGrp="1"/>
          </p:cNvSpPr>
          <p:nvPr>
            <p:ph type="title"/>
          </p:nvPr>
        </p:nvSpPr>
        <p:spPr/>
        <p:txBody>
          <a:bodyPr>
            <a:normAutofit/>
          </a:bodyPr>
          <a:lstStyle/>
          <a:p>
            <a:pPr algn="ctr"/>
            <a:r>
              <a:rPr lang="en-US" sz="2800" dirty="0"/>
              <a:t>3 North Street – Community Pavilion-</a:t>
            </a:r>
            <a:br>
              <a:rPr lang="en-US" sz="2800" dirty="0"/>
            </a:br>
            <a:r>
              <a:rPr lang="en-US" sz="2800" dirty="0"/>
              <a:t>Farmers’ Market</a:t>
            </a:r>
          </a:p>
        </p:txBody>
      </p:sp>
      <p:sp>
        <p:nvSpPr>
          <p:cNvPr id="7" name="Slide Number Placeholder 4">
            <a:extLst>
              <a:ext uri="{FF2B5EF4-FFF2-40B4-BE49-F238E27FC236}">
                <a16:creationId xmlns:a16="http://schemas.microsoft.com/office/drawing/2014/main" id="{3690FCDD-C0F4-4E0C-B6C6-9F11EDB403C3}"/>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43</a:t>
            </a:fld>
            <a:endParaRPr lang="en-US" dirty="0"/>
          </a:p>
        </p:txBody>
      </p:sp>
    </p:spTree>
    <p:extLst>
      <p:ext uri="{BB962C8B-B14F-4D97-AF65-F5344CB8AC3E}">
        <p14:creationId xmlns:p14="http://schemas.microsoft.com/office/powerpoint/2010/main" val="2417115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457200" y="1505331"/>
            <a:ext cx="7931151" cy="880274"/>
          </a:xfrm>
        </p:spPr>
        <p:txBody>
          <a:bodyPr>
            <a:normAutofit/>
          </a:bodyPr>
          <a:lstStyle/>
          <a:p>
            <a:pPr marL="0" indent="0">
              <a:buNone/>
            </a:pPr>
            <a:r>
              <a:rPr lang="en-US" dirty="0"/>
              <a:t>Overland Park Farmers' Market</a:t>
            </a:r>
          </a:p>
          <a:p>
            <a:pPr marL="0" indent="0">
              <a:buNone/>
            </a:pPr>
            <a:r>
              <a:rPr lang="en-US" sz="2100" i="1" dirty="0"/>
              <a:t>Overland Park, Kansas</a:t>
            </a:r>
          </a:p>
          <a:p>
            <a:pPr marL="0" indent="0">
              <a:buNone/>
            </a:pPr>
            <a:endParaRPr lang="en-US" i="1" dirty="0"/>
          </a:p>
        </p:txBody>
      </p:sp>
      <p:sp>
        <p:nvSpPr>
          <p:cNvPr id="6" name="Title 5">
            <a:extLst>
              <a:ext uri="{FF2B5EF4-FFF2-40B4-BE49-F238E27FC236}">
                <a16:creationId xmlns:a16="http://schemas.microsoft.com/office/drawing/2014/main" id="{82E3FBE9-3934-4B09-ADDE-602BE99C9A2D}"/>
              </a:ext>
            </a:extLst>
          </p:cNvPr>
          <p:cNvSpPr>
            <a:spLocks noGrp="1"/>
          </p:cNvSpPr>
          <p:nvPr>
            <p:ph type="title"/>
          </p:nvPr>
        </p:nvSpPr>
        <p:spPr/>
        <p:txBody>
          <a:bodyPr>
            <a:normAutofit/>
          </a:bodyPr>
          <a:lstStyle/>
          <a:p>
            <a:pPr algn="ctr"/>
            <a:r>
              <a:rPr lang="en-US" sz="2800" dirty="0"/>
              <a:t>3 North Street – Community Pavilion-</a:t>
            </a:r>
            <a:br>
              <a:rPr lang="en-US" sz="2800" dirty="0"/>
            </a:br>
            <a:r>
              <a:rPr lang="en-US" sz="2800" dirty="0"/>
              <a:t>Farmers’ Market</a:t>
            </a:r>
          </a:p>
        </p:txBody>
      </p:sp>
      <p:sp>
        <p:nvSpPr>
          <p:cNvPr id="7" name="Content Placeholder 2">
            <a:extLst>
              <a:ext uri="{FF2B5EF4-FFF2-40B4-BE49-F238E27FC236}">
                <a16:creationId xmlns:a16="http://schemas.microsoft.com/office/drawing/2014/main" id="{C8757AFC-0C7A-4AA1-9218-D15A70FF9AB5}"/>
              </a:ext>
            </a:extLst>
          </p:cNvPr>
          <p:cNvSpPr txBox="1">
            <a:spLocks/>
          </p:cNvSpPr>
          <p:nvPr/>
        </p:nvSpPr>
        <p:spPr>
          <a:xfrm>
            <a:off x="457200" y="2590800"/>
            <a:ext cx="4114800" cy="3886200"/>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182880" marR="0" lvl="0" indent="-182880" algn="l" defTabSz="914400" rtl="0" eaLnBrk="1" fontAlgn="auto" latinLnBrk="0" hangingPunct="1">
              <a:lnSpc>
                <a:spcPct val="100000"/>
              </a:lnSpc>
              <a:spcBef>
                <a:spcPct val="20000"/>
              </a:spcBef>
              <a:spcAft>
                <a:spcPts val="600"/>
              </a:spcAft>
              <a:buClr>
                <a:srgbClr val="93A299"/>
              </a:buClr>
              <a:buSzPct val="85000"/>
              <a:buFont typeface="Arial" pitchFamily="34" charset="0"/>
              <a:buChar char="•"/>
              <a:tabLst/>
              <a:defRPr/>
            </a:pPr>
            <a:r>
              <a:rPr kumimoji="0" lang="en-US" sz="1950" b="0" i="0" u="none" strike="noStrike" kern="1200" cap="none" spc="0" normalizeH="0" baseline="0" noProof="0" dirty="0">
                <a:ln>
                  <a:noFill/>
                </a:ln>
                <a:solidFill>
                  <a:srgbClr val="292934"/>
                </a:solidFill>
                <a:effectLst/>
                <a:uLnTx/>
                <a:uFillTx/>
                <a:latin typeface="Arial"/>
                <a:ea typeface="+mn-ea"/>
                <a:cs typeface="+mn-cs"/>
              </a:rPr>
              <a:t>Located in Downtown Overland Park, Kansas</a:t>
            </a:r>
          </a:p>
          <a:p>
            <a:pPr marL="182880" marR="0" lvl="0" indent="-182880" algn="l" defTabSz="914400" rtl="0" eaLnBrk="1" fontAlgn="auto" latinLnBrk="0" hangingPunct="1">
              <a:lnSpc>
                <a:spcPct val="100000"/>
              </a:lnSpc>
              <a:spcBef>
                <a:spcPct val="20000"/>
              </a:spcBef>
              <a:spcAft>
                <a:spcPts val="600"/>
              </a:spcAft>
              <a:buClr>
                <a:srgbClr val="93A299"/>
              </a:buClr>
              <a:buSzPct val="85000"/>
              <a:buFont typeface="Arial" pitchFamily="34" charset="0"/>
              <a:buChar char="•"/>
              <a:tabLst/>
              <a:defRPr/>
            </a:pPr>
            <a:r>
              <a:rPr kumimoji="0" lang="en-US" sz="1950" b="0" i="0" u="none" strike="noStrike" kern="1200" cap="none" spc="0" normalizeH="0" baseline="0" noProof="0" dirty="0">
                <a:ln>
                  <a:noFill/>
                </a:ln>
                <a:solidFill>
                  <a:srgbClr val="292934"/>
                </a:solidFill>
                <a:effectLst/>
                <a:uLnTx/>
                <a:uFillTx/>
                <a:latin typeface="Arial"/>
                <a:ea typeface="+mn-ea"/>
                <a:cs typeface="+mn-cs"/>
              </a:rPr>
              <a:t>Operated by City of Overland Park</a:t>
            </a:r>
          </a:p>
          <a:p>
            <a:pPr lvl="1">
              <a:spcAft>
                <a:spcPts val="600"/>
              </a:spcAft>
              <a:buClr>
                <a:srgbClr val="93A299"/>
              </a:buClr>
              <a:defRPr/>
            </a:pPr>
            <a:r>
              <a:rPr lang="en-US" sz="1700" dirty="0">
                <a:solidFill>
                  <a:srgbClr val="292934"/>
                </a:solidFill>
                <a:latin typeface="Arial"/>
              </a:rPr>
              <a:t>Parks and Recreation Department</a:t>
            </a:r>
            <a:endParaRPr kumimoji="0" lang="en-US" sz="1700" b="0" i="0" u="none" strike="noStrike" kern="1200" cap="none" spc="0" normalizeH="0" baseline="0" noProof="0" dirty="0">
              <a:ln>
                <a:noFill/>
              </a:ln>
              <a:solidFill>
                <a:srgbClr val="292934"/>
              </a:solidFill>
              <a:effectLst/>
              <a:uLnTx/>
              <a:uFillTx/>
              <a:latin typeface="Arial"/>
              <a:ea typeface="+mn-ea"/>
              <a:cs typeface="+mn-cs"/>
            </a:endParaRPr>
          </a:p>
          <a:p>
            <a:pPr lvl="0">
              <a:spcAft>
                <a:spcPts val="600"/>
              </a:spcAft>
              <a:buClr>
                <a:srgbClr val="93A299"/>
              </a:buClr>
              <a:defRPr/>
            </a:pPr>
            <a:r>
              <a:rPr lang="en-US" sz="1950" dirty="0">
                <a:solidFill>
                  <a:srgbClr val="292934"/>
                </a:solidFill>
              </a:rPr>
              <a:t>Open Air Concept (13,000 sq. ft.)</a:t>
            </a:r>
          </a:p>
          <a:p>
            <a:pPr lvl="0">
              <a:spcAft>
                <a:spcPts val="600"/>
              </a:spcAft>
              <a:buClr>
                <a:srgbClr val="93A299"/>
              </a:buClr>
              <a:defRPr/>
            </a:pPr>
            <a:r>
              <a:rPr lang="en-US" sz="1950" dirty="0">
                <a:solidFill>
                  <a:srgbClr val="292934"/>
                </a:solidFill>
              </a:rPr>
              <a:t>Farmers Market: Operates Wednesdays &amp; Saturdays</a:t>
            </a:r>
          </a:p>
          <a:p>
            <a:pPr lvl="0">
              <a:spcAft>
                <a:spcPts val="600"/>
              </a:spcAft>
              <a:buClr>
                <a:srgbClr val="93A299"/>
              </a:buClr>
              <a:defRPr/>
            </a:pPr>
            <a:r>
              <a:rPr lang="en-US" sz="2000" dirty="0">
                <a:solidFill>
                  <a:srgbClr val="292934"/>
                </a:solidFill>
              </a:rPr>
              <a:t>Special Events</a:t>
            </a:r>
          </a:p>
          <a:p>
            <a:pPr lvl="1">
              <a:spcAft>
                <a:spcPts val="600"/>
              </a:spcAft>
              <a:buClr>
                <a:srgbClr val="93A299"/>
              </a:buClr>
              <a:defRPr/>
            </a:pPr>
            <a:r>
              <a:rPr lang="en-US" sz="1700" dirty="0">
                <a:solidFill>
                  <a:srgbClr val="292934"/>
                </a:solidFill>
              </a:rPr>
              <a:t>Live music during markets</a:t>
            </a:r>
          </a:p>
          <a:p>
            <a:pPr lvl="1">
              <a:spcAft>
                <a:spcPts val="600"/>
              </a:spcAft>
              <a:buClr>
                <a:srgbClr val="93A299"/>
              </a:buClr>
              <a:defRPr/>
            </a:pPr>
            <a:r>
              <a:rPr lang="en-US" sz="1700" dirty="0">
                <a:solidFill>
                  <a:srgbClr val="292934"/>
                </a:solidFill>
              </a:rPr>
              <a:t>Annually Fall Festival</a:t>
            </a:r>
          </a:p>
          <a:p>
            <a:pPr lvl="1">
              <a:spcAft>
                <a:spcPts val="600"/>
              </a:spcAft>
              <a:buClr>
                <a:srgbClr val="93A299"/>
              </a:buClr>
              <a:defRPr/>
            </a:pPr>
            <a:r>
              <a:rPr lang="en-US" sz="1700" dirty="0">
                <a:solidFill>
                  <a:srgbClr val="292934"/>
                </a:solidFill>
              </a:rPr>
              <a:t>Happy Hour Evening Markets</a:t>
            </a:r>
            <a:endParaRPr kumimoji="0" lang="en-US" sz="1500" b="0" i="0" u="none" strike="noStrike" kern="1200" cap="none" spc="0" normalizeH="0" baseline="0" noProof="0" dirty="0">
              <a:ln>
                <a:noFill/>
              </a:ln>
              <a:solidFill>
                <a:srgbClr val="292934"/>
              </a:solidFill>
              <a:effectLst/>
              <a:uLnTx/>
              <a:uFillTx/>
              <a:latin typeface="Arial"/>
              <a:ea typeface="+mn-ea"/>
              <a:cs typeface="+mn-cs"/>
            </a:endParaRPr>
          </a:p>
          <a:p>
            <a:pPr marL="0" marR="0" lvl="1" indent="0" algn="l" defTabSz="914400" rtl="0" eaLnBrk="1" fontAlgn="auto" latinLnBrk="0" hangingPunct="1">
              <a:lnSpc>
                <a:spcPct val="100000"/>
              </a:lnSpc>
              <a:spcBef>
                <a:spcPct val="20000"/>
              </a:spcBef>
              <a:spcAft>
                <a:spcPts val="0"/>
              </a:spcAft>
              <a:buClr>
                <a:srgbClr val="93A299"/>
              </a:buClr>
              <a:buSzPct val="85000"/>
              <a:buFont typeface="Arial" pitchFamily="34" charset="0"/>
              <a:buNone/>
              <a:tabLst/>
              <a:defRPr/>
            </a:pPr>
            <a:endParaRPr kumimoji="0" lang="en-US" sz="2100" b="0" i="1" u="none" strike="noStrike" kern="1200" cap="none" spc="0" normalizeH="0" baseline="0" noProof="0" dirty="0">
              <a:ln>
                <a:noFill/>
              </a:ln>
              <a:solidFill>
                <a:srgbClr val="292934"/>
              </a:solidFill>
              <a:effectLst/>
              <a:uLnTx/>
              <a:uFillTx/>
              <a:latin typeface="Arial"/>
              <a:ea typeface="+mn-ea"/>
              <a:cs typeface="+mn-cs"/>
            </a:endParaRPr>
          </a:p>
          <a:p>
            <a:pPr marL="182880" marR="0" lvl="0" indent="-182880" algn="l" defTabSz="914400" rtl="0" eaLnBrk="1" fontAlgn="auto" latinLnBrk="0" hangingPunct="1">
              <a:lnSpc>
                <a:spcPct val="100000"/>
              </a:lnSpc>
              <a:spcBef>
                <a:spcPct val="20000"/>
              </a:spcBef>
              <a:spcAft>
                <a:spcPts val="0"/>
              </a:spcAft>
              <a:buClr>
                <a:srgbClr val="93A299"/>
              </a:buClr>
              <a:buSzPct val="85000"/>
              <a:buFont typeface="Arial" pitchFamily="34" charset="0"/>
              <a:buChar char="•"/>
              <a:tabLst/>
              <a:defRPr/>
            </a:pPr>
            <a:endParaRPr kumimoji="0" lang="en-US" sz="2100" b="0" i="1"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93A299"/>
              </a:buClr>
              <a:buSzPct val="85000"/>
              <a:buFont typeface="Arial" pitchFamily="34" charset="0"/>
              <a:buNone/>
              <a:tabLst/>
              <a:defRPr/>
            </a:pPr>
            <a:endParaRPr kumimoji="0" lang="en-US" sz="2400" b="0" i="1" u="none" strike="noStrike" kern="1200" cap="none" spc="0" normalizeH="0" baseline="0" noProof="0" dirty="0">
              <a:ln>
                <a:noFill/>
              </a:ln>
              <a:solidFill>
                <a:srgbClr val="292934"/>
              </a:solidFill>
              <a:effectLst/>
              <a:uLnTx/>
              <a:uFillTx/>
              <a:latin typeface="Arial"/>
              <a:ea typeface="+mn-ea"/>
              <a:cs typeface="+mn-cs"/>
            </a:endParaRPr>
          </a:p>
        </p:txBody>
      </p:sp>
      <p:pic>
        <p:nvPicPr>
          <p:cNvPr id="9" name="Picture 8" descr="A group of people standing in front of a crowd&#10;&#10;Description automatically generated">
            <a:extLst>
              <a:ext uri="{FF2B5EF4-FFF2-40B4-BE49-F238E27FC236}">
                <a16:creationId xmlns:a16="http://schemas.microsoft.com/office/drawing/2014/main" id="{10DBFB3E-70D2-4308-AAE7-3135135CB4A2}"/>
              </a:ext>
            </a:extLst>
          </p:cNvPr>
          <p:cNvPicPr>
            <a:picLocks noChangeAspect="1"/>
          </p:cNvPicPr>
          <p:nvPr/>
        </p:nvPicPr>
        <p:blipFill rotWithShape="1">
          <a:blip r:embed="rId2"/>
          <a:srcRect b="13565"/>
          <a:stretch/>
        </p:blipFill>
        <p:spPr>
          <a:xfrm>
            <a:off x="5257800" y="1930803"/>
            <a:ext cx="3505200" cy="4546197"/>
          </a:xfrm>
          <a:prstGeom prst="rect">
            <a:avLst/>
          </a:prstGeom>
        </p:spPr>
      </p:pic>
      <p:sp>
        <p:nvSpPr>
          <p:cNvPr id="8" name="Slide Number Placeholder 4">
            <a:extLst>
              <a:ext uri="{FF2B5EF4-FFF2-40B4-BE49-F238E27FC236}">
                <a16:creationId xmlns:a16="http://schemas.microsoft.com/office/drawing/2014/main" id="{B78391CC-C6AA-48CD-8233-751A223ABCE7}"/>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44</a:t>
            </a:fld>
            <a:endParaRPr lang="en-US" dirty="0"/>
          </a:p>
        </p:txBody>
      </p:sp>
    </p:spTree>
    <p:extLst>
      <p:ext uri="{BB962C8B-B14F-4D97-AF65-F5344CB8AC3E}">
        <p14:creationId xmlns:p14="http://schemas.microsoft.com/office/powerpoint/2010/main" val="42604919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457200" y="1505331"/>
            <a:ext cx="7931151" cy="880274"/>
          </a:xfrm>
        </p:spPr>
        <p:txBody>
          <a:bodyPr>
            <a:normAutofit/>
          </a:bodyPr>
          <a:lstStyle/>
          <a:p>
            <a:pPr marL="0" indent="0">
              <a:buNone/>
            </a:pPr>
            <a:r>
              <a:rPr lang="en-US" dirty="0"/>
              <a:t>Overland Park Farmers' Market</a:t>
            </a:r>
          </a:p>
          <a:p>
            <a:pPr marL="0" indent="0">
              <a:buNone/>
            </a:pPr>
            <a:r>
              <a:rPr lang="en-US" sz="2100" i="1" dirty="0"/>
              <a:t>Overland Park, Kansas</a:t>
            </a:r>
          </a:p>
          <a:p>
            <a:pPr marL="0" indent="0">
              <a:buNone/>
            </a:pPr>
            <a:endParaRPr lang="en-US" i="1" dirty="0"/>
          </a:p>
        </p:txBody>
      </p:sp>
      <p:sp>
        <p:nvSpPr>
          <p:cNvPr id="6" name="Title 5">
            <a:extLst>
              <a:ext uri="{FF2B5EF4-FFF2-40B4-BE49-F238E27FC236}">
                <a16:creationId xmlns:a16="http://schemas.microsoft.com/office/drawing/2014/main" id="{82E3FBE9-3934-4B09-ADDE-602BE99C9A2D}"/>
              </a:ext>
            </a:extLst>
          </p:cNvPr>
          <p:cNvSpPr>
            <a:spLocks noGrp="1"/>
          </p:cNvSpPr>
          <p:nvPr>
            <p:ph type="title"/>
          </p:nvPr>
        </p:nvSpPr>
        <p:spPr/>
        <p:txBody>
          <a:bodyPr>
            <a:normAutofit/>
          </a:bodyPr>
          <a:lstStyle/>
          <a:p>
            <a:pPr algn="ctr"/>
            <a:r>
              <a:rPr lang="en-US" sz="2800" dirty="0"/>
              <a:t>3 North Street – Community Pavilion-</a:t>
            </a:r>
            <a:br>
              <a:rPr lang="en-US" sz="2800" dirty="0"/>
            </a:br>
            <a:r>
              <a:rPr lang="en-US" sz="2800" dirty="0"/>
              <a:t>Farmers’ Market</a:t>
            </a:r>
          </a:p>
        </p:txBody>
      </p:sp>
      <p:sp>
        <p:nvSpPr>
          <p:cNvPr id="7" name="Content Placeholder 2">
            <a:extLst>
              <a:ext uri="{FF2B5EF4-FFF2-40B4-BE49-F238E27FC236}">
                <a16:creationId xmlns:a16="http://schemas.microsoft.com/office/drawing/2014/main" id="{C8757AFC-0C7A-4AA1-9218-D15A70FF9AB5}"/>
              </a:ext>
            </a:extLst>
          </p:cNvPr>
          <p:cNvSpPr txBox="1">
            <a:spLocks/>
          </p:cNvSpPr>
          <p:nvPr/>
        </p:nvSpPr>
        <p:spPr>
          <a:xfrm>
            <a:off x="457200" y="2360204"/>
            <a:ext cx="3733800" cy="4042443"/>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182880" marR="0" lvl="0" indent="-182880" algn="l" defTabSz="914400" rtl="0" eaLnBrk="1" fontAlgn="auto" latinLnBrk="0" hangingPunct="1">
              <a:lnSpc>
                <a:spcPct val="100000"/>
              </a:lnSpc>
              <a:spcBef>
                <a:spcPts val="0"/>
              </a:spcBef>
              <a:spcAft>
                <a:spcPts val="600"/>
              </a:spcAft>
              <a:buClr>
                <a:srgbClr val="93A299"/>
              </a:buClr>
              <a:buSzPct val="85000"/>
              <a:buFont typeface="Arial" pitchFamily="34" charset="0"/>
              <a:buChar char="•"/>
              <a:tabLst/>
              <a:defRPr/>
            </a:pPr>
            <a:r>
              <a:rPr kumimoji="0" lang="en-US" sz="1950" b="0" i="0" u="none" strike="noStrike" kern="1200" cap="none" spc="0" normalizeH="0" baseline="0" noProof="0" dirty="0">
                <a:ln>
                  <a:noFill/>
                </a:ln>
                <a:solidFill>
                  <a:srgbClr val="292934"/>
                </a:solidFill>
                <a:effectLst/>
                <a:uLnTx/>
                <a:uFillTx/>
                <a:latin typeface="Arial"/>
                <a:ea typeface="+mn-ea"/>
                <a:cs typeface="+mn-cs"/>
              </a:rPr>
              <a:t>New Market?</a:t>
            </a:r>
          </a:p>
          <a:p>
            <a:pPr marL="457200" marR="0" lvl="1" indent="-182880" algn="l" defTabSz="914400" rtl="0" eaLnBrk="1" fontAlgn="auto" latinLnBrk="0" hangingPunct="1">
              <a:lnSpc>
                <a:spcPct val="100000"/>
              </a:lnSpc>
              <a:spcBef>
                <a:spcPts val="0"/>
              </a:spcBef>
              <a:spcAft>
                <a:spcPts val="600"/>
              </a:spcAft>
              <a:buClr>
                <a:srgbClr val="93A299"/>
              </a:buClr>
              <a:buSzPct val="85000"/>
              <a:buFont typeface="Arial" pitchFamily="34" charset="0"/>
              <a:buChar char="•"/>
              <a:tabLst/>
              <a:defRPr/>
            </a:pPr>
            <a:r>
              <a:rPr kumimoji="0" lang="en-US" sz="2000" b="0" i="0" u="none" strike="noStrike" kern="1200" cap="none" spc="0" normalizeH="0" baseline="0" noProof="0" dirty="0">
                <a:ln>
                  <a:noFill/>
                </a:ln>
                <a:solidFill>
                  <a:srgbClr val="292934"/>
                </a:solidFill>
                <a:effectLst/>
                <a:uLnTx/>
                <a:uFillTx/>
                <a:latin typeface="Arial"/>
                <a:ea typeface="+mn-ea"/>
                <a:cs typeface="+mn-cs"/>
              </a:rPr>
              <a:t>Need for a more contemporary market </a:t>
            </a:r>
          </a:p>
          <a:p>
            <a:pPr marL="731520" marR="0" lvl="2" indent="-182880" algn="l" defTabSz="914400" rtl="0" eaLnBrk="1" fontAlgn="auto" latinLnBrk="0" hangingPunct="1">
              <a:lnSpc>
                <a:spcPct val="100000"/>
              </a:lnSpc>
              <a:spcBef>
                <a:spcPts val="0"/>
              </a:spcBef>
              <a:spcAft>
                <a:spcPts val="600"/>
              </a:spcAft>
              <a:buClr>
                <a:srgbClr val="93A299"/>
              </a:buClr>
              <a:buSzPct val="90000"/>
              <a:buFont typeface="Arial" pitchFamily="34" charset="0"/>
              <a:buChar char="•"/>
              <a:tabLst/>
              <a:defRPr/>
            </a:pPr>
            <a:r>
              <a:rPr kumimoji="0" lang="en-US" sz="1600" b="0" i="0" u="none" strike="noStrike" kern="1200" cap="none" spc="0" normalizeH="0" baseline="0" noProof="0" dirty="0">
                <a:ln>
                  <a:noFill/>
                </a:ln>
                <a:solidFill>
                  <a:srgbClr val="292934"/>
                </a:solidFill>
                <a:effectLst/>
                <a:uLnTx/>
                <a:uFillTx/>
                <a:latin typeface="Arial"/>
                <a:ea typeface="+mn-ea"/>
                <a:cs typeface="+mn-cs"/>
              </a:rPr>
              <a:t>Possible redevelopment or new location being considered</a:t>
            </a:r>
          </a:p>
          <a:p>
            <a:pPr marL="731520" marR="0" lvl="2" indent="-182880" algn="l" defTabSz="914400" rtl="0" eaLnBrk="1" fontAlgn="auto" latinLnBrk="0" hangingPunct="1">
              <a:lnSpc>
                <a:spcPct val="100000"/>
              </a:lnSpc>
              <a:spcBef>
                <a:spcPts val="0"/>
              </a:spcBef>
              <a:spcAft>
                <a:spcPts val="600"/>
              </a:spcAft>
              <a:buClr>
                <a:srgbClr val="93A299"/>
              </a:buClr>
              <a:buSzPct val="90000"/>
              <a:buFont typeface="Arial" pitchFamily="34" charset="0"/>
              <a:buChar char="•"/>
              <a:tabLst/>
              <a:defRPr/>
            </a:pPr>
            <a:r>
              <a:rPr kumimoji="0" lang="en-US" sz="1600" b="0" i="0" u="none" strike="noStrike" kern="1200" cap="none" spc="0" normalizeH="0" baseline="0" noProof="0" dirty="0">
                <a:ln>
                  <a:noFill/>
                </a:ln>
                <a:solidFill>
                  <a:srgbClr val="292934"/>
                </a:solidFill>
                <a:effectLst/>
                <a:uLnTx/>
                <a:uFillTx/>
                <a:latin typeface="Arial"/>
                <a:ea typeface="+mn-ea"/>
                <a:cs typeface="+mn-cs"/>
              </a:rPr>
              <a:t>City has set aside $5 million to renovate/build</a:t>
            </a:r>
          </a:p>
          <a:p>
            <a:pPr marL="457200" marR="0" lvl="1" indent="-182880" algn="l" defTabSz="914400" rtl="0" eaLnBrk="1" fontAlgn="auto" latinLnBrk="0" hangingPunct="1">
              <a:lnSpc>
                <a:spcPct val="100000"/>
              </a:lnSpc>
              <a:spcBef>
                <a:spcPts val="0"/>
              </a:spcBef>
              <a:spcAft>
                <a:spcPts val="600"/>
              </a:spcAft>
              <a:buClr>
                <a:srgbClr val="93A299"/>
              </a:buClr>
              <a:buSzPct val="85000"/>
              <a:buFont typeface="Arial" pitchFamily="34" charset="0"/>
              <a:buChar char="•"/>
              <a:tabLst/>
              <a:defRPr/>
            </a:pPr>
            <a:r>
              <a:rPr kumimoji="0" lang="en-US" sz="2000" b="0" i="0" u="none" strike="noStrike" kern="1200" cap="none" spc="0" normalizeH="0" baseline="0" noProof="0" dirty="0">
                <a:ln>
                  <a:noFill/>
                </a:ln>
                <a:solidFill>
                  <a:srgbClr val="292934"/>
                </a:solidFill>
                <a:effectLst/>
                <a:uLnTx/>
                <a:uFillTx/>
                <a:latin typeface="Arial"/>
                <a:ea typeface="+mn-ea"/>
                <a:cs typeface="+mn-cs"/>
              </a:rPr>
              <a:t>City staff assessing community needs for next 15+ years </a:t>
            </a:r>
          </a:p>
          <a:p>
            <a:pPr marL="731520" marR="0" lvl="2" indent="-182880" algn="l" defTabSz="914400" rtl="0" eaLnBrk="1" fontAlgn="auto" latinLnBrk="0" hangingPunct="1">
              <a:lnSpc>
                <a:spcPct val="100000"/>
              </a:lnSpc>
              <a:spcBef>
                <a:spcPts val="0"/>
              </a:spcBef>
              <a:spcAft>
                <a:spcPts val="600"/>
              </a:spcAft>
              <a:buClr>
                <a:srgbClr val="93A299"/>
              </a:buClr>
              <a:buSzPct val="90000"/>
              <a:buFont typeface="Arial" pitchFamily="34" charset="0"/>
              <a:buChar char="•"/>
              <a:tabLst/>
              <a:defRPr/>
            </a:pPr>
            <a:r>
              <a:rPr kumimoji="0" lang="en-US" sz="1600" b="0" i="0" u="none" strike="noStrike" kern="1200" cap="none" spc="0" normalizeH="0" baseline="0" noProof="0" dirty="0">
                <a:ln>
                  <a:noFill/>
                </a:ln>
                <a:solidFill>
                  <a:srgbClr val="292934"/>
                </a:solidFill>
                <a:effectLst/>
                <a:uLnTx/>
                <a:uFillTx/>
                <a:latin typeface="Arial"/>
                <a:ea typeface="+mn-ea"/>
                <a:cs typeface="+mn-cs"/>
              </a:rPr>
              <a:t>Commercial kitchen, community events, private events, inclusive restrooms</a:t>
            </a:r>
          </a:p>
        </p:txBody>
      </p:sp>
      <p:pic>
        <p:nvPicPr>
          <p:cNvPr id="8" name="Picture 4" descr="Image result for overland park farmers market concept">
            <a:extLst>
              <a:ext uri="{FF2B5EF4-FFF2-40B4-BE49-F238E27FC236}">
                <a16:creationId xmlns:a16="http://schemas.microsoft.com/office/drawing/2014/main" id="{0854444F-AB9F-4569-8304-75A1B136A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360205"/>
            <a:ext cx="4495800" cy="404244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9" name="Slide Number Placeholder 4">
            <a:extLst>
              <a:ext uri="{FF2B5EF4-FFF2-40B4-BE49-F238E27FC236}">
                <a16:creationId xmlns:a16="http://schemas.microsoft.com/office/drawing/2014/main" id="{F0F8F1F1-69EF-4DE1-941F-AC40FE3DDA58}"/>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45</a:t>
            </a:fld>
            <a:endParaRPr lang="en-US" dirty="0"/>
          </a:p>
        </p:txBody>
      </p:sp>
    </p:spTree>
    <p:extLst>
      <p:ext uri="{BB962C8B-B14F-4D97-AF65-F5344CB8AC3E}">
        <p14:creationId xmlns:p14="http://schemas.microsoft.com/office/powerpoint/2010/main" val="6714165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457200" y="1505331"/>
            <a:ext cx="7931151" cy="880274"/>
          </a:xfrm>
        </p:spPr>
        <p:txBody>
          <a:bodyPr>
            <a:normAutofit/>
          </a:bodyPr>
          <a:lstStyle/>
          <a:p>
            <a:pPr marL="0" indent="0">
              <a:buNone/>
            </a:pPr>
            <a:r>
              <a:rPr lang="en-US" dirty="0"/>
              <a:t>Central Park Pavilion</a:t>
            </a:r>
          </a:p>
          <a:p>
            <a:pPr marL="0" indent="0">
              <a:buNone/>
            </a:pPr>
            <a:r>
              <a:rPr lang="en-US" sz="2100" i="1" dirty="0"/>
              <a:t>Davis, California</a:t>
            </a:r>
          </a:p>
          <a:p>
            <a:pPr marL="0" indent="0">
              <a:buNone/>
            </a:pPr>
            <a:endParaRPr lang="en-US" i="1" dirty="0"/>
          </a:p>
        </p:txBody>
      </p:sp>
      <p:sp>
        <p:nvSpPr>
          <p:cNvPr id="6" name="Title 5">
            <a:extLst>
              <a:ext uri="{FF2B5EF4-FFF2-40B4-BE49-F238E27FC236}">
                <a16:creationId xmlns:a16="http://schemas.microsoft.com/office/drawing/2014/main" id="{82E3FBE9-3934-4B09-ADDE-602BE99C9A2D}"/>
              </a:ext>
            </a:extLst>
          </p:cNvPr>
          <p:cNvSpPr>
            <a:spLocks noGrp="1"/>
          </p:cNvSpPr>
          <p:nvPr>
            <p:ph type="title"/>
          </p:nvPr>
        </p:nvSpPr>
        <p:spPr/>
        <p:txBody>
          <a:bodyPr>
            <a:normAutofit/>
          </a:bodyPr>
          <a:lstStyle/>
          <a:p>
            <a:pPr algn="ctr"/>
            <a:r>
              <a:rPr lang="en-US" sz="2800" dirty="0"/>
              <a:t>3 North Street – Community Pavilion-</a:t>
            </a:r>
            <a:br>
              <a:rPr lang="en-US" sz="2800" dirty="0"/>
            </a:br>
            <a:r>
              <a:rPr lang="en-US" sz="2800" dirty="0"/>
              <a:t>Farmers’ Market</a:t>
            </a:r>
          </a:p>
        </p:txBody>
      </p:sp>
      <p:pic>
        <p:nvPicPr>
          <p:cNvPr id="10" name="Picture 9" descr="An empty park bench next to a tree&#10;&#10;Description automatically generated">
            <a:extLst>
              <a:ext uri="{FF2B5EF4-FFF2-40B4-BE49-F238E27FC236}">
                <a16:creationId xmlns:a16="http://schemas.microsoft.com/office/drawing/2014/main" id="{4534CA8B-50A7-488B-9634-3BD83DD9F974}"/>
              </a:ext>
            </a:extLst>
          </p:cNvPr>
          <p:cNvPicPr>
            <a:picLocks noChangeAspect="1"/>
          </p:cNvPicPr>
          <p:nvPr/>
        </p:nvPicPr>
        <p:blipFill>
          <a:blip r:embed="rId2"/>
          <a:stretch>
            <a:fillRect/>
          </a:stretch>
        </p:blipFill>
        <p:spPr>
          <a:xfrm>
            <a:off x="1981200" y="2667000"/>
            <a:ext cx="6777306" cy="3812234"/>
          </a:xfrm>
          <a:prstGeom prst="rect">
            <a:avLst/>
          </a:prstGeom>
        </p:spPr>
      </p:pic>
      <p:sp>
        <p:nvSpPr>
          <p:cNvPr id="5" name="Slide Number Placeholder 4">
            <a:extLst>
              <a:ext uri="{FF2B5EF4-FFF2-40B4-BE49-F238E27FC236}">
                <a16:creationId xmlns:a16="http://schemas.microsoft.com/office/drawing/2014/main" id="{46EB3371-289C-4BC0-B516-BB8A2DEED336}"/>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46</a:t>
            </a:fld>
            <a:endParaRPr lang="en-US" dirty="0"/>
          </a:p>
        </p:txBody>
      </p:sp>
    </p:spTree>
    <p:extLst>
      <p:ext uri="{BB962C8B-B14F-4D97-AF65-F5344CB8AC3E}">
        <p14:creationId xmlns:p14="http://schemas.microsoft.com/office/powerpoint/2010/main" val="19195093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457200" y="1505331"/>
            <a:ext cx="7931151" cy="880274"/>
          </a:xfrm>
        </p:spPr>
        <p:txBody>
          <a:bodyPr>
            <a:normAutofit/>
          </a:bodyPr>
          <a:lstStyle/>
          <a:p>
            <a:pPr marL="0" indent="0">
              <a:buNone/>
            </a:pPr>
            <a:r>
              <a:rPr lang="en-US" dirty="0"/>
              <a:t>Central Park Pavilion</a:t>
            </a:r>
          </a:p>
          <a:p>
            <a:pPr marL="0" indent="0">
              <a:buNone/>
            </a:pPr>
            <a:r>
              <a:rPr lang="en-US" sz="2100" i="1" dirty="0"/>
              <a:t>Davis, California</a:t>
            </a:r>
          </a:p>
          <a:p>
            <a:pPr marL="0" indent="0">
              <a:buNone/>
            </a:pPr>
            <a:endParaRPr lang="en-US" i="1" dirty="0"/>
          </a:p>
        </p:txBody>
      </p:sp>
      <p:sp>
        <p:nvSpPr>
          <p:cNvPr id="6" name="Title 5">
            <a:extLst>
              <a:ext uri="{FF2B5EF4-FFF2-40B4-BE49-F238E27FC236}">
                <a16:creationId xmlns:a16="http://schemas.microsoft.com/office/drawing/2014/main" id="{82E3FBE9-3934-4B09-ADDE-602BE99C9A2D}"/>
              </a:ext>
            </a:extLst>
          </p:cNvPr>
          <p:cNvSpPr>
            <a:spLocks noGrp="1"/>
          </p:cNvSpPr>
          <p:nvPr>
            <p:ph type="title"/>
          </p:nvPr>
        </p:nvSpPr>
        <p:spPr/>
        <p:txBody>
          <a:bodyPr>
            <a:normAutofit/>
          </a:bodyPr>
          <a:lstStyle/>
          <a:p>
            <a:pPr algn="ctr"/>
            <a:r>
              <a:rPr lang="en-US" sz="2800" dirty="0"/>
              <a:t>3 North Street – Community Pavilion-</a:t>
            </a:r>
            <a:br>
              <a:rPr lang="en-US" sz="2800" dirty="0"/>
            </a:br>
            <a:r>
              <a:rPr lang="en-US" sz="2800" dirty="0"/>
              <a:t>Farmers’ Market</a:t>
            </a:r>
          </a:p>
        </p:txBody>
      </p:sp>
      <p:sp>
        <p:nvSpPr>
          <p:cNvPr id="7" name="Content Placeholder 2">
            <a:extLst>
              <a:ext uri="{FF2B5EF4-FFF2-40B4-BE49-F238E27FC236}">
                <a16:creationId xmlns:a16="http://schemas.microsoft.com/office/drawing/2014/main" id="{C8757AFC-0C7A-4AA1-9218-D15A70FF9AB5}"/>
              </a:ext>
            </a:extLst>
          </p:cNvPr>
          <p:cNvSpPr txBox="1">
            <a:spLocks/>
          </p:cNvSpPr>
          <p:nvPr/>
        </p:nvSpPr>
        <p:spPr>
          <a:xfrm>
            <a:off x="457200" y="2385605"/>
            <a:ext cx="3505200" cy="4472395"/>
          </a:xfrm>
          <a:prstGeom prst="rect">
            <a:avLst/>
          </a:prstGeom>
        </p:spPr>
        <p:txBody>
          <a:bodyPr vert="horz" lIns="91440" tIns="45720" rIns="91440" bIns="45720" rtlCol="0">
            <a:normAutofit fontScale="625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182880" marR="0" lvl="0" indent="-182880" algn="l" defTabSz="914400" rtl="0" eaLnBrk="1" fontAlgn="auto" latinLnBrk="0" hangingPunct="1">
              <a:lnSpc>
                <a:spcPct val="100000"/>
              </a:lnSpc>
              <a:spcBef>
                <a:spcPct val="20000"/>
              </a:spcBef>
              <a:spcAft>
                <a:spcPts val="600"/>
              </a:spcAft>
              <a:buClr>
                <a:srgbClr val="93A299"/>
              </a:buClr>
              <a:buSzPct val="85000"/>
              <a:buFont typeface="Arial" pitchFamily="34" charset="0"/>
              <a:buChar char="•"/>
              <a:tabLst/>
              <a:defRPr/>
            </a:pPr>
            <a:r>
              <a:rPr lang="en-US" sz="2200" dirty="0">
                <a:solidFill>
                  <a:srgbClr val="292934"/>
                </a:solidFill>
              </a:rPr>
              <a:t>Located in Downtown Davis</a:t>
            </a:r>
          </a:p>
          <a:p>
            <a:pPr marL="182880" marR="0" lvl="0" indent="-182880" algn="l" defTabSz="914400" rtl="0" eaLnBrk="1" fontAlgn="auto" latinLnBrk="0" hangingPunct="1">
              <a:lnSpc>
                <a:spcPct val="100000"/>
              </a:lnSpc>
              <a:spcBef>
                <a:spcPct val="20000"/>
              </a:spcBef>
              <a:spcAft>
                <a:spcPts val="600"/>
              </a:spcAft>
              <a:buClr>
                <a:srgbClr val="93A299"/>
              </a:buClr>
              <a:buSzPct val="85000"/>
              <a:buFont typeface="Arial" pitchFamily="34" charset="0"/>
              <a:buChar char="•"/>
              <a:tabLst/>
              <a:defRPr/>
            </a:pPr>
            <a:r>
              <a:rPr lang="en-US" sz="2200" dirty="0">
                <a:solidFill>
                  <a:srgbClr val="292934"/>
                </a:solidFill>
              </a:rPr>
              <a:t>Owned by City of Davis</a:t>
            </a:r>
          </a:p>
          <a:p>
            <a:pPr marL="182880" marR="0" lvl="0" indent="-182880" algn="l" defTabSz="914400" rtl="0" eaLnBrk="1" fontAlgn="auto" latinLnBrk="0" hangingPunct="1">
              <a:lnSpc>
                <a:spcPct val="100000"/>
              </a:lnSpc>
              <a:spcBef>
                <a:spcPct val="20000"/>
              </a:spcBef>
              <a:spcAft>
                <a:spcPts val="600"/>
              </a:spcAft>
              <a:buClr>
                <a:srgbClr val="93A299"/>
              </a:buClr>
              <a:buSzPct val="85000"/>
              <a:buFont typeface="Arial" pitchFamily="34" charset="0"/>
              <a:buChar char="•"/>
              <a:tabLst/>
              <a:defRPr/>
            </a:pPr>
            <a:r>
              <a:rPr lang="en-US" sz="2200" dirty="0">
                <a:solidFill>
                  <a:srgbClr val="292934"/>
                </a:solidFill>
              </a:rPr>
              <a:t>Farmers Market Operated by Davis Farmers</a:t>
            </a:r>
          </a:p>
          <a:p>
            <a:pPr lvl="0">
              <a:spcAft>
                <a:spcPts val="600"/>
              </a:spcAft>
              <a:buClr>
                <a:srgbClr val="93A299"/>
              </a:buClr>
              <a:defRPr/>
            </a:pPr>
            <a:r>
              <a:rPr lang="en-US" sz="2200" dirty="0">
                <a:solidFill>
                  <a:srgbClr val="292934"/>
                </a:solidFill>
              </a:rPr>
              <a:t>Open Air Concept (13,000 sq. ft.) </a:t>
            </a:r>
          </a:p>
          <a:p>
            <a:pPr>
              <a:buClr>
                <a:srgbClr val="93A299"/>
              </a:buClr>
              <a:defRPr/>
            </a:pPr>
            <a:r>
              <a:rPr lang="en-US" sz="2200" dirty="0">
                <a:solidFill>
                  <a:srgbClr val="292934"/>
                </a:solidFill>
              </a:rPr>
              <a:t>City permits roughly 30-35 events (not including Farmers Market days)</a:t>
            </a:r>
          </a:p>
          <a:p>
            <a:pPr lvl="1">
              <a:buClr>
                <a:srgbClr val="93A299"/>
              </a:buClr>
              <a:defRPr/>
            </a:pPr>
            <a:r>
              <a:rPr lang="en-US" sz="1950" dirty="0">
                <a:solidFill>
                  <a:srgbClr val="292934"/>
                </a:solidFill>
              </a:rPr>
              <a:t>Picnic in the Park</a:t>
            </a:r>
          </a:p>
          <a:p>
            <a:pPr lvl="1">
              <a:buClr>
                <a:srgbClr val="93A299"/>
              </a:buClr>
              <a:defRPr/>
            </a:pPr>
            <a:r>
              <a:rPr lang="en-US" sz="1950" dirty="0">
                <a:solidFill>
                  <a:srgbClr val="292934"/>
                </a:solidFill>
              </a:rPr>
              <a:t>Winter Market</a:t>
            </a:r>
          </a:p>
          <a:p>
            <a:pPr lvl="1">
              <a:buClr>
                <a:srgbClr val="93A299"/>
              </a:buClr>
              <a:defRPr/>
            </a:pPr>
            <a:r>
              <a:rPr lang="en-US" sz="1950" dirty="0">
                <a:solidFill>
                  <a:srgbClr val="292934"/>
                </a:solidFill>
              </a:rPr>
              <a:t>Educational programs / Farm-to-School </a:t>
            </a:r>
          </a:p>
          <a:p>
            <a:pPr lvl="1">
              <a:buClr>
                <a:srgbClr val="93A299"/>
              </a:buClr>
              <a:defRPr/>
            </a:pPr>
            <a:r>
              <a:rPr lang="en-US" sz="1950" dirty="0">
                <a:solidFill>
                  <a:srgbClr val="292934"/>
                </a:solidFill>
              </a:rPr>
              <a:t>Music in the Park</a:t>
            </a:r>
          </a:p>
          <a:p>
            <a:pPr lvl="1">
              <a:buClr>
                <a:srgbClr val="93A299"/>
              </a:buClr>
              <a:defRPr/>
            </a:pPr>
            <a:r>
              <a:rPr lang="en-US" sz="1950" dirty="0">
                <a:solidFill>
                  <a:srgbClr val="292934"/>
                </a:solidFill>
              </a:rPr>
              <a:t>Pumpkin Patch</a:t>
            </a:r>
          </a:p>
          <a:p>
            <a:pPr lvl="1">
              <a:buClr>
                <a:srgbClr val="93A299"/>
              </a:buClr>
              <a:defRPr/>
            </a:pPr>
            <a:r>
              <a:rPr lang="en-US" sz="1950" dirty="0">
                <a:solidFill>
                  <a:srgbClr val="292934"/>
                </a:solidFill>
              </a:rPr>
              <a:t>Holiday events</a:t>
            </a:r>
          </a:p>
          <a:p>
            <a:pPr lvl="1">
              <a:buClr>
                <a:srgbClr val="93A299"/>
              </a:buClr>
              <a:defRPr/>
            </a:pPr>
            <a:r>
              <a:rPr lang="en-US" sz="1950" dirty="0">
                <a:solidFill>
                  <a:srgbClr val="292934"/>
                </a:solidFill>
              </a:rPr>
              <a:t>Winter Market</a:t>
            </a:r>
          </a:p>
          <a:p>
            <a:pPr lvl="1">
              <a:buClr>
                <a:srgbClr val="93A299"/>
              </a:buClr>
              <a:defRPr/>
            </a:pPr>
            <a:r>
              <a:rPr lang="en-US" sz="1950" dirty="0">
                <a:solidFill>
                  <a:srgbClr val="292934"/>
                </a:solidFill>
              </a:rPr>
              <a:t>Weekly Craft &amp; Vintage Fairs</a:t>
            </a:r>
          </a:p>
          <a:p>
            <a:pPr lvl="1">
              <a:buClr>
                <a:srgbClr val="93A299"/>
              </a:buClr>
              <a:defRPr/>
            </a:pPr>
            <a:r>
              <a:rPr lang="en-US" sz="1950" dirty="0">
                <a:solidFill>
                  <a:srgbClr val="292934"/>
                </a:solidFill>
              </a:rPr>
              <a:t>Volvo Club event</a:t>
            </a:r>
          </a:p>
          <a:p>
            <a:pPr lvl="1">
              <a:buClr>
                <a:srgbClr val="93A299"/>
              </a:buClr>
              <a:defRPr/>
            </a:pPr>
            <a:r>
              <a:rPr lang="en-US" sz="1950" dirty="0">
                <a:solidFill>
                  <a:srgbClr val="292934"/>
                </a:solidFill>
              </a:rPr>
              <a:t>UCD Marching Band events</a:t>
            </a:r>
          </a:p>
          <a:p>
            <a:pPr lvl="1">
              <a:buClr>
                <a:srgbClr val="93A299"/>
              </a:buClr>
              <a:defRPr/>
            </a:pPr>
            <a:r>
              <a:rPr lang="en-US" sz="1950" dirty="0">
                <a:solidFill>
                  <a:srgbClr val="292934"/>
                </a:solidFill>
              </a:rPr>
              <a:t>Scouting events</a:t>
            </a:r>
          </a:p>
          <a:p>
            <a:pPr lvl="1">
              <a:buClr>
                <a:srgbClr val="93A299"/>
              </a:buClr>
              <a:defRPr/>
            </a:pPr>
            <a:r>
              <a:rPr lang="en-US" sz="1950" dirty="0">
                <a:solidFill>
                  <a:srgbClr val="292934"/>
                </a:solidFill>
              </a:rPr>
              <a:t>Summer Camps</a:t>
            </a:r>
            <a:endParaRPr kumimoji="0" lang="en-US" sz="2400" b="0" i="1" u="none" strike="noStrike" kern="1200" cap="none" spc="0" normalizeH="0" baseline="0" noProof="0" dirty="0">
              <a:ln>
                <a:noFill/>
              </a:ln>
              <a:solidFill>
                <a:srgbClr val="292934"/>
              </a:solidFill>
              <a:effectLst/>
              <a:uLnTx/>
              <a:uFillTx/>
              <a:latin typeface="Arial"/>
              <a:ea typeface="+mn-ea"/>
              <a:cs typeface="+mn-cs"/>
            </a:endParaRPr>
          </a:p>
        </p:txBody>
      </p:sp>
      <p:pic>
        <p:nvPicPr>
          <p:cNvPr id="9" name="Picture 8" descr="A group of people standing around a bag of luggage&#10;&#10;Description automatically generated">
            <a:extLst>
              <a:ext uri="{FF2B5EF4-FFF2-40B4-BE49-F238E27FC236}">
                <a16:creationId xmlns:a16="http://schemas.microsoft.com/office/drawing/2014/main" id="{46456258-EC90-414C-B544-8341D25CD981}"/>
              </a:ext>
            </a:extLst>
          </p:cNvPr>
          <p:cNvPicPr>
            <a:picLocks noChangeAspect="1"/>
          </p:cNvPicPr>
          <p:nvPr/>
        </p:nvPicPr>
        <p:blipFill>
          <a:blip r:embed="rId2"/>
          <a:stretch>
            <a:fillRect/>
          </a:stretch>
        </p:blipFill>
        <p:spPr>
          <a:xfrm>
            <a:off x="4178012" y="1917759"/>
            <a:ext cx="4563465" cy="4559241"/>
          </a:xfrm>
          <a:prstGeom prst="rect">
            <a:avLst/>
          </a:prstGeom>
        </p:spPr>
      </p:pic>
      <p:sp>
        <p:nvSpPr>
          <p:cNvPr id="8" name="Slide Number Placeholder 4">
            <a:extLst>
              <a:ext uri="{FF2B5EF4-FFF2-40B4-BE49-F238E27FC236}">
                <a16:creationId xmlns:a16="http://schemas.microsoft.com/office/drawing/2014/main" id="{58AEA02B-B1CB-4EB5-9E2C-AFE967323FC7}"/>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47</a:t>
            </a:fld>
            <a:endParaRPr lang="en-US" dirty="0"/>
          </a:p>
        </p:txBody>
      </p:sp>
    </p:spTree>
    <p:extLst>
      <p:ext uri="{BB962C8B-B14F-4D97-AF65-F5344CB8AC3E}">
        <p14:creationId xmlns:p14="http://schemas.microsoft.com/office/powerpoint/2010/main" val="2782127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457200" y="1505331"/>
            <a:ext cx="7931151" cy="880274"/>
          </a:xfrm>
        </p:spPr>
        <p:txBody>
          <a:bodyPr>
            <a:normAutofit/>
          </a:bodyPr>
          <a:lstStyle/>
          <a:p>
            <a:pPr marL="0" indent="0">
              <a:buNone/>
            </a:pPr>
            <a:r>
              <a:rPr lang="en-US" dirty="0"/>
              <a:t>City Market Pavilion</a:t>
            </a:r>
          </a:p>
          <a:p>
            <a:pPr marL="0" indent="0">
              <a:buNone/>
            </a:pPr>
            <a:r>
              <a:rPr lang="en-US" sz="2100" i="1" dirty="0"/>
              <a:t>Rockford, Illinois</a:t>
            </a:r>
          </a:p>
          <a:p>
            <a:pPr marL="0" indent="0">
              <a:buNone/>
            </a:pPr>
            <a:endParaRPr lang="en-US" i="1" dirty="0"/>
          </a:p>
        </p:txBody>
      </p:sp>
      <p:sp>
        <p:nvSpPr>
          <p:cNvPr id="6" name="Title 5">
            <a:extLst>
              <a:ext uri="{FF2B5EF4-FFF2-40B4-BE49-F238E27FC236}">
                <a16:creationId xmlns:a16="http://schemas.microsoft.com/office/drawing/2014/main" id="{82E3FBE9-3934-4B09-ADDE-602BE99C9A2D}"/>
              </a:ext>
            </a:extLst>
          </p:cNvPr>
          <p:cNvSpPr>
            <a:spLocks noGrp="1"/>
          </p:cNvSpPr>
          <p:nvPr>
            <p:ph type="title"/>
          </p:nvPr>
        </p:nvSpPr>
        <p:spPr/>
        <p:txBody>
          <a:bodyPr>
            <a:normAutofit/>
          </a:bodyPr>
          <a:lstStyle/>
          <a:p>
            <a:pPr algn="ctr"/>
            <a:r>
              <a:rPr lang="en-US" sz="2800" dirty="0"/>
              <a:t>3 North Street – Community Pavilion-</a:t>
            </a:r>
            <a:br>
              <a:rPr lang="en-US" sz="2800" dirty="0"/>
            </a:br>
            <a:r>
              <a:rPr lang="en-US" sz="2800" dirty="0"/>
              <a:t>Farmers’ Market</a:t>
            </a:r>
          </a:p>
        </p:txBody>
      </p:sp>
      <p:pic>
        <p:nvPicPr>
          <p:cNvPr id="5" name="Picture 4" descr="A picture containing building, outdoor, road, clock&#10;&#10;Description automatically generated">
            <a:extLst>
              <a:ext uri="{FF2B5EF4-FFF2-40B4-BE49-F238E27FC236}">
                <a16:creationId xmlns:a16="http://schemas.microsoft.com/office/drawing/2014/main" id="{1E5BD7B2-C560-4129-B6CD-69FBF4F0FA64}"/>
              </a:ext>
            </a:extLst>
          </p:cNvPr>
          <p:cNvPicPr>
            <a:picLocks noChangeAspect="1"/>
          </p:cNvPicPr>
          <p:nvPr/>
        </p:nvPicPr>
        <p:blipFill>
          <a:blip r:embed="rId2"/>
          <a:stretch>
            <a:fillRect/>
          </a:stretch>
        </p:blipFill>
        <p:spPr>
          <a:xfrm>
            <a:off x="1746913" y="2495931"/>
            <a:ext cx="6976832" cy="3924467"/>
          </a:xfrm>
          <a:prstGeom prst="rect">
            <a:avLst/>
          </a:prstGeom>
        </p:spPr>
      </p:pic>
      <p:sp>
        <p:nvSpPr>
          <p:cNvPr id="7" name="Slide Number Placeholder 4">
            <a:extLst>
              <a:ext uri="{FF2B5EF4-FFF2-40B4-BE49-F238E27FC236}">
                <a16:creationId xmlns:a16="http://schemas.microsoft.com/office/drawing/2014/main" id="{22D1694F-E712-4898-A42A-739FA06F35B7}"/>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48</a:t>
            </a:fld>
            <a:endParaRPr lang="en-US" dirty="0"/>
          </a:p>
        </p:txBody>
      </p:sp>
    </p:spTree>
    <p:extLst>
      <p:ext uri="{BB962C8B-B14F-4D97-AF65-F5344CB8AC3E}">
        <p14:creationId xmlns:p14="http://schemas.microsoft.com/office/powerpoint/2010/main" val="9442578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457200" y="1505331"/>
            <a:ext cx="7931151" cy="880274"/>
          </a:xfrm>
        </p:spPr>
        <p:txBody>
          <a:bodyPr>
            <a:normAutofit/>
          </a:bodyPr>
          <a:lstStyle/>
          <a:p>
            <a:pPr marL="0" indent="0">
              <a:buNone/>
            </a:pPr>
            <a:r>
              <a:rPr lang="en-US" dirty="0"/>
              <a:t>City Market Pavilion</a:t>
            </a:r>
          </a:p>
          <a:p>
            <a:pPr marL="0" indent="0">
              <a:buNone/>
            </a:pPr>
            <a:r>
              <a:rPr lang="en-US" sz="2100" i="1" dirty="0"/>
              <a:t>Rockford, Illinois</a:t>
            </a:r>
          </a:p>
          <a:p>
            <a:pPr marL="0" indent="0">
              <a:buNone/>
            </a:pPr>
            <a:endParaRPr lang="en-US" i="1" dirty="0"/>
          </a:p>
        </p:txBody>
      </p:sp>
      <p:sp>
        <p:nvSpPr>
          <p:cNvPr id="6" name="Title 5">
            <a:extLst>
              <a:ext uri="{FF2B5EF4-FFF2-40B4-BE49-F238E27FC236}">
                <a16:creationId xmlns:a16="http://schemas.microsoft.com/office/drawing/2014/main" id="{82E3FBE9-3934-4B09-ADDE-602BE99C9A2D}"/>
              </a:ext>
            </a:extLst>
          </p:cNvPr>
          <p:cNvSpPr>
            <a:spLocks noGrp="1"/>
          </p:cNvSpPr>
          <p:nvPr>
            <p:ph type="title"/>
          </p:nvPr>
        </p:nvSpPr>
        <p:spPr/>
        <p:txBody>
          <a:bodyPr>
            <a:normAutofit/>
          </a:bodyPr>
          <a:lstStyle/>
          <a:p>
            <a:pPr algn="ctr"/>
            <a:r>
              <a:rPr lang="en-US" sz="2800" dirty="0"/>
              <a:t>3 North Street – Community Pavilion-</a:t>
            </a:r>
            <a:br>
              <a:rPr lang="en-US" sz="2800" dirty="0"/>
            </a:br>
            <a:r>
              <a:rPr lang="en-US" sz="2800" dirty="0"/>
              <a:t>Farmers’ Market</a:t>
            </a:r>
          </a:p>
        </p:txBody>
      </p:sp>
      <p:sp>
        <p:nvSpPr>
          <p:cNvPr id="7" name="Content Placeholder 2">
            <a:extLst>
              <a:ext uri="{FF2B5EF4-FFF2-40B4-BE49-F238E27FC236}">
                <a16:creationId xmlns:a16="http://schemas.microsoft.com/office/drawing/2014/main" id="{C8757AFC-0C7A-4AA1-9218-D15A70FF9AB5}"/>
              </a:ext>
            </a:extLst>
          </p:cNvPr>
          <p:cNvSpPr txBox="1">
            <a:spLocks/>
          </p:cNvSpPr>
          <p:nvPr/>
        </p:nvSpPr>
        <p:spPr>
          <a:xfrm>
            <a:off x="457200" y="2495930"/>
            <a:ext cx="2667000" cy="367627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182880" marR="0" lvl="0" indent="-182880" algn="l" defTabSz="914400" rtl="0" eaLnBrk="1" fontAlgn="auto" latinLnBrk="0" hangingPunct="1">
              <a:lnSpc>
                <a:spcPct val="100000"/>
              </a:lnSpc>
              <a:spcBef>
                <a:spcPct val="20000"/>
              </a:spcBef>
              <a:spcAft>
                <a:spcPts val="600"/>
              </a:spcAft>
              <a:buClr>
                <a:srgbClr val="93A299"/>
              </a:buClr>
              <a:buSzPct val="85000"/>
              <a:buFont typeface="Arial" pitchFamily="34" charset="0"/>
              <a:buChar char="•"/>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Located in Downtown Rockford </a:t>
            </a:r>
          </a:p>
          <a:p>
            <a:pPr marL="182880" marR="0" lvl="0" indent="-182880" algn="l" defTabSz="914400" rtl="0" eaLnBrk="1" fontAlgn="auto" latinLnBrk="0" hangingPunct="1">
              <a:lnSpc>
                <a:spcPct val="100000"/>
              </a:lnSpc>
              <a:spcBef>
                <a:spcPct val="20000"/>
              </a:spcBef>
              <a:spcAft>
                <a:spcPts val="600"/>
              </a:spcAft>
              <a:buClr>
                <a:srgbClr val="93A299"/>
              </a:buClr>
              <a:buSzPct val="85000"/>
              <a:buFont typeface="Arial" pitchFamily="34" charset="0"/>
              <a:buChar char="•"/>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Owned by City of Rockford</a:t>
            </a:r>
          </a:p>
          <a:p>
            <a:pPr marL="182880" marR="0" lvl="0" indent="-182880" algn="l" defTabSz="914400" rtl="0" eaLnBrk="1" fontAlgn="auto" latinLnBrk="0" hangingPunct="1">
              <a:lnSpc>
                <a:spcPct val="100000"/>
              </a:lnSpc>
              <a:spcBef>
                <a:spcPct val="20000"/>
              </a:spcBef>
              <a:spcAft>
                <a:spcPts val="600"/>
              </a:spcAft>
              <a:buClr>
                <a:srgbClr val="93A299"/>
              </a:buClr>
              <a:buSzPct val="85000"/>
              <a:buFont typeface="Arial" pitchFamily="34" charset="0"/>
              <a:buChar char="•"/>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Operated by Rock River Development Partnership</a:t>
            </a:r>
          </a:p>
          <a:p>
            <a:pPr marL="457200" marR="0" lvl="1" indent="-182880" algn="l" defTabSz="914400" rtl="0" eaLnBrk="1" fontAlgn="auto" latinLnBrk="0" hangingPunct="1">
              <a:lnSpc>
                <a:spcPct val="100000"/>
              </a:lnSpc>
              <a:spcBef>
                <a:spcPct val="20000"/>
              </a:spcBef>
              <a:spcAft>
                <a:spcPts val="600"/>
              </a:spcAft>
              <a:buClr>
                <a:srgbClr val="93A299"/>
              </a:buClr>
              <a:buSzPct val="85000"/>
              <a:buFont typeface="Arial" pitchFamily="34" charset="0"/>
              <a:buChar char="•"/>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Oversees private rentals</a:t>
            </a:r>
          </a:p>
          <a:p>
            <a:pPr>
              <a:buClr>
                <a:srgbClr val="93A299"/>
              </a:buClr>
              <a:defRPr/>
            </a:pPr>
            <a:r>
              <a:rPr lang="en-US" sz="1800" dirty="0">
                <a:solidFill>
                  <a:srgbClr val="292934"/>
                </a:solidFill>
              </a:rPr>
              <a:t>Open Air Concept (18,360 sq. ft.)</a:t>
            </a:r>
          </a:p>
          <a:p>
            <a:pPr marL="182880" marR="0" lvl="0" indent="-182880" algn="l" defTabSz="914400" rtl="0" eaLnBrk="1" fontAlgn="auto" latinLnBrk="0" hangingPunct="1">
              <a:lnSpc>
                <a:spcPct val="100000"/>
              </a:lnSpc>
              <a:spcBef>
                <a:spcPct val="20000"/>
              </a:spcBef>
              <a:spcAft>
                <a:spcPts val="0"/>
              </a:spcAft>
              <a:buClr>
                <a:srgbClr val="93A299"/>
              </a:buClr>
              <a:buSzPct val="85000"/>
              <a:buFont typeface="Arial" pitchFamily="34" charset="0"/>
              <a:buChar char="•"/>
              <a:tabLst/>
              <a:defRPr/>
            </a:pPr>
            <a:endParaRPr kumimoji="0" lang="en-US" sz="2100" b="0" i="1"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93A299"/>
              </a:buClr>
              <a:buSzPct val="85000"/>
              <a:buFont typeface="Arial" pitchFamily="34" charset="0"/>
              <a:buNone/>
              <a:tabLst/>
              <a:defRPr/>
            </a:pPr>
            <a:endParaRPr kumimoji="0" lang="en-US" sz="2400" b="0" i="1" u="none" strike="noStrike" kern="1200" cap="none" spc="0" normalizeH="0" baseline="0" noProof="0" dirty="0">
              <a:ln>
                <a:noFill/>
              </a:ln>
              <a:solidFill>
                <a:srgbClr val="292934"/>
              </a:solidFill>
              <a:effectLst/>
              <a:uLnTx/>
              <a:uFillTx/>
              <a:latin typeface="Arial"/>
              <a:ea typeface="+mn-ea"/>
              <a:cs typeface="+mn-cs"/>
            </a:endParaRPr>
          </a:p>
        </p:txBody>
      </p:sp>
      <p:pic>
        <p:nvPicPr>
          <p:cNvPr id="9" name="Picture 8" descr="A group of people standing in front of a crowd&#10;&#10;Description automatically generated">
            <a:extLst>
              <a:ext uri="{FF2B5EF4-FFF2-40B4-BE49-F238E27FC236}">
                <a16:creationId xmlns:a16="http://schemas.microsoft.com/office/drawing/2014/main" id="{9949AC52-F982-440D-9C2A-F59FB8D4CCEE}"/>
              </a:ext>
            </a:extLst>
          </p:cNvPr>
          <p:cNvPicPr>
            <a:picLocks noChangeAspect="1"/>
          </p:cNvPicPr>
          <p:nvPr/>
        </p:nvPicPr>
        <p:blipFill>
          <a:blip r:embed="rId2"/>
          <a:stretch>
            <a:fillRect/>
          </a:stretch>
        </p:blipFill>
        <p:spPr>
          <a:xfrm>
            <a:off x="3429000" y="2530685"/>
            <a:ext cx="5412254" cy="3606760"/>
          </a:xfrm>
          <a:prstGeom prst="rect">
            <a:avLst/>
          </a:prstGeom>
        </p:spPr>
      </p:pic>
      <p:sp>
        <p:nvSpPr>
          <p:cNvPr id="8" name="Slide Number Placeholder 4">
            <a:extLst>
              <a:ext uri="{FF2B5EF4-FFF2-40B4-BE49-F238E27FC236}">
                <a16:creationId xmlns:a16="http://schemas.microsoft.com/office/drawing/2014/main" id="{B543D63F-650B-4599-8B0D-91EC50273328}"/>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49</a:t>
            </a:fld>
            <a:endParaRPr lang="en-US" dirty="0"/>
          </a:p>
        </p:txBody>
      </p:sp>
    </p:spTree>
    <p:extLst>
      <p:ext uri="{BB962C8B-B14F-4D97-AF65-F5344CB8AC3E}">
        <p14:creationId xmlns:p14="http://schemas.microsoft.com/office/powerpoint/2010/main" val="4218554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3124200"/>
          </a:xfrm>
        </p:spPr>
        <p:txBody>
          <a:bodyPr>
            <a:noAutofit/>
          </a:bodyPr>
          <a:lstStyle/>
          <a:p>
            <a:r>
              <a:rPr lang="en-US" sz="4400" dirty="0">
                <a:latin typeface="Avenir Book"/>
                <a:cs typeface="Avenir Book"/>
              </a:rPr>
              <a:t>City Polices and Codes Related to the Use of the 3 North Street Property</a:t>
            </a:r>
            <a:endParaRPr lang="en-US" sz="4400" dirty="0">
              <a:cs typeface="Avenir Book"/>
            </a:endParaRPr>
          </a:p>
        </p:txBody>
      </p:sp>
      <p:sp>
        <p:nvSpPr>
          <p:cNvPr id="5" name="Slide Number Placeholder 4"/>
          <p:cNvSpPr>
            <a:spLocks noGrp="1"/>
          </p:cNvSpPr>
          <p:nvPr>
            <p:ph type="sldNum" sz="quarter" idx="12"/>
          </p:nvPr>
        </p:nvSpPr>
        <p:spPr/>
        <p:txBody>
          <a:bodyPr/>
          <a:lstStyle/>
          <a:p>
            <a:fld id="{CE0B5F58-9A96-48E4-81C9-8C87A0513FFA}" type="slidenum">
              <a:rPr lang="en-US" smtClean="0"/>
              <a:t>5</a:t>
            </a:fld>
            <a:endParaRPr lang="en-US"/>
          </a:p>
        </p:txBody>
      </p:sp>
      <p:pic>
        <p:nvPicPr>
          <p:cNvPr id="6" name="Picture 5" descr="LogoBW_Transparent.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754323"/>
            <a:ext cx="1524000" cy="875077"/>
          </a:xfrm>
          <a:prstGeom prst="rect">
            <a:avLst/>
          </a:prstGeom>
        </p:spPr>
      </p:pic>
    </p:spTree>
    <p:extLst>
      <p:ext uri="{BB962C8B-B14F-4D97-AF65-F5344CB8AC3E}">
        <p14:creationId xmlns:p14="http://schemas.microsoft.com/office/powerpoint/2010/main" val="39606726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457200" y="1505331"/>
            <a:ext cx="7931151" cy="880274"/>
          </a:xfrm>
        </p:spPr>
        <p:txBody>
          <a:bodyPr>
            <a:normAutofit/>
          </a:bodyPr>
          <a:lstStyle/>
          <a:p>
            <a:pPr marL="0" indent="0">
              <a:buNone/>
            </a:pPr>
            <a:r>
              <a:rPr lang="en-US" dirty="0"/>
              <a:t>City Market Pavilion</a:t>
            </a:r>
          </a:p>
          <a:p>
            <a:pPr marL="0" indent="0">
              <a:buNone/>
            </a:pPr>
            <a:r>
              <a:rPr lang="en-US" sz="2100" i="1" dirty="0"/>
              <a:t>Rockford, Illinois</a:t>
            </a:r>
          </a:p>
          <a:p>
            <a:pPr marL="0" indent="0">
              <a:buNone/>
            </a:pPr>
            <a:endParaRPr lang="en-US" i="1" dirty="0"/>
          </a:p>
        </p:txBody>
      </p:sp>
      <p:sp>
        <p:nvSpPr>
          <p:cNvPr id="6" name="Title 5">
            <a:extLst>
              <a:ext uri="{FF2B5EF4-FFF2-40B4-BE49-F238E27FC236}">
                <a16:creationId xmlns:a16="http://schemas.microsoft.com/office/drawing/2014/main" id="{82E3FBE9-3934-4B09-ADDE-602BE99C9A2D}"/>
              </a:ext>
            </a:extLst>
          </p:cNvPr>
          <p:cNvSpPr>
            <a:spLocks noGrp="1"/>
          </p:cNvSpPr>
          <p:nvPr>
            <p:ph type="title"/>
          </p:nvPr>
        </p:nvSpPr>
        <p:spPr/>
        <p:txBody>
          <a:bodyPr>
            <a:normAutofit/>
          </a:bodyPr>
          <a:lstStyle/>
          <a:p>
            <a:pPr algn="ctr"/>
            <a:r>
              <a:rPr lang="en-US" sz="2800" dirty="0"/>
              <a:t>3 North Street – Community Pavilion-</a:t>
            </a:r>
            <a:br>
              <a:rPr lang="en-US" sz="2800" dirty="0"/>
            </a:br>
            <a:r>
              <a:rPr lang="en-US" sz="2800" dirty="0"/>
              <a:t>Farmers’ Market</a:t>
            </a:r>
          </a:p>
        </p:txBody>
      </p:sp>
      <p:sp>
        <p:nvSpPr>
          <p:cNvPr id="7" name="Content Placeholder 2">
            <a:extLst>
              <a:ext uri="{FF2B5EF4-FFF2-40B4-BE49-F238E27FC236}">
                <a16:creationId xmlns:a16="http://schemas.microsoft.com/office/drawing/2014/main" id="{C8757AFC-0C7A-4AA1-9218-D15A70FF9AB5}"/>
              </a:ext>
            </a:extLst>
          </p:cNvPr>
          <p:cNvSpPr txBox="1">
            <a:spLocks/>
          </p:cNvSpPr>
          <p:nvPr/>
        </p:nvSpPr>
        <p:spPr>
          <a:xfrm>
            <a:off x="457200" y="2495930"/>
            <a:ext cx="2667000" cy="4362070"/>
          </a:xfrm>
          <a:prstGeom prst="rect">
            <a:avLst/>
          </a:prstGeom>
        </p:spPr>
        <p:txBody>
          <a:bodyPr vert="horz" lIns="91440" tIns="45720" rIns="91440" bIns="45720" rtlCol="0">
            <a:normAutofit fontScale="70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93A299"/>
              </a:buClr>
              <a:buSzPct val="85000"/>
              <a:buFont typeface="Arial" pitchFamily="34" charset="0"/>
              <a:buNone/>
              <a:tabLst/>
              <a:defRPr/>
            </a:pPr>
            <a:r>
              <a:rPr kumimoji="0" lang="en-US" sz="2100" b="0" i="0" u="none" strike="noStrike" kern="1200" cap="none" spc="0" normalizeH="0" baseline="0" noProof="0" dirty="0">
                <a:ln>
                  <a:noFill/>
                </a:ln>
                <a:solidFill>
                  <a:srgbClr val="292934"/>
                </a:solidFill>
                <a:effectLst/>
                <a:uLnTx/>
                <a:uFillTx/>
                <a:latin typeface="Arial"/>
                <a:ea typeface="+mn-ea"/>
                <a:cs typeface="+mn-cs"/>
              </a:rPr>
              <a:t>Special Events:</a:t>
            </a:r>
          </a:p>
          <a:p>
            <a:pPr marL="182880" marR="0" lvl="0" indent="-182880" algn="l" defTabSz="914400" rtl="0" eaLnBrk="1" fontAlgn="auto" latinLnBrk="0" hangingPunct="1">
              <a:lnSpc>
                <a:spcPct val="100000"/>
              </a:lnSpc>
              <a:spcBef>
                <a:spcPct val="20000"/>
              </a:spcBef>
              <a:spcAft>
                <a:spcPts val="600"/>
              </a:spcAft>
              <a:buClr>
                <a:srgbClr val="93A299"/>
              </a:buClr>
              <a:buSzPct val="85000"/>
              <a:buFont typeface="Arial" pitchFamily="34" charset="0"/>
              <a:buChar char="•"/>
              <a:tabLst/>
              <a:defRPr/>
            </a:pPr>
            <a:r>
              <a:rPr kumimoji="0" lang="en-US" sz="2100" b="0" i="0" u="none" strike="noStrike" kern="1200" cap="none" spc="0" normalizeH="0" baseline="0" noProof="0" dirty="0">
                <a:ln>
                  <a:noFill/>
                </a:ln>
                <a:solidFill>
                  <a:srgbClr val="292934"/>
                </a:solidFill>
                <a:effectLst/>
                <a:uLnTx/>
                <a:uFillTx/>
                <a:latin typeface="Arial"/>
                <a:ea typeface="+mn-ea"/>
                <a:cs typeface="+mn-cs"/>
              </a:rPr>
              <a:t>City of Rockford hosts 25 of their own events</a:t>
            </a:r>
          </a:p>
          <a:p>
            <a:pPr marL="182880" marR="0" lvl="0" indent="-182880" algn="l" defTabSz="914400" rtl="0" eaLnBrk="1" fontAlgn="auto" latinLnBrk="0" hangingPunct="1">
              <a:lnSpc>
                <a:spcPct val="100000"/>
              </a:lnSpc>
              <a:spcBef>
                <a:spcPct val="20000"/>
              </a:spcBef>
              <a:spcAft>
                <a:spcPts val="600"/>
              </a:spcAft>
              <a:buClr>
                <a:srgbClr val="93A299"/>
              </a:buClr>
              <a:buSzPct val="85000"/>
              <a:buFont typeface="Arial" pitchFamily="34" charset="0"/>
              <a:buChar char="•"/>
              <a:tabLst/>
              <a:defRPr/>
            </a:pPr>
            <a:r>
              <a:rPr kumimoji="0" lang="en-US" sz="2100" b="0" i="0" u="none" strike="noStrike" kern="1200" cap="none" spc="0" normalizeH="0" baseline="0" noProof="0" dirty="0">
                <a:ln>
                  <a:noFill/>
                </a:ln>
                <a:solidFill>
                  <a:srgbClr val="292934"/>
                </a:solidFill>
                <a:effectLst/>
                <a:uLnTx/>
                <a:uFillTx/>
                <a:latin typeface="Arial"/>
                <a:ea typeface="+mn-ea"/>
                <a:cs typeface="+mn-cs"/>
              </a:rPr>
              <a:t>Permitted events</a:t>
            </a:r>
          </a:p>
          <a:p>
            <a:pPr lvl="1">
              <a:spcAft>
                <a:spcPts val="600"/>
              </a:spcAft>
              <a:buClr>
                <a:srgbClr val="93A299"/>
              </a:buClr>
              <a:defRPr/>
            </a:pPr>
            <a:r>
              <a:rPr kumimoji="0" lang="en-US" sz="1700" b="0" i="0" u="none" strike="noStrike" kern="1200" cap="none" spc="0" normalizeH="0" baseline="0" noProof="0" dirty="0">
                <a:ln>
                  <a:noFill/>
                </a:ln>
                <a:solidFill>
                  <a:srgbClr val="292934"/>
                </a:solidFill>
                <a:effectLst/>
                <a:uLnTx/>
                <a:uFillTx/>
                <a:latin typeface="Arial"/>
                <a:ea typeface="+mn-ea"/>
                <a:cs typeface="+mn-cs"/>
              </a:rPr>
              <a:t>Rockford City Market</a:t>
            </a:r>
          </a:p>
          <a:p>
            <a:pPr lvl="1">
              <a:spcAft>
                <a:spcPts val="600"/>
              </a:spcAft>
              <a:buClr>
                <a:srgbClr val="93A299"/>
              </a:buClr>
              <a:defRPr/>
            </a:pPr>
            <a:r>
              <a:rPr kumimoji="0" lang="en-US" sz="1700" b="0" i="0" u="none" strike="noStrike" kern="1200" cap="none" spc="0" normalizeH="0" baseline="0" noProof="0" dirty="0">
                <a:ln>
                  <a:noFill/>
                </a:ln>
                <a:solidFill>
                  <a:srgbClr val="292934"/>
                </a:solidFill>
                <a:effectLst/>
                <a:uLnTx/>
                <a:uFillTx/>
                <a:latin typeface="Arial"/>
                <a:ea typeface="+mn-ea"/>
                <a:cs typeface="+mn-cs"/>
              </a:rPr>
              <a:t>Vintage Markets</a:t>
            </a:r>
          </a:p>
          <a:p>
            <a:pPr lvl="1">
              <a:spcAft>
                <a:spcPts val="600"/>
              </a:spcAft>
              <a:buClr>
                <a:srgbClr val="93A299"/>
              </a:buClr>
              <a:defRPr/>
            </a:pPr>
            <a:r>
              <a:rPr kumimoji="0" lang="en-US" sz="1700" b="0" i="0" u="none" strike="noStrike" kern="1200" cap="none" spc="0" normalizeH="0" baseline="0" noProof="0" dirty="0">
                <a:ln>
                  <a:noFill/>
                </a:ln>
                <a:solidFill>
                  <a:srgbClr val="292934"/>
                </a:solidFill>
                <a:effectLst/>
                <a:uLnTx/>
                <a:uFillTx/>
                <a:latin typeface="Arial"/>
                <a:ea typeface="+mn-ea"/>
                <a:cs typeface="+mn-cs"/>
              </a:rPr>
              <a:t>Food Truck Festivals</a:t>
            </a:r>
          </a:p>
          <a:p>
            <a:pPr lvl="1">
              <a:spcAft>
                <a:spcPts val="600"/>
              </a:spcAft>
              <a:buClr>
                <a:srgbClr val="93A299"/>
              </a:buClr>
              <a:defRPr/>
            </a:pPr>
            <a:r>
              <a:rPr kumimoji="0" lang="en-US" sz="1700" b="0" i="0" u="none" strike="noStrike" kern="1200" cap="none" spc="0" normalizeH="0" baseline="0" noProof="0" dirty="0">
                <a:ln>
                  <a:noFill/>
                </a:ln>
                <a:solidFill>
                  <a:srgbClr val="292934"/>
                </a:solidFill>
                <a:effectLst/>
                <a:uLnTx/>
                <a:uFillTx/>
                <a:latin typeface="Arial"/>
                <a:ea typeface="+mn-ea"/>
                <a:cs typeface="+mn-cs"/>
              </a:rPr>
              <a:t>Basketball Game Viewings</a:t>
            </a:r>
          </a:p>
          <a:p>
            <a:pPr lvl="1">
              <a:spcAft>
                <a:spcPts val="600"/>
              </a:spcAft>
              <a:buClr>
                <a:srgbClr val="93A299"/>
              </a:buClr>
              <a:defRPr/>
            </a:pPr>
            <a:r>
              <a:rPr kumimoji="0" lang="en-US" sz="1700" b="0" i="0" u="none" strike="noStrike" kern="1200" cap="none" spc="0" normalizeH="0" baseline="0" noProof="0" dirty="0">
                <a:ln>
                  <a:noFill/>
                </a:ln>
                <a:solidFill>
                  <a:srgbClr val="292934"/>
                </a:solidFill>
                <a:effectLst/>
                <a:uLnTx/>
                <a:uFillTx/>
                <a:latin typeface="Arial"/>
                <a:ea typeface="+mn-ea"/>
                <a:cs typeface="+mn-cs"/>
              </a:rPr>
              <a:t>Holiday Markets &amp; Events </a:t>
            </a:r>
          </a:p>
          <a:p>
            <a:pPr lvl="1">
              <a:spcAft>
                <a:spcPts val="600"/>
              </a:spcAft>
              <a:buClr>
                <a:srgbClr val="93A299"/>
              </a:buClr>
              <a:defRPr/>
            </a:pPr>
            <a:r>
              <a:rPr kumimoji="0" lang="en-US" sz="1700" b="0" i="0" u="none" strike="noStrike" kern="1200" cap="none" spc="0" normalizeH="0" baseline="0" noProof="0" dirty="0">
                <a:ln>
                  <a:noFill/>
                </a:ln>
                <a:solidFill>
                  <a:srgbClr val="292934"/>
                </a:solidFill>
                <a:effectLst/>
                <a:uLnTx/>
                <a:uFillTx/>
                <a:latin typeface="Arial"/>
                <a:ea typeface="+mn-ea"/>
                <a:cs typeface="+mn-cs"/>
              </a:rPr>
              <a:t>Starting point for 5k races</a:t>
            </a:r>
          </a:p>
          <a:p>
            <a:pPr lvl="1">
              <a:spcAft>
                <a:spcPts val="600"/>
              </a:spcAft>
              <a:buClr>
                <a:srgbClr val="93A299"/>
              </a:buClr>
              <a:defRPr/>
            </a:pPr>
            <a:r>
              <a:rPr kumimoji="0" lang="en-US" sz="1700" b="0" i="0" u="none" strike="noStrike" kern="1200" cap="none" spc="0" normalizeH="0" baseline="0" noProof="0" dirty="0">
                <a:ln>
                  <a:noFill/>
                </a:ln>
                <a:solidFill>
                  <a:srgbClr val="292934"/>
                </a:solidFill>
                <a:effectLst/>
                <a:uLnTx/>
                <a:uFillTx/>
                <a:latin typeface="Arial"/>
                <a:ea typeface="+mn-ea"/>
                <a:cs typeface="+mn-cs"/>
              </a:rPr>
              <a:t>Trivia Nights</a:t>
            </a:r>
          </a:p>
          <a:p>
            <a:pPr lvl="1">
              <a:spcAft>
                <a:spcPts val="600"/>
              </a:spcAft>
              <a:buClr>
                <a:srgbClr val="93A299"/>
              </a:buClr>
              <a:defRPr/>
            </a:pPr>
            <a:r>
              <a:rPr kumimoji="0" lang="en-US" sz="1700" b="0" i="0" u="none" strike="noStrike" kern="1200" cap="none" spc="0" normalizeH="0" baseline="0" noProof="0" dirty="0">
                <a:ln>
                  <a:noFill/>
                </a:ln>
                <a:solidFill>
                  <a:srgbClr val="292934"/>
                </a:solidFill>
                <a:effectLst/>
                <a:uLnTx/>
                <a:uFillTx/>
                <a:latin typeface="Arial"/>
                <a:ea typeface="+mn-ea"/>
                <a:cs typeface="+mn-cs"/>
              </a:rPr>
              <a:t>Yoga</a:t>
            </a:r>
          </a:p>
          <a:p>
            <a:pPr lvl="1">
              <a:spcAft>
                <a:spcPts val="600"/>
              </a:spcAft>
              <a:buClr>
                <a:srgbClr val="93A299"/>
              </a:buClr>
              <a:defRPr/>
            </a:pPr>
            <a:r>
              <a:rPr kumimoji="0" lang="en-US" sz="1700" b="0" i="0" u="none" strike="noStrike" kern="1200" cap="none" spc="0" normalizeH="0" baseline="0" noProof="0" dirty="0">
                <a:ln>
                  <a:noFill/>
                </a:ln>
                <a:solidFill>
                  <a:srgbClr val="292934"/>
                </a:solidFill>
                <a:effectLst/>
                <a:uLnTx/>
                <a:uFillTx/>
                <a:latin typeface="Arial"/>
                <a:ea typeface="+mn-ea"/>
                <a:cs typeface="+mn-cs"/>
              </a:rPr>
              <a:t>Private Events / Weddings</a:t>
            </a:r>
          </a:p>
          <a:p>
            <a:pPr lvl="1">
              <a:spcAft>
                <a:spcPts val="600"/>
              </a:spcAft>
              <a:buClr>
                <a:srgbClr val="93A299"/>
              </a:buClr>
              <a:defRPr/>
            </a:pPr>
            <a:r>
              <a:rPr kumimoji="0" lang="en-US" sz="1700" b="0" i="0" u="none" strike="noStrike" kern="1200" cap="none" spc="0" normalizeH="0" baseline="0" noProof="0" dirty="0">
                <a:ln>
                  <a:noFill/>
                </a:ln>
                <a:solidFill>
                  <a:srgbClr val="292934"/>
                </a:solidFill>
                <a:effectLst/>
                <a:uLnTx/>
                <a:uFillTx/>
                <a:latin typeface="Arial"/>
                <a:ea typeface="+mn-ea"/>
                <a:cs typeface="+mn-cs"/>
              </a:rPr>
              <a:t>24/Hour Commercial Kitchen for rent</a:t>
            </a:r>
          </a:p>
          <a:p>
            <a:pPr marL="0" marR="0" lvl="0" indent="0" algn="l" defTabSz="914400" rtl="0" eaLnBrk="1" fontAlgn="auto" latinLnBrk="0" hangingPunct="1">
              <a:lnSpc>
                <a:spcPct val="100000"/>
              </a:lnSpc>
              <a:spcBef>
                <a:spcPct val="20000"/>
              </a:spcBef>
              <a:spcAft>
                <a:spcPts val="600"/>
              </a:spcAft>
              <a:buClr>
                <a:srgbClr val="93A299"/>
              </a:buClr>
              <a:buSzPct val="85000"/>
              <a:buFont typeface="Arial" pitchFamily="34" charset="0"/>
              <a:buNone/>
              <a:tabLst/>
              <a:defRPr/>
            </a:pPr>
            <a:r>
              <a:rPr kumimoji="0" lang="en-US" sz="2100" b="0" i="0" u="none" strike="noStrike" kern="1200" cap="none" spc="0" normalizeH="0" baseline="0" noProof="0" dirty="0">
                <a:ln>
                  <a:noFill/>
                </a:ln>
                <a:solidFill>
                  <a:srgbClr val="292934"/>
                </a:solidFill>
                <a:effectLst/>
                <a:uLnTx/>
                <a:uFillTx/>
                <a:latin typeface="Arial"/>
                <a:ea typeface="+mn-ea"/>
                <a:cs typeface="+mn-cs"/>
              </a:rPr>
              <a:t>Used as parking lot when not used as an event space </a:t>
            </a:r>
          </a:p>
          <a:p>
            <a:pPr marL="182880" marR="0" lvl="0" indent="-182880" algn="l" defTabSz="914400" rtl="0" eaLnBrk="1" fontAlgn="auto" latinLnBrk="0" hangingPunct="1">
              <a:lnSpc>
                <a:spcPct val="100000"/>
              </a:lnSpc>
              <a:spcBef>
                <a:spcPct val="20000"/>
              </a:spcBef>
              <a:spcAft>
                <a:spcPts val="0"/>
              </a:spcAft>
              <a:buClr>
                <a:srgbClr val="93A299"/>
              </a:buClr>
              <a:buSzPct val="85000"/>
              <a:buFont typeface="Arial" pitchFamily="34" charset="0"/>
              <a:buChar char="•"/>
              <a:tabLst/>
              <a:defRPr/>
            </a:pPr>
            <a:endParaRPr kumimoji="0" lang="en-US" sz="2100" b="0" i="1"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
                <a:srgbClr val="93A299"/>
              </a:buClr>
              <a:buSzPct val="85000"/>
              <a:buFont typeface="Arial" pitchFamily="34" charset="0"/>
              <a:buNone/>
              <a:tabLst/>
              <a:defRPr/>
            </a:pPr>
            <a:endParaRPr kumimoji="0" lang="en-US" sz="2400" b="0" i="1" u="none" strike="noStrike" kern="1200" cap="none" spc="0" normalizeH="0" baseline="0" noProof="0" dirty="0">
              <a:ln>
                <a:noFill/>
              </a:ln>
              <a:solidFill>
                <a:srgbClr val="292934"/>
              </a:solidFill>
              <a:effectLst/>
              <a:uLnTx/>
              <a:uFillTx/>
              <a:latin typeface="Arial"/>
              <a:ea typeface="+mn-ea"/>
              <a:cs typeface="+mn-cs"/>
            </a:endParaRPr>
          </a:p>
        </p:txBody>
      </p:sp>
      <p:pic>
        <p:nvPicPr>
          <p:cNvPr id="9" name="Picture 8" descr="A group of people standing in front of a crowd&#10;&#10;Description automatically generated">
            <a:extLst>
              <a:ext uri="{FF2B5EF4-FFF2-40B4-BE49-F238E27FC236}">
                <a16:creationId xmlns:a16="http://schemas.microsoft.com/office/drawing/2014/main" id="{2BCB4E72-AFB4-4B8C-8928-115172BCA0ED}"/>
              </a:ext>
            </a:extLst>
          </p:cNvPr>
          <p:cNvPicPr>
            <a:picLocks noChangeAspect="1"/>
          </p:cNvPicPr>
          <p:nvPr/>
        </p:nvPicPr>
        <p:blipFill>
          <a:blip r:embed="rId2"/>
          <a:stretch>
            <a:fillRect/>
          </a:stretch>
        </p:blipFill>
        <p:spPr>
          <a:xfrm>
            <a:off x="3352800" y="2530566"/>
            <a:ext cx="5568876" cy="3711677"/>
          </a:xfrm>
          <a:prstGeom prst="rect">
            <a:avLst/>
          </a:prstGeom>
        </p:spPr>
      </p:pic>
      <p:sp>
        <p:nvSpPr>
          <p:cNvPr id="8" name="Slide Number Placeholder 4">
            <a:extLst>
              <a:ext uri="{FF2B5EF4-FFF2-40B4-BE49-F238E27FC236}">
                <a16:creationId xmlns:a16="http://schemas.microsoft.com/office/drawing/2014/main" id="{25CA64FA-1E61-483D-BC01-73D27F8EA87B}"/>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50</a:t>
            </a:fld>
            <a:endParaRPr lang="en-US" dirty="0"/>
          </a:p>
        </p:txBody>
      </p:sp>
    </p:spTree>
    <p:extLst>
      <p:ext uri="{BB962C8B-B14F-4D97-AF65-F5344CB8AC3E}">
        <p14:creationId xmlns:p14="http://schemas.microsoft.com/office/powerpoint/2010/main" val="4255448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228600" y="545494"/>
            <a:ext cx="8305800" cy="749906"/>
          </a:xfrm>
        </p:spPr>
        <p:txBody>
          <a:bodyPr>
            <a:normAutofit fontScale="90000"/>
          </a:bodyPr>
          <a:lstStyle/>
          <a:p>
            <a:pPr algn="ctr"/>
            <a:r>
              <a:rPr lang="en-US" sz="2800" dirty="0"/>
              <a:t>3 North Street – Community Pavilion-</a:t>
            </a:r>
            <a:br>
              <a:rPr lang="en-US" sz="2800" dirty="0"/>
            </a:br>
            <a:r>
              <a:rPr lang="en-US" sz="2800" dirty="0"/>
              <a:t>Farmers’ Market</a:t>
            </a:r>
          </a:p>
        </p:txBody>
      </p:sp>
      <p:sp>
        <p:nvSpPr>
          <p:cNvPr id="7" name="Content Placeholder 2">
            <a:extLst>
              <a:ext uri="{FF2B5EF4-FFF2-40B4-BE49-F238E27FC236}">
                <a16:creationId xmlns:a16="http://schemas.microsoft.com/office/drawing/2014/main" id="{599721E5-FF06-4FB8-82AC-151DE2799B32}"/>
              </a:ext>
            </a:extLst>
          </p:cNvPr>
          <p:cNvSpPr>
            <a:spLocks noGrp="1"/>
          </p:cNvSpPr>
          <p:nvPr>
            <p:ph idx="1"/>
          </p:nvPr>
        </p:nvSpPr>
        <p:spPr>
          <a:xfrm>
            <a:off x="457200" y="1600200"/>
            <a:ext cx="8229600" cy="4876800"/>
          </a:xfrm>
        </p:spPr>
        <p:txBody>
          <a:bodyPr>
            <a:normAutofit/>
          </a:bodyPr>
          <a:lstStyle/>
          <a:p>
            <a:pPr marL="0" indent="0">
              <a:spcAft>
                <a:spcPts val="600"/>
              </a:spcAft>
              <a:buNone/>
            </a:pPr>
            <a:r>
              <a:rPr lang="en-US" sz="2250" b="1" dirty="0"/>
              <a:t>Operational Models</a:t>
            </a:r>
          </a:p>
          <a:p>
            <a:r>
              <a:rPr lang="en-US" sz="2000" dirty="0"/>
              <a:t>Discussed during the 2015-2017 planning process; no conclusions due to the uncertainty of the project</a:t>
            </a:r>
          </a:p>
          <a:p>
            <a:r>
              <a:rPr lang="en-US" sz="2000" dirty="0"/>
              <a:t>Following models provide potential framework for the operations</a:t>
            </a:r>
          </a:p>
          <a:p>
            <a:r>
              <a:rPr lang="en-US" sz="2000" dirty="0"/>
              <a:t>These models are for illustrative purposes to demonstrate what the operations </a:t>
            </a:r>
            <a:r>
              <a:rPr lang="en-US" sz="2000" b="1" i="1" dirty="0"/>
              <a:t>could</a:t>
            </a:r>
            <a:r>
              <a:rPr lang="en-US" sz="2000" dirty="0"/>
              <a:t> be, not what they </a:t>
            </a:r>
            <a:r>
              <a:rPr lang="en-US" sz="2000" b="1" i="1" dirty="0"/>
              <a:t>would</a:t>
            </a:r>
            <a:r>
              <a:rPr lang="en-US" sz="2000" dirty="0"/>
              <a:t> be</a:t>
            </a:r>
          </a:p>
          <a:p>
            <a:r>
              <a:rPr lang="en-US" sz="2000" dirty="0"/>
              <a:t>The community, the Parks and Recreation Commission, and the City Council would need to decide on what level of use and activity is acceptable for the site</a:t>
            </a:r>
          </a:p>
          <a:p>
            <a:r>
              <a:rPr lang="en-US" sz="2000" dirty="0"/>
              <a:t>If the project were to move forward, it’s possible that the operation could be a blend of the two models</a:t>
            </a:r>
          </a:p>
        </p:txBody>
      </p:sp>
      <p:sp>
        <p:nvSpPr>
          <p:cNvPr id="4" name="Slide Number Placeholder 4">
            <a:extLst>
              <a:ext uri="{FF2B5EF4-FFF2-40B4-BE49-F238E27FC236}">
                <a16:creationId xmlns:a16="http://schemas.microsoft.com/office/drawing/2014/main" id="{0AC3A865-9E89-4A59-BCFF-45FCB2074479}"/>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51</a:t>
            </a:fld>
            <a:endParaRPr lang="en-US" dirty="0"/>
          </a:p>
        </p:txBody>
      </p:sp>
    </p:spTree>
    <p:extLst>
      <p:ext uri="{BB962C8B-B14F-4D97-AF65-F5344CB8AC3E}">
        <p14:creationId xmlns:p14="http://schemas.microsoft.com/office/powerpoint/2010/main" val="23464153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228600" y="545494"/>
            <a:ext cx="8305800" cy="749906"/>
          </a:xfrm>
        </p:spPr>
        <p:txBody>
          <a:bodyPr>
            <a:normAutofit fontScale="90000"/>
          </a:bodyPr>
          <a:lstStyle/>
          <a:p>
            <a:pPr algn="ctr"/>
            <a:r>
              <a:rPr lang="en-US" sz="2800" dirty="0"/>
              <a:t>3 North Street – Community Pavilion-</a:t>
            </a:r>
            <a:br>
              <a:rPr lang="en-US" sz="2800" dirty="0"/>
            </a:br>
            <a:r>
              <a:rPr lang="en-US" sz="2800" dirty="0"/>
              <a:t>Farmers’ Market</a:t>
            </a:r>
          </a:p>
        </p:txBody>
      </p:sp>
      <p:sp>
        <p:nvSpPr>
          <p:cNvPr id="4" name="Content Placeholder 3">
            <a:extLst>
              <a:ext uri="{FF2B5EF4-FFF2-40B4-BE49-F238E27FC236}">
                <a16:creationId xmlns:a16="http://schemas.microsoft.com/office/drawing/2014/main" id="{9AA7759B-8415-49ED-8832-03FAABFAFB41}"/>
              </a:ext>
            </a:extLst>
          </p:cNvPr>
          <p:cNvSpPr>
            <a:spLocks noGrp="1"/>
          </p:cNvSpPr>
          <p:nvPr>
            <p:ph idx="1"/>
          </p:nvPr>
        </p:nvSpPr>
        <p:spPr/>
        <p:txBody>
          <a:bodyPr/>
          <a:lstStyle/>
          <a:p>
            <a:pPr marL="0" indent="0">
              <a:buNone/>
            </a:pPr>
            <a:r>
              <a:rPr lang="en-US" sz="2250" b="1" dirty="0"/>
              <a:t>Operational Model: </a:t>
            </a:r>
            <a:r>
              <a:rPr lang="en-US" sz="2100" b="1" dirty="0"/>
              <a:t>#1 – “Park Pavilion”: </a:t>
            </a:r>
          </a:p>
          <a:p>
            <a:r>
              <a:rPr lang="en-US" sz="2100" dirty="0"/>
              <a:t>More passive approach toward the operation</a:t>
            </a:r>
          </a:p>
          <a:p>
            <a:r>
              <a:rPr lang="en-US" sz="2100" dirty="0"/>
              <a:t>Farmers’ Market plus a limited number of events and activities</a:t>
            </a:r>
          </a:p>
          <a:p>
            <a:pPr lvl="1"/>
            <a:r>
              <a:rPr lang="en-US" sz="1950" dirty="0"/>
              <a:t>Mostly those that either the City produces or in partnership with local non-profits</a:t>
            </a:r>
          </a:p>
          <a:p>
            <a:pPr lvl="1"/>
            <a:r>
              <a:rPr lang="en-US" sz="1950" dirty="0"/>
              <a:t>Some that we permit to local non-profits like the Fitch Mountain Footrace. </a:t>
            </a:r>
          </a:p>
          <a:p>
            <a:r>
              <a:rPr lang="en-US" sz="2100" dirty="0"/>
              <a:t>Under this model the costs are less and the revenue potential would be more limited</a:t>
            </a:r>
          </a:p>
          <a:p>
            <a:endParaRPr lang="en-US" dirty="0"/>
          </a:p>
        </p:txBody>
      </p:sp>
      <p:sp>
        <p:nvSpPr>
          <p:cNvPr id="5" name="Slide Number Placeholder 4">
            <a:extLst>
              <a:ext uri="{FF2B5EF4-FFF2-40B4-BE49-F238E27FC236}">
                <a16:creationId xmlns:a16="http://schemas.microsoft.com/office/drawing/2014/main" id="{F23FE66F-E908-4C3A-84B9-C12620C2B429}"/>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52</a:t>
            </a:fld>
            <a:endParaRPr lang="en-US" dirty="0"/>
          </a:p>
        </p:txBody>
      </p:sp>
    </p:spTree>
    <p:extLst>
      <p:ext uri="{BB962C8B-B14F-4D97-AF65-F5344CB8AC3E}">
        <p14:creationId xmlns:p14="http://schemas.microsoft.com/office/powerpoint/2010/main" val="26484287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228600" y="545494"/>
            <a:ext cx="8305800" cy="826106"/>
          </a:xfrm>
        </p:spPr>
        <p:txBody>
          <a:bodyPr>
            <a:normAutofit fontScale="90000"/>
          </a:bodyPr>
          <a:lstStyle/>
          <a:p>
            <a:pPr algn="ctr"/>
            <a:r>
              <a:rPr lang="en-US" sz="2800" dirty="0"/>
              <a:t>3 North Street – Community Pavilion-</a:t>
            </a:r>
            <a:br>
              <a:rPr lang="en-US" sz="2800" dirty="0"/>
            </a:br>
            <a:r>
              <a:rPr lang="en-US" sz="2800" dirty="0"/>
              <a:t>Farmers’ Market</a:t>
            </a:r>
          </a:p>
        </p:txBody>
      </p:sp>
      <p:sp>
        <p:nvSpPr>
          <p:cNvPr id="5" name="Content Placeholder 4">
            <a:extLst>
              <a:ext uri="{FF2B5EF4-FFF2-40B4-BE49-F238E27FC236}">
                <a16:creationId xmlns:a16="http://schemas.microsoft.com/office/drawing/2014/main" id="{594D9AF3-FE6D-4A62-BD5B-2F11CD2991F4}"/>
              </a:ext>
            </a:extLst>
          </p:cNvPr>
          <p:cNvSpPr>
            <a:spLocks noGrp="1"/>
          </p:cNvSpPr>
          <p:nvPr>
            <p:ph idx="1"/>
          </p:nvPr>
        </p:nvSpPr>
        <p:spPr>
          <a:xfrm>
            <a:off x="457200" y="1524000"/>
            <a:ext cx="8229600" cy="5029200"/>
          </a:xfrm>
        </p:spPr>
        <p:txBody>
          <a:bodyPr>
            <a:normAutofit fontScale="85000" lnSpcReduction="20000"/>
          </a:bodyPr>
          <a:lstStyle/>
          <a:p>
            <a:pPr marL="0" indent="0">
              <a:buNone/>
            </a:pPr>
            <a:r>
              <a:rPr lang="en-US" sz="2250" b="1" dirty="0"/>
              <a:t>Operational Model: </a:t>
            </a:r>
            <a:r>
              <a:rPr lang="en-US" sz="2100" b="1" dirty="0"/>
              <a:t>#1 – “Park Pavilion”: </a:t>
            </a:r>
          </a:p>
          <a:p>
            <a:r>
              <a:rPr lang="en-US" sz="2100" dirty="0"/>
              <a:t>Farmers’ Market </a:t>
            </a:r>
          </a:p>
          <a:p>
            <a:r>
              <a:rPr lang="en-US" sz="2100" dirty="0"/>
              <a:t>City-run Events</a:t>
            </a:r>
          </a:p>
          <a:p>
            <a:pPr lvl="1"/>
            <a:r>
              <a:rPr lang="en-US" sz="1950" dirty="0"/>
              <a:t>Movies in the Park</a:t>
            </a:r>
          </a:p>
          <a:p>
            <a:pPr lvl="1"/>
            <a:r>
              <a:rPr lang="en-US" sz="1950" dirty="0"/>
              <a:t>Sundays in the Plaza</a:t>
            </a:r>
          </a:p>
          <a:p>
            <a:pPr lvl="1"/>
            <a:r>
              <a:rPr lang="en-US" sz="1950" dirty="0"/>
              <a:t>Foss Creek Clean-up</a:t>
            </a:r>
          </a:p>
          <a:p>
            <a:pPr lvl="1"/>
            <a:r>
              <a:rPr lang="en-US" sz="1950" dirty="0"/>
              <a:t>Contracted Vendors: (Coffee Carts / Music)</a:t>
            </a:r>
          </a:p>
          <a:p>
            <a:pPr lvl="1"/>
            <a:r>
              <a:rPr lang="en-US" sz="1950" dirty="0"/>
              <a:t>1-2 New events</a:t>
            </a:r>
          </a:p>
          <a:p>
            <a:r>
              <a:rPr lang="en-US" sz="2100" dirty="0"/>
              <a:t>City-sponsored Events</a:t>
            </a:r>
          </a:p>
          <a:p>
            <a:pPr lvl="1"/>
            <a:r>
              <a:rPr lang="en-US" sz="1950" dirty="0"/>
              <a:t>Art After Dark</a:t>
            </a:r>
          </a:p>
          <a:p>
            <a:pPr lvl="1"/>
            <a:r>
              <a:rPr lang="en-US" sz="1950" dirty="0"/>
              <a:t>Jazz Village &amp; Campus</a:t>
            </a:r>
          </a:p>
          <a:p>
            <a:pPr lvl="1"/>
            <a:r>
              <a:rPr lang="en-US" sz="1950" dirty="0"/>
              <a:t>Four Elements</a:t>
            </a:r>
          </a:p>
          <a:p>
            <a:pPr lvl="1"/>
            <a:r>
              <a:rPr lang="en-US" sz="1950" dirty="0"/>
              <a:t>Shakespeare in the Park</a:t>
            </a:r>
          </a:p>
          <a:p>
            <a:r>
              <a:rPr lang="en-US" sz="2100" dirty="0"/>
              <a:t>External / Permitted Events</a:t>
            </a:r>
          </a:p>
          <a:p>
            <a:pPr lvl="1"/>
            <a:r>
              <a:rPr lang="en-US" sz="1950" dirty="0"/>
              <a:t>Healdsburg Crush</a:t>
            </a:r>
          </a:p>
          <a:p>
            <a:pPr lvl="1"/>
            <a:r>
              <a:rPr lang="en-US" sz="1950" dirty="0"/>
              <a:t>Turkey Trot</a:t>
            </a:r>
          </a:p>
          <a:p>
            <a:pPr lvl="1"/>
            <a:r>
              <a:rPr lang="en-US" sz="1950" dirty="0"/>
              <a:t>Healdsburg Half Marathon</a:t>
            </a:r>
          </a:p>
          <a:p>
            <a:pPr lvl="1"/>
            <a:r>
              <a:rPr lang="en-US" sz="1950" dirty="0"/>
              <a:t>Arts &amp; Antique Fair</a:t>
            </a:r>
          </a:p>
          <a:p>
            <a:endParaRPr lang="en-US" dirty="0"/>
          </a:p>
        </p:txBody>
      </p:sp>
      <p:sp>
        <p:nvSpPr>
          <p:cNvPr id="4" name="Slide Number Placeholder 4">
            <a:extLst>
              <a:ext uri="{FF2B5EF4-FFF2-40B4-BE49-F238E27FC236}">
                <a16:creationId xmlns:a16="http://schemas.microsoft.com/office/drawing/2014/main" id="{82B9B01B-E868-4CD7-A0E7-C0685C2B05AF}"/>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53</a:t>
            </a:fld>
            <a:endParaRPr lang="en-US" dirty="0"/>
          </a:p>
        </p:txBody>
      </p:sp>
    </p:spTree>
    <p:extLst>
      <p:ext uri="{BB962C8B-B14F-4D97-AF65-F5344CB8AC3E}">
        <p14:creationId xmlns:p14="http://schemas.microsoft.com/office/powerpoint/2010/main" val="100599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228600" y="545494"/>
            <a:ext cx="8305800" cy="749906"/>
          </a:xfrm>
        </p:spPr>
        <p:txBody>
          <a:bodyPr>
            <a:normAutofit fontScale="90000"/>
          </a:bodyPr>
          <a:lstStyle/>
          <a:p>
            <a:pPr algn="ctr"/>
            <a:r>
              <a:rPr lang="en-US" sz="2800" dirty="0"/>
              <a:t>3 North Street – Community Pavilion-</a:t>
            </a:r>
            <a:br>
              <a:rPr lang="en-US" sz="2800" dirty="0"/>
            </a:br>
            <a:r>
              <a:rPr lang="en-US" sz="2800" dirty="0"/>
              <a:t>Farmers’ Market</a:t>
            </a:r>
          </a:p>
        </p:txBody>
      </p:sp>
      <p:sp>
        <p:nvSpPr>
          <p:cNvPr id="4" name="Content Placeholder 3">
            <a:extLst>
              <a:ext uri="{FF2B5EF4-FFF2-40B4-BE49-F238E27FC236}">
                <a16:creationId xmlns:a16="http://schemas.microsoft.com/office/drawing/2014/main" id="{1222F475-AD52-4C76-BD87-C30C54D471D2}"/>
              </a:ext>
            </a:extLst>
          </p:cNvPr>
          <p:cNvSpPr>
            <a:spLocks noGrp="1"/>
          </p:cNvSpPr>
          <p:nvPr>
            <p:ph idx="1"/>
          </p:nvPr>
        </p:nvSpPr>
        <p:spPr/>
        <p:txBody>
          <a:bodyPr/>
          <a:lstStyle/>
          <a:p>
            <a:pPr marL="0" indent="0">
              <a:buNone/>
            </a:pPr>
            <a:r>
              <a:rPr lang="en-US" sz="2250" b="1" dirty="0"/>
              <a:t>Operational Model: </a:t>
            </a:r>
            <a:r>
              <a:rPr lang="en-US" sz="2100" b="1" dirty="0"/>
              <a:t>#2 – “Event Venue”: </a:t>
            </a:r>
          </a:p>
          <a:p>
            <a:r>
              <a:rPr lang="en-US" sz="2100" dirty="0"/>
              <a:t>Much more active approach toward the operation</a:t>
            </a:r>
          </a:p>
          <a:p>
            <a:r>
              <a:rPr lang="en-US" sz="2100" dirty="0"/>
              <a:t>Farmers’ Market plus significantly more events</a:t>
            </a:r>
          </a:p>
          <a:p>
            <a:pPr lvl="1"/>
            <a:r>
              <a:rPr lang="en-US" sz="1950" dirty="0"/>
              <a:t>External ticketed events (concerts, food events, more races and rides hosted at the site, etc.)</a:t>
            </a:r>
          </a:p>
          <a:p>
            <a:pPr lvl="1"/>
            <a:r>
              <a:rPr lang="en-US" sz="1950" dirty="0"/>
              <a:t>Non-ticketed external events (e.g. expos, fairs, etc.)</a:t>
            </a:r>
          </a:p>
          <a:p>
            <a:pPr lvl="1"/>
            <a:r>
              <a:rPr lang="en-US" sz="1950" dirty="0"/>
              <a:t>Corporate events</a:t>
            </a:r>
          </a:p>
          <a:p>
            <a:pPr lvl="1"/>
            <a:r>
              <a:rPr lang="en-US" sz="1950" dirty="0"/>
              <a:t>A limited number of weddings</a:t>
            </a:r>
          </a:p>
          <a:p>
            <a:r>
              <a:rPr lang="en-US" sz="2100" dirty="0"/>
              <a:t>Under this model the costs to operate the facility would be more, and revenue potential would also be greater</a:t>
            </a:r>
            <a:r>
              <a:rPr lang="en-US" sz="2250" dirty="0"/>
              <a:t> </a:t>
            </a:r>
          </a:p>
          <a:p>
            <a:endParaRPr lang="en-US" dirty="0"/>
          </a:p>
        </p:txBody>
      </p:sp>
      <p:sp>
        <p:nvSpPr>
          <p:cNvPr id="5" name="Slide Number Placeholder 4">
            <a:extLst>
              <a:ext uri="{FF2B5EF4-FFF2-40B4-BE49-F238E27FC236}">
                <a16:creationId xmlns:a16="http://schemas.microsoft.com/office/drawing/2014/main" id="{EEC20804-6D28-46DE-ABB1-594614DBEF49}"/>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54</a:t>
            </a:fld>
            <a:endParaRPr lang="en-US" dirty="0"/>
          </a:p>
        </p:txBody>
      </p:sp>
    </p:spTree>
    <p:extLst>
      <p:ext uri="{BB962C8B-B14F-4D97-AF65-F5344CB8AC3E}">
        <p14:creationId xmlns:p14="http://schemas.microsoft.com/office/powerpoint/2010/main" val="1222102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228600" y="545494"/>
            <a:ext cx="8305800" cy="749906"/>
          </a:xfrm>
        </p:spPr>
        <p:txBody>
          <a:bodyPr>
            <a:normAutofit fontScale="90000"/>
          </a:bodyPr>
          <a:lstStyle/>
          <a:p>
            <a:pPr algn="ctr"/>
            <a:r>
              <a:rPr lang="en-US" sz="2800" dirty="0"/>
              <a:t>3 North Street – Community Pavilion-</a:t>
            </a:r>
            <a:br>
              <a:rPr lang="en-US" sz="2800" dirty="0"/>
            </a:br>
            <a:r>
              <a:rPr lang="en-US" sz="2800" dirty="0"/>
              <a:t>Farmers’ Market</a:t>
            </a:r>
          </a:p>
        </p:txBody>
      </p:sp>
      <p:sp>
        <p:nvSpPr>
          <p:cNvPr id="5" name="Content Placeholder 4">
            <a:extLst>
              <a:ext uri="{FF2B5EF4-FFF2-40B4-BE49-F238E27FC236}">
                <a16:creationId xmlns:a16="http://schemas.microsoft.com/office/drawing/2014/main" id="{D80BF103-CC45-4EEF-9C0E-9374F82A11A7}"/>
              </a:ext>
            </a:extLst>
          </p:cNvPr>
          <p:cNvSpPr>
            <a:spLocks noGrp="1"/>
          </p:cNvSpPr>
          <p:nvPr>
            <p:ph idx="1"/>
          </p:nvPr>
        </p:nvSpPr>
        <p:spPr/>
        <p:txBody>
          <a:bodyPr>
            <a:normAutofit fontScale="92500" lnSpcReduction="20000"/>
          </a:bodyPr>
          <a:lstStyle/>
          <a:p>
            <a:pPr marL="0" indent="0">
              <a:buNone/>
            </a:pPr>
            <a:r>
              <a:rPr lang="en-US" sz="2250" b="1" dirty="0"/>
              <a:t>Operational Models: </a:t>
            </a:r>
            <a:r>
              <a:rPr lang="en-US" sz="2100" b="1" dirty="0"/>
              <a:t>#2 – “Event Venue”: </a:t>
            </a:r>
          </a:p>
          <a:p>
            <a:r>
              <a:rPr lang="en-US" sz="2100" dirty="0"/>
              <a:t>Farmers’ Market</a:t>
            </a:r>
          </a:p>
          <a:p>
            <a:r>
              <a:rPr lang="en-US" sz="2100" dirty="0"/>
              <a:t>All Activities from Park Pavilion model</a:t>
            </a:r>
          </a:p>
          <a:p>
            <a:r>
              <a:rPr lang="en-US" sz="2100" dirty="0"/>
              <a:t>Weddings (e.g. maximum of five/year)</a:t>
            </a:r>
          </a:p>
          <a:p>
            <a:r>
              <a:rPr lang="en-US" sz="2100" dirty="0"/>
              <a:t>Corporate Events</a:t>
            </a:r>
          </a:p>
          <a:p>
            <a:pPr lvl="1"/>
            <a:r>
              <a:rPr lang="en-US" sz="1950" dirty="0"/>
              <a:t>Banquets and Socials</a:t>
            </a:r>
          </a:p>
          <a:p>
            <a:pPr lvl="1"/>
            <a:r>
              <a:rPr lang="en-US" sz="1950" dirty="0"/>
              <a:t>Retreats</a:t>
            </a:r>
          </a:p>
          <a:p>
            <a:pPr lvl="1"/>
            <a:r>
              <a:rPr lang="en-US" sz="1950" dirty="0"/>
              <a:t>Large Meetings</a:t>
            </a:r>
          </a:p>
          <a:p>
            <a:r>
              <a:rPr lang="en-US" sz="2100" dirty="0"/>
              <a:t>Externally Sponsored - Ticketed</a:t>
            </a:r>
          </a:p>
          <a:p>
            <a:pPr lvl="1"/>
            <a:r>
              <a:rPr lang="en-US" sz="1950" dirty="0"/>
              <a:t>Concerts</a:t>
            </a:r>
          </a:p>
          <a:p>
            <a:pPr lvl="1"/>
            <a:r>
              <a:rPr lang="en-US" sz="1950" dirty="0"/>
              <a:t>Races and Rides</a:t>
            </a:r>
          </a:p>
          <a:p>
            <a:pPr lvl="1"/>
            <a:r>
              <a:rPr lang="en-US" sz="1950" dirty="0"/>
              <a:t>Food and Drink Festivals</a:t>
            </a:r>
          </a:p>
          <a:p>
            <a:r>
              <a:rPr lang="en-US" sz="2100" dirty="0"/>
              <a:t>External Non-Ticketed Event</a:t>
            </a:r>
          </a:p>
          <a:p>
            <a:pPr lvl="1"/>
            <a:r>
              <a:rPr lang="en-US" sz="1950" dirty="0"/>
              <a:t>Arts, Crafts, Antique Fairs</a:t>
            </a:r>
          </a:p>
          <a:p>
            <a:pPr lvl="1"/>
            <a:r>
              <a:rPr lang="en-US" sz="1950" dirty="0"/>
              <a:t>Fundraisers</a:t>
            </a:r>
          </a:p>
          <a:p>
            <a:pPr lvl="1"/>
            <a:r>
              <a:rPr lang="en-US" sz="1950" dirty="0"/>
              <a:t>Food &amp; Drink Festivals</a:t>
            </a:r>
          </a:p>
          <a:p>
            <a:endParaRPr lang="en-US" dirty="0"/>
          </a:p>
        </p:txBody>
      </p:sp>
      <p:sp>
        <p:nvSpPr>
          <p:cNvPr id="4" name="Slide Number Placeholder 4">
            <a:extLst>
              <a:ext uri="{FF2B5EF4-FFF2-40B4-BE49-F238E27FC236}">
                <a16:creationId xmlns:a16="http://schemas.microsoft.com/office/drawing/2014/main" id="{E2FC9804-A412-4485-987F-3A1D5DEE6F32}"/>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55</a:t>
            </a:fld>
            <a:endParaRPr lang="en-US" dirty="0"/>
          </a:p>
        </p:txBody>
      </p:sp>
    </p:spTree>
    <p:extLst>
      <p:ext uri="{BB962C8B-B14F-4D97-AF65-F5344CB8AC3E}">
        <p14:creationId xmlns:p14="http://schemas.microsoft.com/office/powerpoint/2010/main" val="17342435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228600" y="545494"/>
            <a:ext cx="8305800" cy="749906"/>
          </a:xfrm>
        </p:spPr>
        <p:txBody>
          <a:bodyPr>
            <a:normAutofit fontScale="90000"/>
          </a:bodyPr>
          <a:lstStyle/>
          <a:p>
            <a:pPr algn="ctr"/>
            <a:r>
              <a:rPr lang="en-US" sz="2800" dirty="0"/>
              <a:t>3 North Street – Community Pavilion-</a:t>
            </a:r>
            <a:br>
              <a:rPr lang="en-US" sz="2800" dirty="0"/>
            </a:br>
            <a:r>
              <a:rPr lang="en-US" sz="2800" dirty="0"/>
              <a:t>Farmers’ Market</a:t>
            </a:r>
          </a:p>
        </p:txBody>
      </p:sp>
      <p:sp>
        <p:nvSpPr>
          <p:cNvPr id="5" name="Content Placeholder 4">
            <a:extLst>
              <a:ext uri="{FF2B5EF4-FFF2-40B4-BE49-F238E27FC236}">
                <a16:creationId xmlns:a16="http://schemas.microsoft.com/office/drawing/2014/main" id="{D80BF103-CC45-4EEF-9C0E-9374F82A11A7}"/>
              </a:ext>
            </a:extLst>
          </p:cNvPr>
          <p:cNvSpPr>
            <a:spLocks noGrp="1"/>
          </p:cNvSpPr>
          <p:nvPr>
            <p:ph idx="1"/>
          </p:nvPr>
        </p:nvSpPr>
        <p:spPr/>
        <p:txBody>
          <a:bodyPr>
            <a:normAutofit/>
          </a:bodyPr>
          <a:lstStyle/>
          <a:p>
            <a:pPr marL="0" indent="0">
              <a:buNone/>
            </a:pPr>
            <a:r>
              <a:rPr lang="en-US" sz="2250" b="1" dirty="0"/>
              <a:t>Operating Budget Scenarios</a:t>
            </a:r>
            <a:endParaRPr lang="en-US" sz="2100" b="1" dirty="0"/>
          </a:p>
          <a:p>
            <a:endParaRPr lang="en-US" dirty="0"/>
          </a:p>
        </p:txBody>
      </p:sp>
      <p:graphicFrame>
        <p:nvGraphicFramePr>
          <p:cNvPr id="3" name="Table 2">
            <a:extLst>
              <a:ext uri="{FF2B5EF4-FFF2-40B4-BE49-F238E27FC236}">
                <a16:creationId xmlns:a16="http://schemas.microsoft.com/office/drawing/2014/main" id="{C6A5C6EF-8508-4FEB-9389-ADBAB6A64F26}"/>
              </a:ext>
            </a:extLst>
          </p:cNvPr>
          <p:cNvGraphicFramePr>
            <a:graphicFrameLocks noGrp="1"/>
          </p:cNvGraphicFramePr>
          <p:nvPr>
            <p:extLst>
              <p:ext uri="{D42A27DB-BD31-4B8C-83A1-F6EECF244321}">
                <p14:modId xmlns:p14="http://schemas.microsoft.com/office/powerpoint/2010/main" val="3857337631"/>
              </p:ext>
            </p:extLst>
          </p:nvPr>
        </p:nvGraphicFramePr>
        <p:xfrm>
          <a:off x="1733550" y="2590800"/>
          <a:ext cx="5676900" cy="1941754"/>
        </p:xfrm>
        <a:graphic>
          <a:graphicData uri="http://schemas.openxmlformats.org/drawingml/2006/table">
            <a:tbl>
              <a:tblPr firstRow="1" firstCol="1" bandRow="1">
                <a:tableStyleId>{5C22544A-7EE6-4342-B048-85BDC9FD1C3A}</a:tableStyleId>
              </a:tblPr>
              <a:tblGrid>
                <a:gridCol w="2019300">
                  <a:extLst>
                    <a:ext uri="{9D8B030D-6E8A-4147-A177-3AD203B41FA5}">
                      <a16:colId xmlns:a16="http://schemas.microsoft.com/office/drawing/2014/main" val="1275089896"/>
                    </a:ext>
                  </a:extLst>
                </a:gridCol>
                <a:gridCol w="1828800">
                  <a:extLst>
                    <a:ext uri="{9D8B030D-6E8A-4147-A177-3AD203B41FA5}">
                      <a16:colId xmlns:a16="http://schemas.microsoft.com/office/drawing/2014/main" val="3740563942"/>
                    </a:ext>
                  </a:extLst>
                </a:gridCol>
                <a:gridCol w="1828800">
                  <a:extLst>
                    <a:ext uri="{9D8B030D-6E8A-4147-A177-3AD203B41FA5}">
                      <a16:colId xmlns:a16="http://schemas.microsoft.com/office/drawing/2014/main" val="1547608945"/>
                    </a:ext>
                  </a:extLst>
                </a:gridCol>
              </a:tblGrid>
              <a:tr h="731520">
                <a:tc>
                  <a:txBody>
                    <a:bodyPr/>
                    <a:lstStyle/>
                    <a:p>
                      <a:pPr marL="0" marR="0" algn="just">
                        <a:spcBef>
                          <a:spcPts val="0"/>
                        </a:spcBef>
                        <a:spcAft>
                          <a:spcPts val="0"/>
                        </a:spcAft>
                      </a:pPr>
                      <a:r>
                        <a:rPr lang="en-US" sz="2000" dirty="0">
                          <a:effectLst/>
                        </a:rPr>
                        <a:t>Model</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US" sz="2000" dirty="0">
                          <a:effectLst/>
                        </a:rPr>
                        <a:t>Expenditures (Costs)</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just">
                        <a:spcBef>
                          <a:spcPts val="0"/>
                        </a:spcBef>
                        <a:spcAft>
                          <a:spcPts val="0"/>
                        </a:spcAft>
                      </a:pPr>
                      <a:r>
                        <a:rPr lang="en-US" sz="2000" dirty="0">
                          <a:effectLst/>
                        </a:rPr>
                        <a:t>Revenue (Income)</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182941067"/>
                  </a:ext>
                </a:extLst>
              </a:tr>
              <a:tr h="605117">
                <a:tc>
                  <a:txBody>
                    <a:bodyPr/>
                    <a:lstStyle/>
                    <a:p>
                      <a:pPr marL="0" marR="0" algn="just">
                        <a:spcBef>
                          <a:spcPts val="0"/>
                        </a:spcBef>
                        <a:spcAft>
                          <a:spcPts val="0"/>
                        </a:spcAft>
                      </a:pPr>
                      <a:r>
                        <a:rPr lang="en-US" sz="2000" dirty="0">
                          <a:effectLst/>
                        </a:rPr>
                        <a:t>Park Pavilion</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000" dirty="0">
                          <a:effectLst/>
                        </a:rPr>
                        <a:t>161,000</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000" dirty="0">
                          <a:effectLst/>
                        </a:rPr>
                        <a:t>16,117</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67660995"/>
                  </a:ext>
                </a:extLst>
              </a:tr>
              <a:tr h="605117">
                <a:tc>
                  <a:txBody>
                    <a:bodyPr/>
                    <a:lstStyle/>
                    <a:p>
                      <a:pPr marL="0" marR="0" algn="just">
                        <a:spcBef>
                          <a:spcPts val="0"/>
                        </a:spcBef>
                        <a:spcAft>
                          <a:spcPts val="0"/>
                        </a:spcAft>
                      </a:pPr>
                      <a:r>
                        <a:rPr lang="en-US" sz="2000" dirty="0">
                          <a:effectLst/>
                        </a:rPr>
                        <a:t>Event Center</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000">
                          <a:effectLst/>
                        </a:rPr>
                        <a:t>316,000</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000" dirty="0">
                          <a:effectLst/>
                        </a:rPr>
                        <a:t>202,367</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250735554"/>
                  </a:ext>
                </a:extLst>
              </a:tr>
            </a:tbl>
          </a:graphicData>
        </a:graphic>
      </p:graphicFrame>
      <p:sp>
        <p:nvSpPr>
          <p:cNvPr id="6" name="Slide Number Placeholder 4">
            <a:extLst>
              <a:ext uri="{FF2B5EF4-FFF2-40B4-BE49-F238E27FC236}">
                <a16:creationId xmlns:a16="http://schemas.microsoft.com/office/drawing/2014/main" id="{BBDDD792-E4F6-4C24-8436-961D5C218EE9}"/>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56</a:t>
            </a:fld>
            <a:endParaRPr lang="en-US" dirty="0"/>
          </a:p>
        </p:txBody>
      </p:sp>
    </p:spTree>
    <p:extLst>
      <p:ext uri="{BB962C8B-B14F-4D97-AF65-F5344CB8AC3E}">
        <p14:creationId xmlns:p14="http://schemas.microsoft.com/office/powerpoint/2010/main" val="33997874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228600" y="603874"/>
            <a:ext cx="8305800" cy="642280"/>
          </a:xfrm>
        </p:spPr>
        <p:txBody>
          <a:bodyPr>
            <a:normAutofit fontScale="90000"/>
          </a:bodyPr>
          <a:lstStyle/>
          <a:p>
            <a:pPr algn="ctr"/>
            <a:r>
              <a:rPr lang="en-US" sz="2800" dirty="0"/>
              <a:t>3 North Street – Community Pavilion-</a:t>
            </a:r>
            <a:br>
              <a:rPr lang="en-US" sz="2800" dirty="0"/>
            </a:br>
            <a:r>
              <a:rPr lang="en-US" sz="2800" dirty="0"/>
              <a:t>Farmers’ Market</a:t>
            </a:r>
          </a:p>
        </p:txBody>
      </p:sp>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237836" y="1524000"/>
            <a:ext cx="5105400" cy="4337922"/>
          </a:xfrm>
        </p:spPr>
        <p:txBody>
          <a:bodyPr anchor="t">
            <a:normAutofit/>
          </a:bodyPr>
          <a:lstStyle/>
          <a:p>
            <a:pPr marL="0" indent="0">
              <a:spcAft>
                <a:spcPts val="600"/>
              </a:spcAft>
              <a:buNone/>
            </a:pPr>
            <a:r>
              <a:rPr lang="en-US" b="1" dirty="0"/>
              <a:t>Farmers’ Market Fit</a:t>
            </a:r>
          </a:p>
          <a:p>
            <a:pPr>
              <a:spcAft>
                <a:spcPts val="600"/>
              </a:spcAft>
              <a:buClrTx/>
            </a:pPr>
            <a:r>
              <a:rPr lang="en-US" sz="2100" dirty="0"/>
              <a:t>Questions raised about whether the Market would fit on the proposed site</a:t>
            </a:r>
          </a:p>
          <a:p>
            <a:pPr>
              <a:spcAft>
                <a:spcPts val="600"/>
              </a:spcAft>
              <a:buClrTx/>
            </a:pPr>
            <a:r>
              <a:rPr lang="en-US" sz="2100" dirty="0"/>
              <a:t>February 10, 2020: staff performed a “Fit Analysis” with representatives of the Market</a:t>
            </a:r>
          </a:p>
          <a:p>
            <a:pPr>
              <a:spcAft>
                <a:spcPts val="600"/>
              </a:spcAft>
              <a:buClrTx/>
            </a:pPr>
            <a:r>
              <a:rPr lang="en-US" sz="2100" dirty="0"/>
              <a:t>Indoor and outdoor mock booths</a:t>
            </a:r>
          </a:p>
          <a:p>
            <a:pPr>
              <a:spcAft>
                <a:spcPts val="600"/>
              </a:spcAft>
              <a:buClrTx/>
            </a:pPr>
            <a:r>
              <a:rPr lang="en-US" sz="2100" dirty="0"/>
              <a:t>Tabletop exercise</a:t>
            </a:r>
          </a:p>
          <a:p>
            <a:pPr marL="0" indent="0">
              <a:buNone/>
            </a:pPr>
            <a:endParaRPr lang="en-US" dirty="0">
              <a:solidFill>
                <a:srgbClr val="FFFFFF"/>
              </a:solidFill>
            </a:endParaRPr>
          </a:p>
        </p:txBody>
      </p:sp>
      <p:grpSp>
        <p:nvGrpSpPr>
          <p:cNvPr id="9" name="Group 8">
            <a:extLst>
              <a:ext uri="{FF2B5EF4-FFF2-40B4-BE49-F238E27FC236}">
                <a16:creationId xmlns:a16="http://schemas.microsoft.com/office/drawing/2014/main" id="{68006BA2-E5B2-492A-B94E-5059A1521051}"/>
              </a:ext>
            </a:extLst>
          </p:cNvPr>
          <p:cNvGrpSpPr>
            <a:grpSpLocks noChangeAspect="1"/>
          </p:cNvGrpSpPr>
          <p:nvPr/>
        </p:nvGrpSpPr>
        <p:grpSpPr>
          <a:xfrm>
            <a:off x="6400800" y="1143000"/>
            <a:ext cx="2312173" cy="5567683"/>
            <a:chOff x="6777499" y="1981200"/>
            <a:chExt cx="1935474" cy="4660597"/>
          </a:xfrm>
        </p:grpSpPr>
        <p:pic>
          <p:nvPicPr>
            <p:cNvPr id="10" name="Picture 9">
              <a:extLst>
                <a:ext uri="{FF2B5EF4-FFF2-40B4-BE49-F238E27FC236}">
                  <a16:creationId xmlns:a16="http://schemas.microsoft.com/office/drawing/2014/main" id="{3B5AE623-3890-4F1F-9BFA-B9DA82CC5C63}"/>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781800" y="1981200"/>
              <a:ext cx="1926871" cy="1083866"/>
            </a:xfrm>
            <a:prstGeom prst="rect">
              <a:avLst/>
            </a:prstGeom>
            <a:noFill/>
          </p:spPr>
        </p:pic>
        <p:pic>
          <p:nvPicPr>
            <p:cNvPr id="11" name="Picture 10">
              <a:extLst>
                <a:ext uri="{FF2B5EF4-FFF2-40B4-BE49-F238E27FC236}">
                  <a16:creationId xmlns:a16="http://schemas.microsoft.com/office/drawing/2014/main" id="{D3E19FED-CB5A-4D34-A82A-7A5B26AB7F65}"/>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777499" y="3174868"/>
              <a:ext cx="1935474" cy="1083866"/>
            </a:xfrm>
            <a:prstGeom prst="rect">
              <a:avLst/>
            </a:prstGeom>
            <a:noFill/>
          </p:spPr>
        </p:pic>
        <p:pic>
          <p:nvPicPr>
            <p:cNvPr id="12" name="Picture 11">
              <a:extLst>
                <a:ext uri="{FF2B5EF4-FFF2-40B4-BE49-F238E27FC236}">
                  <a16:creationId xmlns:a16="http://schemas.microsoft.com/office/drawing/2014/main" id="{E3BB4A07-485C-4B29-AE95-FF7458A3CEAE}"/>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6781044" y="4368536"/>
              <a:ext cx="1928384" cy="1079895"/>
            </a:xfrm>
            <a:prstGeom prst="rect">
              <a:avLst/>
            </a:prstGeom>
            <a:noFill/>
          </p:spPr>
        </p:pic>
        <p:pic>
          <p:nvPicPr>
            <p:cNvPr id="13" name="Picture 12">
              <a:extLst>
                <a:ext uri="{FF2B5EF4-FFF2-40B4-BE49-F238E27FC236}">
                  <a16:creationId xmlns:a16="http://schemas.microsoft.com/office/drawing/2014/main" id="{93EB3182-EC0A-49C3-9FC3-0F76EC878EF1}"/>
                </a:ext>
              </a:extLst>
            </p:cNvPr>
            <p:cNvPicPr/>
            <p:nvPr/>
          </p:nvPicPr>
          <p:blipFill>
            <a:blip r:embed="rId5" cstate="print">
              <a:extLst>
                <a:ext uri="{28A0092B-C50C-407E-A947-70E740481C1C}">
                  <a14:useLocalDpi xmlns:a14="http://schemas.microsoft.com/office/drawing/2010/main" val="0"/>
                </a:ext>
              </a:extLst>
            </a:blip>
            <a:stretch>
              <a:fillRect/>
            </a:stretch>
          </p:blipFill>
          <p:spPr bwMode="auto">
            <a:xfrm>
              <a:off x="6777768" y="5558233"/>
              <a:ext cx="1934936" cy="1083564"/>
            </a:xfrm>
            <a:prstGeom prst="rect">
              <a:avLst/>
            </a:prstGeom>
            <a:noFill/>
          </p:spPr>
        </p:pic>
      </p:grpSp>
      <p:sp>
        <p:nvSpPr>
          <p:cNvPr id="14" name="Slide Number Placeholder 4">
            <a:extLst>
              <a:ext uri="{FF2B5EF4-FFF2-40B4-BE49-F238E27FC236}">
                <a16:creationId xmlns:a16="http://schemas.microsoft.com/office/drawing/2014/main" id="{70086FB8-E350-40BB-8C79-D7F01C5D81EA}"/>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57</a:t>
            </a:fld>
            <a:endParaRPr lang="en-US" dirty="0"/>
          </a:p>
        </p:txBody>
      </p:sp>
    </p:spTree>
    <p:extLst>
      <p:ext uri="{BB962C8B-B14F-4D97-AF65-F5344CB8AC3E}">
        <p14:creationId xmlns:p14="http://schemas.microsoft.com/office/powerpoint/2010/main" val="30826448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228600" y="545494"/>
            <a:ext cx="8305800" cy="749906"/>
          </a:xfrm>
        </p:spPr>
        <p:txBody>
          <a:bodyPr>
            <a:normAutofit fontScale="90000"/>
          </a:bodyPr>
          <a:lstStyle/>
          <a:p>
            <a:pPr algn="ctr"/>
            <a:r>
              <a:rPr lang="en-US" sz="2800" dirty="0"/>
              <a:t>3 North Street – Community Pavilion-</a:t>
            </a:r>
            <a:br>
              <a:rPr lang="en-US" sz="2800" dirty="0"/>
            </a:br>
            <a:r>
              <a:rPr lang="en-US" sz="2800" dirty="0"/>
              <a:t>Farmers’ Market</a:t>
            </a:r>
          </a:p>
        </p:txBody>
      </p:sp>
      <p:sp>
        <p:nvSpPr>
          <p:cNvPr id="10" name="Content Placeholder 2">
            <a:extLst>
              <a:ext uri="{FF2B5EF4-FFF2-40B4-BE49-F238E27FC236}">
                <a16:creationId xmlns:a16="http://schemas.microsoft.com/office/drawing/2014/main" id="{63901FB8-D3C0-48B6-B27F-DA94D02E9E95}"/>
              </a:ext>
            </a:extLst>
          </p:cNvPr>
          <p:cNvSpPr>
            <a:spLocks noGrp="1"/>
          </p:cNvSpPr>
          <p:nvPr>
            <p:ph idx="1"/>
          </p:nvPr>
        </p:nvSpPr>
        <p:spPr>
          <a:xfrm>
            <a:off x="228600" y="1604742"/>
            <a:ext cx="3810000" cy="5024658"/>
          </a:xfrm>
        </p:spPr>
        <p:txBody>
          <a:bodyPr>
            <a:noAutofit/>
          </a:bodyPr>
          <a:lstStyle/>
          <a:p>
            <a:pPr marL="0" indent="0">
              <a:spcAft>
                <a:spcPts val="600"/>
              </a:spcAft>
              <a:buNone/>
            </a:pPr>
            <a:r>
              <a:rPr lang="en-US" b="1" dirty="0"/>
              <a:t>Farmers’ Market Fit</a:t>
            </a:r>
          </a:p>
          <a:p>
            <a:pPr marL="0" indent="0">
              <a:spcAft>
                <a:spcPts val="600"/>
              </a:spcAft>
              <a:buNone/>
            </a:pPr>
            <a:r>
              <a:rPr lang="en-US" sz="1400" dirty="0"/>
              <a:t>Agreement from representatives of the Market that:</a:t>
            </a:r>
          </a:p>
          <a:p>
            <a:pPr>
              <a:spcAft>
                <a:spcPts val="600"/>
              </a:spcAft>
            </a:pPr>
            <a:r>
              <a:rPr lang="en-US" sz="1200" dirty="0"/>
              <a:t>Current market could fit on the project site</a:t>
            </a:r>
          </a:p>
          <a:p>
            <a:pPr>
              <a:spcAft>
                <a:spcPts val="600"/>
              </a:spcAft>
            </a:pPr>
            <a:r>
              <a:rPr lang="en-US" sz="1200" dirty="0"/>
              <a:t>Interest in using all portions of the site including the elevated section, which the market manager thought would be appealing to some market vendors</a:t>
            </a:r>
          </a:p>
          <a:p>
            <a:pPr>
              <a:spcAft>
                <a:spcPts val="600"/>
              </a:spcAft>
            </a:pPr>
            <a:r>
              <a:rPr lang="en-US" sz="1200" dirty="0"/>
              <a:t>Demonstrated use of parallel parking on North Street adjacent to the project site for vendor parking, which would not require closing North Street</a:t>
            </a:r>
          </a:p>
          <a:p>
            <a:pPr>
              <a:spcAft>
                <a:spcPts val="600"/>
              </a:spcAft>
            </a:pPr>
            <a:r>
              <a:rPr lang="en-US" sz="1200" dirty="0"/>
              <a:t>Room for some expansion of the market on the site; however, if the market were to grow significantly, there would be a need to pursue the North Street closure concept to accommodate additional vendors on an ongoing basis</a:t>
            </a:r>
          </a:p>
          <a:p>
            <a:pPr marL="0" indent="0">
              <a:spcAft>
                <a:spcPts val="600"/>
              </a:spcAft>
              <a:buNone/>
            </a:pPr>
            <a:r>
              <a:rPr lang="en-US" sz="1200" dirty="0"/>
              <a:t>Market requests that they continue to be closely involved in the design process to ensure the Market’s needs are met.</a:t>
            </a:r>
          </a:p>
        </p:txBody>
      </p:sp>
      <p:pic>
        <p:nvPicPr>
          <p:cNvPr id="12" name="Picture 3">
            <a:extLst>
              <a:ext uri="{FF2B5EF4-FFF2-40B4-BE49-F238E27FC236}">
                <a16:creationId xmlns:a16="http://schemas.microsoft.com/office/drawing/2014/main" id="{9097629E-F31E-43EC-B9B6-84C828A1455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30" r="8286" b="1"/>
          <a:stretch/>
        </p:blipFill>
        <p:spPr bwMode="auto">
          <a:xfrm>
            <a:off x="4252691" y="2173971"/>
            <a:ext cx="4641927" cy="3886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0C50BD61-DB4F-45C9-9C0D-421EE6C05C5A}"/>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58</a:t>
            </a:fld>
            <a:endParaRPr lang="en-US" dirty="0"/>
          </a:p>
        </p:txBody>
      </p:sp>
    </p:spTree>
    <p:extLst>
      <p:ext uri="{BB962C8B-B14F-4D97-AF65-F5344CB8AC3E}">
        <p14:creationId xmlns:p14="http://schemas.microsoft.com/office/powerpoint/2010/main" val="40987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270163" y="609600"/>
            <a:ext cx="8229600" cy="838200"/>
          </a:xfrm>
        </p:spPr>
        <p:txBody>
          <a:bodyPr>
            <a:normAutofit fontScale="90000"/>
          </a:bodyPr>
          <a:lstStyle/>
          <a:p>
            <a:pPr algn="ctr"/>
            <a:r>
              <a:rPr lang="en-US" sz="2800" dirty="0"/>
              <a:t>3 North Street – Community Pavilion-</a:t>
            </a:r>
            <a:br>
              <a:rPr lang="en-US" sz="2800" dirty="0"/>
            </a:br>
            <a:r>
              <a:rPr lang="en-US" sz="2800" dirty="0"/>
              <a:t>Farmers’ Market</a:t>
            </a:r>
          </a:p>
        </p:txBody>
      </p:sp>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464127" y="1600200"/>
            <a:ext cx="7841673" cy="4846949"/>
          </a:xfrm>
        </p:spPr>
        <p:txBody>
          <a:bodyPr>
            <a:normAutofit/>
          </a:bodyPr>
          <a:lstStyle/>
          <a:p>
            <a:pPr marL="0" indent="0">
              <a:spcAft>
                <a:spcPts val="600"/>
              </a:spcAft>
              <a:buNone/>
            </a:pPr>
            <a:r>
              <a:rPr lang="en-US" b="1" dirty="0"/>
              <a:t>Fundraising Efforts</a:t>
            </a:r>
          </a:p>
          <a:p>
            <a:pPr>
              <a:spcAft>
                <a:spcPts val="600"/>
              </a:spcAft>
            </a:pPr>
            <a:r>
              <a:rPr lang="en-US" sz="2000" dirty="0"/>
              <a:t>July 2017: staff convened a workgroup of Commissioners, Friends of the Farmers’ Market, and community members</a:t>
            </a:r>
          </a:p>
          <a:p>
            <a:pPr>
              <a:spcAft>
                <a:spcPts val="600"/>
              </a:spcAft>
            </a:pPr>
            <a:r>
              <a:rPr lang="en-US" sz="2000" dirty="0"/>
              <a:t>Shortly after, staff initiated a conversation with a local family about interest in a project in Healdsburg; discussion continued for several months</a:t>
            </a:r>
            <a:endParaRPr lang="en-US" sz="1800" dirty="0"/>
          </a:p>
        </p:txBody>
      </p:sp>
      <p:sp>
        <p:nvSpPr>
          <p:cNvPr id="4" name="Slide Number Placeholder 4">
            <a:extLst>
              <a:ext uri="{FF2B5EF4-FFF2-40B4-BE49-F238E27FC236}">
                <a16:creationId xmlns:a16="http://schemas.microsoft.com/office/drawing/2014/main" id="{A77C8C52-F39E-4AA2-BDFA-8467A41D8372}"/>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59</a:t>
            </a:fld>
            <a:endParaRPr lang="en-US" dirty="0"/>
          </a:p>
        </p:txBody>
      </p:sp>
    </p:spTree>
    <p:extLst>
      <p:ext uri="{BB962C8B-B14F-4D97-AF65-F5344CB8AC3E}">
        <p14:creationId xmlns:p14="http://schemas.microsoft.com/office/powerpoint/2010/main" val="4037609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295400"/>
          </a:xfrm>
        </p:spPr>
        <p:txBody>
          <a:bodyPr>
            <a:noAutofit/>
          </a:bodyPr>
          <a:lstStyle/>
          <a:p>
            <a:r>
              <a:rPr lang="en-US" sz="4400" dirty="0">
                <a:latin typeface="Avenir Book"/>
                <a:cs typeface="Avenir Book"/>
              </a:rPr>
              <a:t>City Polices and Codes Related to the Use of the 3 North Street Property</a:t>
            </a:r>
          </a:p>
        </p:txBody>
      </p:sp>
      <p:sp>
        <p:nvSpPr>
          <p:cNvPr id="9" name="TextBox 8"/>
          <p:cNvSpPr txBox="1"/>
          <p:nvPr/>
        </p:nvSpPr>
        <p:spPr>
          <a:xfrm>
            <a:off x="304800" y="1954173"/>
            <a:ext cx="4041734" cy="5124480"/>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Site Information</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3 Parcels with combined area of 1.2 acres</a:t>
            </a:r>
          </a:p>
          <a:p>
            <a:pPr marL="342900" indent="-342900">
              <a:buFont typeface="Arial" panose="020B0604020202020204" pitchFamily="34" charset="0"/>
              <a:buChar char="•"/>
            </a:pPr>
            <a:r>
              <a:rPr lang="en-US" sz="2000" dirty="0" err="1">
                <a:latin typeface="Arial" panose="020B0604020202020204" pitchFamily="34" charset="0"/>
                <a:cs typeface="Arial" panose="020B0604020202020204" pitchFamily="34" charset="0"/>
              </a:rPr>
              <a:t>Cerri</a:t>
            </a:r>
            <a:r>
              <a:rPr lang="en-US" sz="2000" dirty="0">
                <a:latin typeface="Arial" panose="020B0604020202020204" pitchFamily="34" charset="0"/>
                <a:cs typeface="Arial" panose="020B0604020202020204" pitchFamily="34" charset="0"/>
              </a:rPr>
              <a:t> building, Parking lot, Wetzel Native Plant Garden</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General Plan Designation – Downtown Commercial (DC):</a:t>
            </a:r>
          </a:p>
          <a:p>
            <a:pPr marL="569913" lvl="1" indent="-225425">
              <a:buFont typeface="Arial" panose="020B0604020202020204" pitchFamily="34" charset="0"/>
              <a:buChar char="•"/>
            </a:pPr>
            <a:r>
              <a:rPr lang="en-US" sz="2000" dirty="0">
                <a:latin typeface="Arial" panose="020B0604020202020204" pitchFamily="34" charset="0"/>
                <a:cs typeface="Arial" panose="020B0604020202020204" pitchFamily="34" charset="0"/>
              </a:rPr>
              <a:t>Provides for a broad range of Commercial and Office Uses</a:t>
            </a:r>
          </a:p>
          <a:p>
            <a:pPr marL="569913" lvl="1" indent="-225425">
              <a:buFont typeface="Arial" panose="020B0604020202020204" pitchFamily="34" charset="0"/>
              <a:buChar char="•"/>
            </a:pPr>
            <a:r>
              <a:rPr lang="en-US" sz="2000" dirty="0">
                <a:latin typeface="Arial" panose="020B0604020202020204" pitchFamily="34" charset="0"/>
                <a:cs typeface="Arial" panose="020B0604020202020204" pitchFamily="34" charset="0"/>
              </a:rPr>
              <a:t>Residential Uses, 10-16 units per acre, permitted on same site when subordinate to an allowable Commercial Use </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D2533C"/>
              </a:solidFill>
            </a:endParaRPr>
          </a:p>
        </p:txBody>
      </p:sp>
      <p:sp>
        <p:nvSpPr>
          <p:cNvPr id="5" name="Slide Number Placeholder 4"/>
          <p:cNvSpPr>
            <a:spLocks noGrp="1"/>
          </p:cNvSpPr>
          <p:nvPr>
            <p:ph type="sldNum" sz="quarter" idx="12"/>
          </p:nvPr>
        </p:nvSpPr>
        <p:spPr/>
        <p:txBody>
          <a:bodyPr/>
          <a:lstStyle/>
          <a:p>
            <a:fld id="{CE0B5F58-9A96-48E4-81C9-8C87A0513FFA}" type="slidenum">
              <a:rPr lang="en-US" smtClean="0"/>
              <a:t>6</a:t>
            </a:fld>
            <a:endParaRPr lang="en-US"/>
          </a:p>
        </p:txBody>
      </p:sp>
      <p:pic>
        <p:nvPicPr>
          <p:cNvPr id="4" name="Picture 3" descr="A close up of a map&#10;&#10;Description automatically generated">
            <a:extLst>
              <a:ext uri="{FF2B5EF4-FFF2-40B4-BE49-F238E27FC236}">
                <a16:creationId xmlns:a16="http://schemas.microsoft.com/office/drawing/2014/main" id="{FE00081D-54CC-4382-A68B-9BCE452C2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1864112"/>
            <a:ext cx="3657600" cy="4733365"/>
          </a:xfrm>
          <a:prstGeom prst="rect">
            <a:avLst/>
          </a:prstGeom>
        </p:spPr>
      </p:pic>
    </p:spTree>
    <p:extLst>
      <p:ext uri="{BB962C8B-B14F-4D97-AF65-F5344CB8AC3E}">
        <p14:creationId xmlns:p14="http://schemas.microsoft.com/office/powerpoint/2010/main" val="11084452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216936" y="655692"/>
            <a:ext cx="8165064" cy="868308"/>
          </a:xfrm>
        </p:spPr>
        <p:txBody>
          <a:bodyPr>
            <a:normAutofit fontScale="90000"/>
          </a:bodyPr>
          <a:lstStyle/>
          <a:p>
            <a:pPr algn="ctr"/>
            <a:r>
              <a:rPr lang="en-US" sz="2800" dirty="0"/>
              <a:t>3 North Street – Community Pavilion-</a:t>
            </a:r>
            <a:br>
              <a:rPr lang="en-US" sz="2800" dirty="0"/>
            </a:br>
            <a:r>
              <a:rPr lang="en-US" sz="2800" dirty="0"/>
              <a:t>Farmers’ Market</a:t>
            </a:r>
          </a:p>
        </p:txBody>
      </p:sp>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152400" y="1582619"/>
            <a:ext cx="4838332" cy="4724400"/>
          </a:xfrm>
        </p:spPr>
        <p:txBody>
          <a:bodyPr anchor="t">
            <a:normAutofit lnSpcReduction="10000"/>
          </a:bodyPr>
          <a:lstStyle/>
          <a:p>
            <a:pPr marL="0" indent="0">
              <a:spcAft>
                <a:spcPts val="600"/>
              </a:spcAft>
              <a:buClr>
                <a:schemeClr val="bg1"/>
              </a:buClr>
              <a:buNone/>
            </a:pPr>
            <a:r>
              <a:rPr lang="en-US" b="1" dirty="0"/>
              <a:t>Naming Partner Pledge</a:t>
            </a:r>
          </a:p>
          <a:p>
            <a:pPr>
              <a:spcAft>
                <a:spcPts val="600"/>
              </a:spcAft>
              <a:buClrTx/>
            </a:pPr>
            <a:r>
              <a:rPr lang="en-US" sz="1800" dirty="0"/>
              <a:t>January 2020: City received a pledge from the Foley Family Foundation in an amount up to $7 million to fund the proposed 3 North Street-Farmers’ Market project as designed and approved by City Council</a:t>
            </a:r>
          </a:p>
          <a:p>
            <a:pPr>
              <a:spcAft>
                <a:spcPts val="600"/>
              </a:spcAft>
              <a:buClrTx/>
            </a:pPr>
            <a:r>
              <a:rPr lang="en-US" sz="1800" dirty="0"/>
              <a:t>Pledge requires naming rights for the project and an agreement between the Foundation and the City</a:t>
            </a:r>
          </a:p>
          <a:p>
            <a:pPr>
              <a:spcAft>
                <a:spcPts val="600"/>
              </a:spcAft>
              <a:buClrTx/>
            </a:pPr>
            <a:r>
              <a:rPr lang="en-US" sz="1800" dirty="0"/>
              <a:t>Pledge presented to City Council at a work session about affordable housing on January 21, 2020</a:t>
            </a:r>
          </a:p>
          <a:p>
            <a:pPr>
              <a:spcAft>
                <a:spcPts val="600"/>
              </a:spcAft>
              <a:buClrTx/>
            </a:pPr>
            <a:r>
              <a:rPr lang="en-US" sz="1800" dirty="0"/>
              <a:t>Timeline: Funding agreement executed by April 15, 2020 that affirms the City’s support and general framework; additional details could be finalized after this date</a:t>
            </a:r>
          </a:p>
        </p:txBody>
      </p:sp>
      <p:pic>
        <p:nvPicPr>
          <p:cNvPr id="5" name="Picture 4" descr="A screenshot of text&#10;&#10;Description automatically generated">
            <a:extLst>
              <a:ext uri="{FF2B5EF4-FFF2-40B4-BE49-F238E27FC236}">
                <a16:creationId xmlns:a16="http://schemas.microsoft.com/office/drawing/2014/main" id="{2BEAFCE0-D7F5-47B5-A373-91E3C7D01E79}"/>
              </a:ext>
            </a:extLst>
          </p:cNvPr>
          <p:cNvPicPr>
            <a:picLocks noChangeAspect="1"/>
          </p:cNvPicPr>
          <p:nvPr/>
        </p:nvPicPr>
        <p:blipFill>
          <a:blip r:embed="rId2"/>
          <a:stretch>
            <a:fillRect/>
          </a:stretch>
        </p:blipFill>
        <p:spPr>
          <a:xfrm>
            <a:off x="5055268" y="1582619"/>
            <a:ext cx="3871796" cy="5012029"/>
          </a:xfrm>
          <a:prstGeom prst="rect">
            <a:avLst/>
          </a:prstGeom>
          <a:ln>
            <a:solidFill>
              <a:schemeClr val="accent1"/>
            </a:solidFill>
          </a:ln>
        </p:spPr>
      </p:pic>
      <p:sp>
        <p:nvSpPr>
          <p:cNvPr id="6" name="Slide Number Placeholder 4">
            <a:extLst>
              <a:ext uri="{FF2B5EF4-FFF2-40B4-BE49-F238E27FC236}">
                <a16:creationId xmlns:a16="http://schemas.microsoft.com/office/drawing/2014/main" id="{59FA3898-78F1-48A8-81C0-7824A6DEE367}"/>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60</a:t>
            </a:fld>
            <a:endParaRPr lang="en-US" dirty="0"/>
          </a:p>
        </p:txBody>
      </p:sp>
    </p:spTree>
    <p:extLst>
      <p:ext uri="{BB962C8B-B14F-4D97-AF65-F5344CB8AC3E}">
        <p14:creationId xmlns:p14="http://schemas.microsoft.com/office/powerpoint/2010/main" val="39112551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E97E-A7FB-41C3-9EDD-FA1B8B4F3389}"/>
              </a:ext>
            </a:extLst>
          </p:cNvPr>
          <p:cNvSpPr>
            <a:spLocks noGrp="1"/>
          </p:cNvSpPr>
          <p:nvPr>
            <p:ph type="title"/>
          </p:nvPr>
        </p:nvSpPr>
        <p:spPr>
          <a:xfrm>
            <a:off x="216936" y="685800"/>
            <a:ext cx="8165064" cy="684170"/>
          </a:xfrm>
        </p:spPr>
        <p:txBody>
          <a:bodyPr>
            <a:normAutofit fontScale="90000"/>
          </a:bodyPr>
          <a:lstStyle/>
          <a:p>
            <a:pPr algn="ctr"/>
            <a:r>
              <a:rPr lang="en-US" sz="2800" dirty="0"/>
              <a:t>3 North Street – Community Pavilion-</a:t>
            </a:r>
            <a:br>
              <a:rPr lang="en-US" sz="2800" dirty="0"/>
            </a:br>
            <a:r>
              <a:rPr lang="en-US" sz="2800" dirty="0"/>
              <a:t>Farmers’ Market</a:t>
            </a:r>
          </a:p>
        </p:txBody>
      </p:sp>
      <p:sp>
        <p:nvSpPr>
          <p:cNvPr id="3" name="Content Placeholder 2">
            <a:extLst>
              <a:ext uri="{FF2B5EF4-FFF2-40B4-BE49-F238E27FC236}">
                <a16:creationId xmlns:a16="http://schemas.microsoft.com/office/drawing/2014/main" id="{B85AB309-9C92-4059-BFCD-1849F0093816}"/>
              </a:ext>
            </a:extLst>
          </p:cNvPr>
          <p:cNvSpPr>
            <a:spLocks noGrp="1"/>
          </p:cNvSpPr>
          <p:nvPr>
            <p:ph idx="1"/>
          </p:nvPr>
        </p:nvSpPr>
        <p:spPr>
          <a:xfrm>
            <a:off x="304800" y="1582619"/>
            <a:ext cx="8077200" cy="4724400"/>
          </a:xfrm>
        </p:spPr>
        <p:txBody>
          <a:bodyPr anchor="t">
            <a:normAutofit/>
          </a:bodyPr>
          <a:lstStyle/>
          <a:p>
            <a:pPr marL="0" indent="0">
              <a:spcAft>
                <a:spcPts val="600"/>
              </a:spcAft>
              <a:buClr>
                <a:schemeClr val="bg1"/>
              </a:buClr>
              <a:buNone/>
            </a:pPr>
            <a:r>
              <a:rPr lang="en-US" b="1" dirty="0"/>
              <a:t>Parks and Recreation Commission Recommendation</a:t>
            </a:r>
          </a:p>
          <a:p>
            <a:pPr>
              <a:spcAft>
                <a:spcPts val="600"/>
              </a:spcAft>
              <a:buClrTx/>
            </a:pPr>
            <a:r>
              <a:rPr lang="en-US" sz="2000" dirty="0"/>
              <a:t>February 12, 2020 the Parks and Recreation Commission considered the 3 North Street Project and the Foley Family Foundation pledge to fund the project and recommended approval</a:t>
            </a:r>
          </a:p>
          <a:p>
            <a:pPr>
              <a:spcAft>
                <a:spcPts val="600"/>
              </a:spcAft>
              <a:buClrTx/>
            </a:pPr>
            <a:r>
              <a:rPr lang="en-US" sz="2000" dirty="0"/>
              <a:t>Motion carried 7-0</a:t>
            </a:r>
          </a:p>
        </p:txBody>
      </p:sp>
      <p:sp>
        <p:nvSpPr>
          <p:cNvPr id="4" name="Slide Number Placeholder 4">
            <a:extLst>
              <a:ext uri="{FF2B5EF4-FFF2-40B4-BE49-F238E27FC236}">
                <a16:creationId xmlns:a16="http://schemas.microsoft.com/office/drawing/2014/main" id="{F21E3B29-A933-405A-B71C-378B21D196C9}"/>
              </a:ext>
            </a:extLst>
          </p:cNvPr>
          <p:cNvSpPr>
            <a:spLocks noGrp="1"/>
          </p:cNvSpPr>
          <p:nvPr>
            <p:ph type="sldNum" sz="quarter" idx="12"/>
          </p:nvPr>
        </p:nvSpPr>
        <p:spPr>
          <a:xfrm>
            <a:off x="7620000" y="18288"/>
            <a:ext cx="1066800" cy="329184"/>
          </a:xfrm>
        </p:spPr>
        <p:txBody>
          <a:bodyPr/>
          <a:lstStyle/>
          <a:p>
            <a:fld id="{CE0B5F58-9A96-48E4-81C9-8C87A0513FFA}" type="slidenum">
              <a:rPr lang="en-US" smtClean="0"/>
              <a:t>61</a:t>
            </a:fld>
            <a:endParaRPr lang="en-US" dirty="0"/>
          </a:p>
        </p:txBody>
      </p:sp>
    </p:spTree>
    <p:extLst>
      <p:ext uri="{BB962C8B-B14F-4D97-AF65-F5344CB8AC3E}">
        <p14:creationId xmlns:p14="http://schemas.microsoft.com/office/powerpoint/2010/main" val="21944273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7C62C-EE31-484B-99EF-166BE02286CE}"/>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38BD675-8391-4C50-8EF4-2FF13848BEE6}"/>
              </a:ext>
            </a:extLst>
          </p:cNvPr>
          <p:cNvSpPr>
            <a:spLocks noGrp="1"/>
          </p:cNvSpPr>
          <p:nvPr>
            <p:ph idx="1"/>
          </p:nvPr>
        </p:nvSpPr>
        <p:spPr>
          <a:xfrm>
            <a:off x="457200" y="1466850"/>
            <a:ext cx="8229600" cy="4876800"/>
          </a:xfrm>
        </p:spPr>
        <p:txBody>
          <a:bodyPr>
            <a:normAutofit fontScale="92500" lnSpcReduction="10000"/>
          </a:bodyPr>
          <a:lstStyle/>
          <a:p>
            <a:pPr marL="0" indent="0" algn="just">
              <a:lnSpc>
                <a:spcPct val="110000"/>
              </a:lnSpc>
              <a:spcAft>
                <a:spcPts val="600"/>
              </a:spcAft>
              <a:buNone/>
            </a:pPr>
            <a:r>
              <a:rPr lang="en-US" dirty="0"/>
              <a:t>The previous sections of this report provided information related to the possible future use of the City-owned 3 North Street property, given options of a Community Pavilion-Farmers’ Market or an Affordable Housing project. Important considerations from the presentation are summarized below:</a:t>
            </a:r>
          </a:p>
          <a:p>
            <a:pPr lvl="1" algn="just">
              <a:lnSpc>
                <a:spcPct val="120000"/>
              </a:lnSpc>
            </a:pPr>
            <a:r>
              <a:rPr lang="en-US" dirty="0"/>
              <a:t>The site has a Downtown Commercial (DC) General Plan designation which would allow for a community facility like the contemplated Community Pavilion-Farmers’ Market as well as housing in association with a commercial use</a:t>
            </a:r>
          </a:p>
          <a:p>
            <a:pPr lvl="1" algn="just">
              <a:lnSpc>
                <a:spcPct val="120000"/>
              </a:lnSpc>
            </a:pPr>
            <a:r>
              <a:rPr lang="en-US" dirty="0"/>
              <a:t>General Plan policies that pertain to the property and its surrounding land-use areas include “Protect and enhance downtown and the plaza”; “Enhance the City’s waterways”; and, “Protect and enhance qualities that attract visitors to the City”</a:t>
            </a:r>
          </a:p>
          <a:p>
            <a:pPr marL="0" indent="0">
              <a:buNone/>
            </a:pPr>
            <a:endParaRPr lang="en-US" dirty="0"/>
          </a:p>
        </p:txBody>
      </p:sp>
      <p:sp>
        <p:nvSpPr>
          <p:cNvPr id="4" name="Slide Number Placeholder 3">
            <a:extLst>
              <a:ext uri="{FF2B5EF4-FFF2-40B4-BE49-F238E27FC236}">
                <a16:creationId xmlns:a16="http://schemas.microsoft.com/office/drawing/2014/main" id="{591490C0-FBF5-48BE-951B-527EF279CAD3}"/>
              </a:ext>
            </a:extLst>
          </p:cNvPr>
          <p:cNvSpPr>
            <a:spLocks noGrp="1"/>
          </p:cNvSpPr>
          <p:nvPr>
            <p:ph type="sldNum" sz="quarter" idx="12"/>
          </p:nvPr>
        </p:nvSpPr>
        <p:spPr/>
        <p:txBody>
          <a:bodyPr/>
          <a:lstStyle/>
          <a:p>
            <a:fld id="{CE0B5F58-9A96-48E4-81C9-8C87A0513FFA}" type="slidenum">
              <a:rPr lang="en-US" smtClean="0"/>
              <a:t>62</a:t>
            </a:fld>
            <a:endParaRPr lang="en-US"/>
          </a:p>
        </p:txBody>
      </p:sp>
    </p:spTree>
    <p:extLst>
      <p:ext uri="{BB962C8B-B14F-4D97-AF65-F5344CB8AC3E}">
        <p14:creationId xmlns:p14="http://schemas.microsoft.com/office/powerpoint/2010/main" val="29787267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18624-4088-4218-B8B0-873D039E8DCD}"/>
              </a:ext>
            </a:extLst>
          </p:cNvPr>
          <p:cNvSpPr>
            <a:spLocks noGrp="1"/>
          </p:cNvSpPr>
          <p:nvPr>
            <p:ph type="title"/>
          </p:nvPr>
        </p:nvSpPr>
        <p:spPr/>
        <p:txBody>
          <a:bodyPr/>
          <a:lstStyle/>
          <a:p>
            <a:r>
              <a:rPr lang="en-US" dirty="0"/>
              <a:t>Summary Continued</a:t>
            </a:r>
          </a:p>
        </p:txBody>
      </p:sp>
      <p:sp>
        <p:nvSpPr>
          <p:cNvPr id="3" name="Content Placeholder 2">
            <a:extLst>
              <a:ext uri="{FF2B5EF4-FFF2-40B4-BE49-F238E27FC236}">
                <a16:creationId xmlns:a16="http://schemas.microsoft.com/office/drawing/2014/main" id="{F188A245-8F1C-42D8-A183-A0C6D1D3F055}"/>
              </a:ext>
            </a:extLst>
          </p:cNvPr>
          <p:cNvSpPr>
            <a:spLocks noGrp="1"/>
          </p:cNvSpPr>
          <p:nvPr>
            <p:ph idx="1"/>
          </p:nvPr>
        </p:nvSpPr>
        <p:spPr>
          <a:xfrm>
            <a:off x="457200" y="1524000"/>
            <a:ext cx="8229600" cy="4953000"/>
          </a:xfrm>
        </p:spPr>
        <p:txBody>
          <a:bodyPr/>
          <a:lstStyle/>
          <a:p>
            <a:pPr lvl="1" algn="just"/>
            <a:r>
              <a:rPr lang="en-US" dirty="0"/>
              <a:t>The City of Healdsburg is anticipated to meet and exceed its State mandated Regional Housing Needs Allocation (RHNA) for the current cycle and the next cycle, without needing the 3 North Street site for housing production</a:t>
            </a:r>
          </a:p>
          <a:p>
            <a:pPr lvl="1" algn="just"/>
            <a:r>
              <a:rPr lang="en-US" dirty="0"/>
              <a:t>SMART representatives have indicated there is sufficient space within the existing railroad right-of-way to accommodate a station platform adjacent to the 3 North Street site and the possibility of an optional station platform at the West Plaza parking lot</a:t>
            </a:r>
          </a:p>
          <a:p>
            <a:pPr lvl="1" algn="just"/>
            <a:r>
              <a:rPr lang="en-US" dirty="0"/>
              <a:t>There may be the opportunity to coordinate with SMART to locate affordable housing on the SMART-controlled existing former train depot site</a:t>
            </a:r>
          </a:p>
          <a:p>
            <a:pPr lvl="1" algn="just"/>
            <a:r>
              <a:rPr lang="en-US" dirty="0"/>
              <a:t>The previously approved schematic plan for a Community Pavilion-Farmers’ Market would fit typical farmers’ market needs and could serve a broad-range of community activities and events</a:t>
            </a:r>
          </a:p>
        </p:txBody>
      </p:sp>
      <p:sp>
        <p:nvSpPr>
          <p:cNvPr id="4" name="Slide Number Placeholder 3">
            <a:extLst>
              <a:ext uri="{FF2B5EF4-FFF2-40B4-BE49-F238E27FC236}">
                <a16:creationId xmlns:a16="http://schemas.microsoft.com/office/drawing/2014/main" id="{945A5F85-69E3-4710-BC27-D80A373D752A}"/>
              </a:ext>
            </a:extLst>
          </p:cNvPr>
          <p:cNvSpPr>
            <a:spLocks noGrp="1"/>
          </p:cNvSpPr>
          <p:nvPr>
            <p:ph type="sldNum" sz="quarter" idx="12"/>
          </p:nvPr>
        </p:nvSpPr>
        <p:spPr/>
        <p:txBody>
          <a:bodyPr/>
          <a:lstStyle/>
          <a:p>
            <a:fld id="{CE0B5F58-9A96-48E4-81C9-8C87A0513FFA}" type="slidenum">
              <a:rPr lang="en-US" smtClean="0"/>
              <a:t>63</a:t>
            </a:fld>
            <a:endParaRPr lang="en-US"/>
          </a:p>
        </p:txBody>
      </p:sp>
    </p:spTree>
    <p:extLst>
      <p:ext uri="{BB962C8B-B14F-4D97-AF65-F5344CB8AC3E}">
        <p14:creationId xmlns:p14="http://schemas.microsoft.com/office/powerpoint/2010/main" val="31002250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18624-4088-4218-B8B0-873D039E8DCD}"/>
              </a:ext>
            </a:extLst>
          </p:cNvPr>
          <p:cNvSpPr>
            <a:spLocks noGrp="1"/>
          </p:cNvSpPr>
          <p:nvPr>
            <p:ph type="title"/>
          </p:nvPr>
        </p:nvSpPr>
        <p:spPr/>
        <p:txBody>
          <a:bodyPr/>
          <a:lstStyle/>
          <a:p>
            <a:r>
              <a:rPr lang="en-US" dirty="0"/>
              <a:t>Summary Continued</a:t>
            </a:r>
          </a:p>
        </p:txBody>
      </p:sp>
      <p:sp>
        <p:nvSpPr>
          <p:cNvPr id="3" name="Content Placeholder 2">
            <a:extLst>
              <a:ext uri="{FF2B5EF4-FFF2-40B4-BE49-F238E27FC236}">
                <a16:creationId xmlns:a16="http://schemas.microsoft.com/office/drawing/2014/main" id="{F188A245-8F1C-42D8-A183-A0C6D1D3F055}"/>
              </a:ext>
            </a:extLst>
          </p:cNvPr>
          <p:cNvSpPr>
            <a:spLocks noGrp="1"/>
          </p:cNvSpPr>
          <p:nvPr>
            <p:ph idx="1"/>
          </p:nvPr>
        </p:nvSpPr>
        <p:spPr/>
        <p:txBody>
          <a:bodyPr/>
          <a:lstStyle/>
          <a:p>
            <a:pPr lvl="1"/>
            <a:r>
              <a:rPr lang="en-US" dirty="0"/>
              <a:t>The approved Community Pavilion-Farmers’ Market schematic plan could be further refined as directed by the City Council to broaden the range of activities and events and duration of use during the year</a:t>
            </a:r>
          </a:p>
          <a:p>
            <a:pPr lvl="1"/>
            <a:r>
              <a:rPr lang="en-US" dirty="0"/>
              <a:t>Although a pledge in the amount of $7 million has been secured to construct the Community Pavilion-Farmers’ Market, additional funds would need to be identified to support on-going operations of the facility</a:t>
            </a:r>
          </a:p>
          <a:p>
            <a:pPr lvl="1"/>
            <a:r>
              <a:rPr lang="en-US" dirty="0"/>
              <a:t>Although the City-owned site and some additional affordable housing funds collected by the City could be offered by the City of Healdsburg towards realizing an affordable housing project on the 3 North Street site, an affordable housing developer would need to secure additional funds in addition to expected rental income to construct the project</a:t>
            </a:r>
          </a:p>
          <a:p>
            <a:pPr marL="274320" lvl="1" indent="0">
              <a:buNone/>
            </a:pPr>
            <a:r>
              <a:rPr lang="en-US" dirty="0"/>
              <a:t> </a:t>
            </a:r>
          </a:p>
          <a:p>
            <a:pPr lvl="1"/>
            <a:endParaRPr lang="en-US" dirty="0"/>
          </a:p>
        </p:txBody>
      </p:sp>
      <p:sp>
        <p:nvSpPr>
          <p:cNvPr id="4" name="Slide Number Placeholder 3">
            <a:extLst>
              <a:ext uri="{FF2B5EF4-FFF2-40B4-BE49-F238E27FC236}">
                <a16:creationId xmlns:a16="http://schemas.microsoft.com/office/drawing/2014/main" id="{945A5F85-69E3-4710-BC27-D80A373D752A}"/>
              </a:ext>
            </a:extLst>
          </p:cNvPr>
          <p:cNvSpPr>
            <a:spLocks noGrp="1"/>
          </p:cNvSpPr>
          <p:nvPr>
            <p:ph type="sldNum" sz="quarter" idx="12"/>
          </p:nvPr>
        </p:nvSpPr>
        <p:spPr/>
        <p:txBody>
          <a:bodyPr/>
          <a:lstStyle/>
          <a:p>
            <a:fld id="{CE0B5F58-9A96-48E4-81C9-8C87A0513FFA}" type="slidenum">
              <a:rPr lang="en-US" smtClean="0"/>
              <a:t>64</a:t>
            </a:fld>
            <a:endParaRPr lang="en-US"/>
          </a:p>
        </p:txBody>
      </p:sp>
    </p:spTree>
    <p:extLst>
      <p:ext uri="{BB962C8B-B14F-4D97-AF65-F5344CB8AC3E}">
        <p14:creationId xmlns:p14="http://schemas.microsoft.com/office/powerpoint/2010/main" val="38723985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18624-4088-4218-B8B0-873D039E8DCD}"/>
              </a:ext>
            </a:extLst>
          </p:cNvPr>
          <p:cNvSpPr>
            <a:spLocks noGrp="1"/>
          </p:cNvSpPr>
          <p:nvPr>
            <p:ph type="title"/>
          </p:nvPr>
        </p:nvSpPr>
        <p:spPr/>
        <p:txBody>
          <a:bodyPr/>
          <a:lstStyle/>
          <a:p>
            <a:r>
              <a:rPr lang="en-US" dirty="0"/>
              <a:t>Summary Continued</a:t>
            </a:r>
          </a:p>
        </p:txBody>
      </p:sp>
      <p:sp>
        <p:nvSpPr>
          <p:cNvPr id="3" name="Content Placeholder 2">
            <a:extLst>
              <a:ext uri="{FF2B5EF4-FFF2-40B4-BE49-F238E27FC236}">
                <a16:creationId xmlns:a16="http://schemas.microsoft.com/office/drawing/2014/main" id="{F188A245-8F1C-42D8-A183-A0C6D1D3F055}"/>
              </a:ext>
            </a:extLst>
          </p:cNvPr>
          <p:cNvSpPr>
            <a:spLocks noGrp="1"/>
          </p:cNvSpPr>
          <p:nvPr>
            <p:ph idx="1"/>
          </p:nvPr>
        </p:nvSpPr>
        <p:spPr/>
        <p:txBody>
          <a:bodyPr>
            <a:normAutofit/>
          </a:bodyPr>
          <a:lstStyle/>
          <a:p>
            <a:pPr lvl="1" algn="just"/>
            <a:r>
              <a:rPr lang="en-US" dirty="0"/>
              <a:t>Moving forward with the development of the 3 North Street site in the near term would still allow the opportunity in the future to master plan the adjacent 4+/- acre West Plaza parking lot area</a:t>
            </a:r>
          </a:p>
          <a:p>
            <a:pPr lvl="1" algn="just"/>
            <a:r>
              <a:rPr lang="en-US" dirty="0"/>
              <a:t>A West Plaza parking lot area master plan could consider and be informed by the following:</a:t>
            </a:r>
          </a:p>
          <a:p>
            <a:pPr marL="690563" lvl="2" indent="-233363" algn="just"/>
            <a:r>
              <a:rPr lang="en-US" dirty="0"/>
              <a:t>The Strategic Plan suggested Downtown Zoning and Density Study</a:t>
            </a:r>
          </a:p>
          <a:p>
            <a:pPr marL="690563" lvl="2" indent="-233363" algn="just"/>
            <a:r>
              <a:rPr lang="en-US" dirty="0" err="1"/>
              <a:t>SDAT’s</a:t>
            </a:r>
            <a:r>
              <a:rPr lang="en-US" dirty="0"/>
              <a:t> master planning and housing recommendations</a:t>
            </a:r>
          </a:p>
          <a:p>
            <a:pPr marL="690563" lvl="2" indent="-233363" algn="just"/>
            <a:r>
              <a:rPr lang="en-US" dirty="0"/>
              <a:t>Work anticipated with the City’s next Housing Element update in 2022</a:t>
            </a:r>
          </a:p>
          <a:p>
            <a:pPr marL="690563" lvl="2" indent="-233363" algn="just"/>
            <a:r>
              <a:rPr lang="en-US" dirty="0" err="1"/>
              <a:t>SMART’s</a:t>
            </a:r>
            <a:r>
              <a:rPr lang="en-US" dirty="0"/>
              <a:t> anticipated extension of rail service to the City of Healdsburg, which is not expected to occur until at least 2024, with the opportunity to finalize a location and design for a SMART rail station platform in the area. This master planning effort could require 18-24 months to complete.</a:t>
            </a:r>
          </a:p>
        </p:txBody>
      </p:sp>
      <p:sp>
        <p:nvSpPr>
          <p:cNvPr id="4" name="Slide Number Placeholder 3">
            <a:extLst>
              <a:ext uri="{FF2B5EF4-FFF2-40B4-BE49-F238E27FC236}">
                <a16:creationId xmlns:a16="http://schemas.microsoft.com/office/drawing/2014/main" id="{945A5F85-69E3-4710-BC27-D80A373D752A}"/>
              </a:ext>
            </a:extLst>
          </p:cNvPr>
          <p:cNvSpPr>
            <a:spLocks noGrp="1"/>
          </p:cNvSpPr>
          <p:nvPr>
            <p:ph type="sldNum" sz="quarter" idx="12"/>
          </p:nvPr>
        </p:nvSpPr>
        <p:spPr/>
        <p:txBody>
          <a:bodyPr/>
          <a:lstStyle/>
          <a:p>
            <a:fld id="{CE0B5F58-9A96-48E4-81C9-8C87A0513FFA}" type="slidenum">
              <a:rPr lang="en-US" smtClean="0"/>
              <a:t>65</a:t>
            </a:fld>
            <a:endParaRPr lang="en-US"/>
          </a:p>
        </p:txBody>
      </p:sp>
    </p:spTree>
    <p:extLst>
      <p:ext uri="{BB962C8B-B14F-4D97-AF65-F5344CB8AC3E}">
        <p14:creationId xmlns:p14="http://schemas.microsoft.com/office/powerpoint/2010/main" val="2157841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2FCD6-F2D8-4B53-BAB3-623CAAE6E582}"/>
              </a:ext>
            </a:extLst>
          </p:cNvPr>
          <p:cNvSpPr>
            <a:spLocks noGrp="1"/>
          </p:cNvSpPr>
          <p:nvPr>
            <p:ph type="title"/>
          </p:nvPr>
        </p:nvSpPr>
        <p:spPr/>
        <p:txBody>
          <a:bodyPr/>
          <a:lstStyle/>
          <a:p>
            <a:r>
              <a:rPr lang="en-US" dirty="0"/>
              <a:t>Recommendation</a:t>
            </a:r>
          </a:p>
        </p:txBody>
      </p:sp>
      <p:sp>
        <p:nvSpPr>
          <p:cNvPr id="3" name="Content Placeholder 2">
            <a:extLst>
              <a:ext uri="{FF2B5EF4-FFF2-40B4-BE49-F238E27FC236}">
                <a16:creationId xmlns:a16="http://schemas.microsoft.com/office/drawing/2014/main" id="{E99B856F-1803-4C05-A47F-99294DAF81DC}"/>
              </a:ext>
            </a:extLst>
          </p:cNvPr>
          <p:cNvSpPr>
            <a:spLocks noGrp="1"/>
          </p:cNvSpPr>
          <p:nvPr>
            <p:ph idx="1"/>
          </p:nvPr>
        </p:nvSpPr>
        <p:spPr/>
        <p:txBody>
          <a:bodyPr/>
          <a:lstStyle/>
          <a:p>
            <a:pPr marL="0" indent="0" algn="just">
              <a:buNone/>
            </a:pPr>
            <a:r>
              <a:rPr lang="en-US" dirty="0"/>
              <a:t>Provide direction to staff on a preferred option to pursue for the future use of the 3 North Street site.</a:t>
            </a:r>
          </a:p>
          <a:p>
            <a:pPr marL="0" indent="0" algn="just">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0EB19464-4A17-41BC-9111-B65748F5B398}"/>
              </a:ext>
            </a:extLst>
          </p:cNvPr>
          <p:cNvSpPr>
            <a:spLocks noGrp="1"/>
          </p:cNvSpPr>
          <p:nvPr>
            <p:ph type="sldNum" sz="quarter" idx="12"/>
          </p:nvPr>
        </p:nvSpPr>
        <p:spPr/>
        <p:txBody>
          <a:bodyPr/>
          <a:lstStyle/>
          <a:p>
            <a:fld id="{CE0B5F58-9A96-48E4-81C9-8C87A0513FFA}" type="slidenum">
              <a:rPr lang="en-US" smtClean="0"/>
              <a:t>66</a:t>
            </a:fld>
            <a:endParaRPr lang="en-US"/>
          </a:p>
        </p:txBody>
      </p:sp>
    </p:spTree>
    <p:extLst>
      <p:ext uri="{BB962C8B-B14F-4D97-AF65-F5344CB8AC3E}">
        <p14:creationId xmlns:p14="http://schemas.microsoft.com/office/powerpoint/2010/main" val="40921020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A75315-106F-4401-B826-D0F30C20CAAD}"/>
              </a:ext>
            </a:extLst>
          </p:cNvPr>
          <p:cNvSpPr>
            <a:spLocks noGrp="1"/>
          </p:cNvSpPr>
          <p:nvPr>
            <p:ph idx="1"/>
          </p:nvPr>
        </p:nvSpPr>
        <p:spPr/>
        <p:txBody>
          <a:bodyPr>
            <a:normAutofit/>
          </a:bodyPr>
          <a:lstStyle/>
          <a:p>
            <a:pPr marL="0" indent="0" algn="ctr">
              <a:buNone/>
            </a:pPr>
            <a:endParaRPr lang="en-US" sz="4400" dirty="0">
              <a:solidFill>
                <a:schemeClr val="tx2"/>
              </a:solidFill>
            </a:endParaRPr>
          </a:p>
          <a:p>
            <a:pPr marL="0" indent="0" algn="ctr">
              <a:buNone/>
            </a:pPr>
            <a:r>
              <a:rPr lang="en-US" sz="4400" dirty="0">
                <a:solidFill>
                  <a:schemeClr val="tx2"/>
                </a:solidFill>
              </a:rPr>
              <a:t>QUESTIONS!</a:t>
            </a:r>
          </a:p>
        </p:txBody>
      </p:sp>
      <p:sp>
        <p:nvSpPr>
          <p:cNvPr id="4" name="Slide Number Placeholder 3">
            <a:extLst>
              <a:ext uri="{FF2B5EF4-FFF2-40B4-BE49-F238E27FC236}">
                <a16:creationId xmlns:a16="http://schemas.microsoft.com/office/drawing/2014/main" id="{88ACBADF-5709-4AE1-83FA-9CAB02B7AEFC}"/>
              </a:ext>
            </a:extLst>
          </p:cNvPr>
          <p:cNvSpPr>
            <a:spLocks noGrp="1"/>
          </p:cNvSpPr>
          <p:nvPr>
            <p:ph type="sldNum" sz="quarter" idx="12"/>
          </p:nvPr>
        </p:nvSpPr>
        <p:spPr/>
        <p:txBody>
          <a:bodyPr/>
          <a:lstStyle/>
          <a:p>
            <a:fld id="{CE0B5F58-9A96-48E4-81C9-8C87A0513FFA}" type="slidenum">
              <a:rPr lang="en-US" smtClean="0"/>
              <a:t>67</a:t>
            </a:fld>
            <a:endParaRPr lang="en-US"/>
          </a:p>
        </p:txBody>
      </p:sp>
    </p:spTree>
    <p:extLst>
      <p:ext uri="{BB962C8B-B14F-4D97-AF65-F5344CB8AC3E}">
        <p14:creationId xmlns:p14="http://schemas.microsoft.com/office/powerpoint/2010/main" val="1334122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18624-4088-4218-B8B0-873D039E8DCD}"/>
              </a:ext>
            </a:extLst>
          </p:cNvPr>
          <p:cNvSpPr>
            <a:spLocks noGrp="1"/>
          </p:cNvSpPr>
          <p:nvPr>
            <p:ph type="title"/>
          </p:nvPr>
        </p:nvSpPr>
        <p:spPr/>
        <p:txBody>
          <a:bodyPr>
            <a:normAutofit fontScale="90000"/>
          </a:bodyPr>
          <a:lstStyle/>
          <a:p>
            <a:r>
              <a:rPr lang="en-US" dirty="0">
                <a:latin typeface="Avenir Book"/>
                <a:cs typeface="Avenir Book"/>
              </a:rPr>
              <a:t>City Polices and Codes Related to the Use of the 3 North Street Property (Continued)</a:t>
            </a:r>
            <a:endParaRPr lang="en-US" dirty="0"/>
          </a:p>
        </p:txBody>
      </p:sp>
      <p:sp>
        <p:nvSpPr>
          <p:cNvPr id="3" name="Content Placeholder 2">
            <a:extLst>
              <a:ext uri="{FF2B5EF4-FFF2-40B4-BE49-F238E27FC236}">
                <a16:creationId xmlns:a16="http://schemas.microsoft.com/office/drawing/2014/main" id="{F188A245-8F1C-42D8-A183-A0C6D1D3F055}"/>
              </a:ext>
            </a:extLst>
          </p:cNvPr>
          <p:cNvSpPr>
            <a:spLocks noGrp="1"/>
          </p:cNvSpPr>
          <p:nvPr>
            <p:ph idx="1"/>
          </p:nvPr>
        </p:nvSpPr>
        <p:spPr>
          <a:xfrm>
            <a:off x="457200" y="1828800"/>
            <a:ext cx="8229600" cy="4648200"/>
          </a:xfrm>
        </p:spPr>
        <p:txBody>
          <a:bodyPr>
            <a:normAutofit/>
          </a:bodyPr>
          <a:lstStyle/>
          <a:p>
            <a:pPr marL="342900" indent="-342900"/>
            <a:r>
              <a:rPr lang="en-US" sz="2200" dirty="0">
                <a:latin typeface="Arial" panose="020B0604020202020204" pitchFamily="34" charset="0"/>
                <a:cs typeface="Arial" panose="020B0604020202020204" pitchFamily="34" charset="0"/>
              </a:rPr>
              <a:t>Applicable General Plan Policies:</a:t>
            </a:r>
          </a:p>
          <a:p>
            <a:pPr marL="800100" lvl="1" indent="-342900"/>
            <a:r>
              <a:rPr lang="en-US" dirty="0">
                <a:latin typeface="Arial" panose="020B0604020202020204" pitchFamily="34" charset="0"/>
                <a:cs typeface="Arial" panose="020B0604020202020204" pitchFamily="34" charset="0"/>
              </a:rPr>
              <a:t>Protect and Enhance the Downtown and its Plaza</a:t>
            </a:r>
          </a:p>
          <a:p>
            <a:pPr marL="800100" lvl="1" indent="-342900"/>
            <a:r>
              <a:rPr lang="en-US" dirty="0">
                <a:latin typeface="Arial" panose="020B0604020202020204" pitchFamily="34" charset="0"/>
                <a:cs typeface="Arial" panose="020B0604020202020204" pitchFamily="34" charset="0"/>
              </a:rPr>
              <a:t>Embrace the City’s Waterways</a:t>
            </a:r>
          </a:p>
          <a:p>
            <a:pPr marL="800100" lvl="1" indent="-342900"/>
            <a:r>
              <a:rPr lang="en-US" dirty="0">
                <a:latin typeface="Arial" panose="020B0604020202020204" pitchFamily="34" charset="0"/>
                <a:cs typeface="Arial" panose="020B0604020202020204" pitchFamily="34" charset="0"/>
              </a:rPr>
              <a:t>Protect and Enhance Qualities that Attract Visitors to the City</a:t>
            </a:r>
            <a:endParaRPr lang="en-US" dirty="0"/>
          </a:p>
          <a:p>
            <a:r>
              <a:rPr lang="en-US" sz="2200" dirty="0"/>
              <a:t>Land Use Code Classification – Downtown Commercial District (CD):</a:t>
            </a:r>
          </a:p>
          <a:p>
            <a:pPr marL="801688" lvl="1" indent="-344488"/>
            <a:r>
              <a:rPr lang="en-US" dirty="0"/>
              <a:t>Provide appropriately located areas for Retail Stores, Offices, </a:t>
            </a:r>
            <a:r>
              <a:rPr lang="en-US" sz="2200" dirty="0">
                <a:latin typeface="Arial" panose="020B0604020202020204" pitchFamily="34" charset="0"/>
                <a:cs typeface="Arial" panose="020B0604020202020204" pitchFamily="34" charset="0"/>
              </a:rPr>
              <a:t>Service</a:t>
            </a:r>
            <a:r>
              <a:rPr lang="en-US" dirty="0"/>
              <a:t> Establishments, Amusement Establishments and Wholesale Businesses, offering Commodities and Services required by residents of the city and its surrounding market area</a:t>
            </a:r>
          </a:p>
          <a:p>
            <a:pPr marL="801688" lvl="1" indent="-344488"/>
            <a:r>
              <a:rPr lang="en-US" dirty="0"/>
              <a:t>Provide space for Community Facilities and Institutions that appropriately may be located in commercial areas</a:t>
            </a:r>
          </a:p>
          <a:p>
            <a:pPr lvl="1"/>
            <a:endParaRPr lang="en-US" dirty="0"/>
          </a:p>
        </p:txBody>
      </p:sp>
      <p:sp>
        <p:nvSpPr>
          <p:cNvPr id="4" name="Slide Number Placeholder 3">
            <a:extLst>
              <a:ext uri="{FF2B5EF4-FFF2-40B4-BE49-F238E27FC236}">
                <a16:creationId xmlns:a16="http://schemas.microsoft.com/office/drawing/2014/main" id="{945A5F85-69E3-4710-BC27-D80A373D752A}"/>
              </a:ext>
            </a:extLst>
          </p:cNvPr>
          <p:cNvSpPr>
            <a:spLocks noGrp="1"/>
          </p:cNvSpPr>
          <p:nvPr>
            <p:ph type="sldNum" sz="quarter" idx="12"/>
          </p:nvPr>
        </p:nvSpPr>
        <p:spPr/>
        <p:txBody>
          <a:bodyPr/>
          <a:lstStyle/>
          <a:p>
            <a:fld id="{CE0B5F58-9A96-48E4-81C9-8C87A0513FFA}" type="slidenum">
              <a:rPr lang="en-US" smtClean="0"/>
              <a:t>7</a:t>
            </a:fld>
            <a:endParaRPr lang="en-US"/>
          </a:p>
        </p:txBody>
      </p:sp>
    </p:spTree>
    <p:extLst>
      <p:ext uri="{BB962C8B-B14F-4D97-AF65-F5344CB8AC3E}">
        <p14:creationId xmlns:p14="http://schemas.microsoft.com/office/powerpoint/2010/main" val="4032710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18624-4088-4218-B8B0-873D039E8DCD}"/>
              </a:ext>
            </a:extLst>
          </p:cNvPr>
          <p:cNvSpPr>
            <a:spLocks noGrp="1"/>
          </p:cNvSpPr>
          <p:nvPr>
            <p:ph type="title"/>
          </p:nvPr>
        </p:nvSpPr>
        <p:spPr/>
        <p:txBody>
          <a:bodyPr>
            <a:normAutofit fontScale="90000"/>
          </a:bodyPr>
          <a:lstStyle/>
          <a:p>
            <a:r>
              <a:rPr lang="en-US" dirty="0">
                <a:latin typeface="Avenir Book"/>
                <a:cs typeface="Avenir Book"/>
              </a:rPr>
              <a:t>City Polices and Codes Related to the Use of the 3 North Street Property Continued</a:t>
            </a:r>
            <a:endParaRPr lang="en-US" dirty="0"/>
          </a:p>
        </p:txBody>
      </p:sp>
      <p:sp>
        <p:nvSpPr>
          <p:cNvPr id="3" name="Content Placeholder 2">
            <a:extLst>
              <a:ext uri="{FF2B5EF4-FFF2-40B4-BE49-F238E27FC236}">
                <a16:creationId xmlns:a16="http://schemas.microsoft.com/office/drawing/2014/main" id="{F188A245-8F1C-42D8-A183-A0C6D1D3F055}"/>
              </a:ext>
            </a:extLst>
          </p:cNvPr>
          <p:cNvSpPr>
            <a:spLocks noGrp="1"/>
          </p:cNvSpPr>
          <p:nvPr>
            <p:ph idx="1"/>
          </p:nvPr>
        </p:nvSpPr>
        <p:spPr>
          <a:xfrm>
            <a:off x="457200" y="1905000"/>
            <a:ext cx="8229600" cy="4572000"/>
          </a:xfrm>
        </p:spPr>
        <p:txBody>
          <a:bodyPr>
            <a:normAutofit/>
          </a:bodyPr>
          <a:lstStyle/>
          <a:p>
            <a:r>
              <a:rPr lang="en-US" sz="2200" dirty="0"/>
              <a:t>Special Purposes of Downtown Commercial (CD) District:</a:t>
            </a:r>
          </a:p>
          <a:p>
            <a:pPr lvl="1"/>
            <a:r>
              <a:rPr lang="en-US" dirty="0"/>
              <a:t>Maximize the efficiency of the City’s retail district by limiting or prohibiting uses that break the continuity of commercial frontage or are incompatible with an attractive pedestrian shopping area </a:t>
            </a:r>
          </a:p>
          <a:p>
            <a:pPr lvl="1"/>
            <a:r>
              <a:rPr lang="en-US" dirty="0"/>
              <a:t>Promote use of vacant buildings by permitting certain conditional uses</a:t>
            </a:r>
          </a:p>
          <a:p>
            <a:r>
              <a:rPr lang="en-US" sz="2200" dirty="0"/>
              <a:t>Surrounding Land Uses to 3 North Street Site:</a:t>
            </a:r>
          </a:p>
          <a:p>
            <a:pPr lvl="1"/>
            <a:r>
              <a:rPr lang="en-US" dirty="0"/>
              <a:t>Duchamp Hotel to the north</a:t>
            </a:r>
          </a:p>
          <a:p>
            <a:pPr lvl="1"/>
            <a:r>
              <a:rPr lang="en-US" dirty="0"/>
              <a:t>West Plaza parking lot to the south</a:t>
            </a:r>
          </a:p>
          <a:p>
            <a:pPr lvl="1"/>
            <a:r>
              <a:rPr lang="en-US" dirty="0"/>
              <a:t>Foss Creek and SHED retail building to the east</a:t>
            </a:r>
          </a:p>
          <a:p>
            <a:pPr lvl="1"/>
            <a:r>
              <a:rPr lang="en-US" dirty="0"/>
              <a:t>Railroad right-of-way and City Hall to west</a:t>
            </a:r>
          </a:p>
          <a:p>
            <a:endParaRPr lang="en-US" dirty="0"/>
          </a:p>
        </p:txBody>
      </p:sp>
      <p:sp>
        <p:nvSpPr>
          <p:cNvPr id="4" name="Slide Number Placeholder 3">
            <a:extLst>
              <a:ext uri="{FF2B5EF4-FFF2-40B4-BE49-F238E27FC236}">
                <a16:creationId xmlns:a16="http://schemas.microsoft.com/office/drawing/2014/main" id="{945A5F85-69E3-4710-BC27-D80A373D752A}"/>
              </a:ext>
            </a:extLst>
          </p:cNvPr>
          <p:cNvSpPr>
            <a:spLocks noGrp="1"/>
          </p:cNvSpPr>
          <p:nvPr>
            <p:ph type="sldNum" sz="quarter" idx="12"/>
          </p:nvPr>
        </p:nvSpPr>
        <p:spPr/>
        <p:txBody>
          <a:bodyPr/>
          <a:lstStyle/>
          <a:p>
            <a:fld id="{CE0B5F58-9A96-48E4-81C9-8C87A0513FFA}" type="slidenum">
              <a:rPr lang="en-US" smtClean="0"/>
              <a:t>8</a:t>
            </a:fld>
            <a:endParaRPr lang="en-US"/>
          </a:p>
        </p:txBody>
      </p:sp>
    </p:spTree>
    <p:extLst>
      <p:ext uri="{BB962C8B-B14F-4D97-AF65-F5344CB8AC3E}">
        <p14:creationId xmlns:p14="http://schemas.microsoft.com/office/powerpoint/2010/main" val="139528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18624-4088-4218-B8B0-873D039E8DCD}"/>
              </a:ext>
            </a:extLst>
          </p:cNvPr>
          <p:cNvSpPr>
            <a:spLocks noGrp="1"/>
          </p:cNvSpPr>
          <p:nvPr>
            <p:ph type="title"/>
          </p:nvPr>
        </p:nvSpPr>
        <p:spPr/>
        <p:txBody>
          <a:bodyPr>
            <a:normAutofit fontScale="90000"/>
          </a:bodyPr>
          <a:lstStyle/>
          <a:p>
            <a:r>
              <a:rPr lang="en-US" dirty="0">
                <a:latin typeface="Avenir Book"/>
                <a:cs typeface="Avenir Book"/>
              </a:rPr>
              <a:t>City Polices and Codes Related to the Use of the 3 North Street Property Continued</a:t>
            </a:r>
            <a:endParaRPr lang="en-US" dirty="0"/>
          </a:p>
        </p:txBody>
      </p:sp>
      <p:sp>
        <p:nvSpPr>
          <p:cNvPr id="3" name="Content Placeholder 2">
            <a:extLst>
              <a:ext uri="{FF2B5EF4-FFF2-40B4-BE49-F238E27FC236}">
                <a16:creationId xmlns:a16="http://schemas.microsoft.com/office/drawing/2014/main" id="{F188A245-8F1C-42D8-A183-A0C6D1D3F055}"/>
              </a:ext>
            </a:extLst>
          </p:cNvPr>
          <p:cNvSpPr>
            <a:spLocks noGrp="1"/>
          </p:cNvSpPr>
          <p:nvPr>
            <p:ph idx="1"/>
          </p:nvPr>
        </p:nvSpPr>
        <p:spPr>
          <a:xfrm>
            <a:off x="457200" y="1905000"/>
            <a:ext cx="8229600" cy="4572000"/>
          </a:xfrm>
        </p:spPr>
        <p:txBody>
          <a:bodyPr>
            <a:normAutofit fontScale="92500" lnSpcReduction="20000"/>
          </a:bodyPr>
          <a:lstStyle/>
          <a:p>
            <a:r>
              <a:rPr lang="en-US" sz="2200" dirty="0"/>
              <a:t>Master Plan for the West Plaza Area:</a:t>
            </a:r>
          </a:p>
          <a:p>
            <a:pPr lvl="1"/>
            <a:r>
              <a:rPr lang="en-US" dirty="0"/>
              <a:t>Part of community’s core area for commerce to serve residents and visitors</a:t>
            </a:r>
          </a:p>
          <a:p>
            <a:pPr lvl="1"/>
            <a:r>
              <a:rPr lang="en-US" dirty="0"/>
              <a:t>Land uses should support a pedestrian orientation, vibrant business environment, and contribute to historic charm</a:t>
            </a:r>
          </a:p>
          <a:p>
            <a:pPr lvl="1"/>
            <a:r>
              <a:rPr lang="en-US" dirty="0"/>
              <a:t>Moving forward with development of the 3 North Street site in the near term would still allow opportunity in the future to master plan the adjacent 4+/- acre West Plaza parking lot area</a:t>
            </a:r>
          </a:p>
          <a:p>
            <a:pPr lvl="1"/>
            <a:r>
              <a:rPr lang="en-US" dirty="0"/>
              <a:t>A master plan for the West Plaza parking lot area could address possibilities there for housing and commercial uses related to the City’s 2019 Strategic Plan suggested Downtown Zoning and Density Study, SDAT’s master planning and housing recommendations, and work anticipated with the City’s next Housing Element update in 2022</a:t>
            </a:r>
          </a:p>
          <a:p>
            <a:pPr lvl="1"/>
            <a:r>
              <a:rPr lang="en-US" dirty="0"/>
              <a:t>Additionally, given SMART’s anticipated extension of rail service to the City of Healdsburg not occurring until at least 2024, there would be the opportunity finalize a location and design for a SMART platform in the area.  The master planning effort could require 18-24 months to complete.</a:t>
            </a:r>
          </a:p>
          <a:p>
            <a:pPr lvl="1"/>
            <a:endParaRPr lang="en-US" dirty="0"/>
          </a:p>
          <a:p>
            <a:endParaRPr lang="en-US" dirty="0"/>
          </a:p>
        </p:txBody>
      </p:sp>
      <p:sp>
        <p:nvSpPr>
          <p:cNvPr id="4" name="Slide Number Placeholder 3">
            <a:extLst>
              <a:ext uri="{FF2B5EF4-FFF2-40B4-BE49-F238E27FC236}">
                <a16:creationId xmlns:a16="http://schemas.microsoft.com/office/drawing/2014/main" id="{945A5F85-69E3-4710-BC27-D80A373D752A}"/>
              </a:ext>
            </a:extLst>
          </p:cNvPr>
          <p:cNvSpPr>
            <a:spLocks noGrp="1"/>
          </p:cNvSpPr>
          <p:nvPr>
            <p:ph type="sldNum" sz="quarter" idx="12"/>
          </p:nvPr>
        </p:nvSpPr>
        <p:spPr/>
        <p:txBody>
          <a:bodyPr/>
          <a:lstStyle/>
          <a:p>
            <a:fld id="{CE0B5F58-9A96-48E4-81C9-8C87A0513FFA}" type="slidenum">
              <a:rPr lang="en-US" smtClean="0"/>
              <a:t>9</a:t>
            </a:fld>
            <a:endParaRPr lang="en-US"/>
          </a:p>
        </p:txBody>
      </p:sp>
    </p:spTree>
    <p:extLst>
      <p:ext uri="{BB962C8B-B14F-4D97-AF65-F5344CB8AC3E}">
        <p14:creationId xmlns:p14="http://schemas.microsoft.com/office/powerpoint/2010/main" val="14820597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7828</TotalTime>
  <Words>4610</Words>
  <Application>Microsoft Office PowerPoint</Application>
  <PresentationFormat>On-screen Show (4:3)</PresentationFormat>
  <Paragraphs>721</Paragraphs>
  <Slides>67</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Arial</vt:lpstr>
      <vt:lpstr>Arial Black</vt:lpstr>
      <vt:lpstr>Arial Rounded MT Bold</vt:lpstr>
      <vt:lpstr>Avenir Book</vt:lpstr>
      <vt:lpstr>Calibri</vt:lpstr>
      <vt:lpstr>Times New Roman</vt:lpstr>
      <vt:lpstr>Clarity</vt:lpstr>
      <vt:lpstr>3 North Street</vt:lpstr>
      <vt:lpstr>Presentation Overview</vt:lpstr>
      <vt:lpstr>Presentation Overview Continued</vt:lpstr>
      <vt:lpstr>Presentation Overview Continued</vt:lpstr>
      <vt:lpstr>City Polices and Codes Related to the Use of the 3 North Street Property</vt:lpstr>
      <vt:lpstr>City Polices and Codes Related to the Use of the 3 North Street Property</vt:lpstr>
      <vt:lpstr>City Polices and Codes Related to the Use of the 3 North Street Property (Continued)</vt:lpstr>
      <vt:lpstr>City Polices and Codes Related to the Use of the 3 North Street Property Continued</vt:lpstr>
      <vt:lpstr>City Polices and Codes Related to the Use of the 3 North Street Property Continued</vt:lpstr>
      <vt:lpstr>Overview of the City’s Recent, Current, and Anticipated Future Production of Affordable Housing</vt:lpstr>
      <vt:lpstr>Goals and Priorities</vt:lpstr>
      <vt:lpstr>Housing Production</vt:lpstr>
      <vt:lpstr>Affordable Housing Inventory</vt:lpstr>
      <vt:lpstr>Regional Housing Needs Allocation</vt:lpstr>
      <vt:lpstr>Projected RHNA for 2023-2030</vt:lpstr>
      <vt:lpstr>RHNA Projections 2015-2023</vt:lpstr>
      <vt:lpstr>RHNA Projections 2023-2030 </vt:lpstr>
      <vt:lpstr>Housing Action Plan </vt:lpstr>
      <vt:lpstr>Potential for SMART Station at     3 North Street Site</vt:lpstr>
      <vt:lpstr>Potential for SMART Station at          3 North Street Site</vt:lpstr>
      <vt:lpstr>SMART Controlled Properties at Depot Site</vt:lpstr>
      <vt:lpstr>3 North Street – Community Pavilion-Farmers’ Market</vt:lpstr>
      <vt:lpstr>3 North Street – Community Pavilion-Farmers’ Market</vt:lpstr>
      <vt:lpstr>3 North Street – Community Pavilion-Farmers’ Market</vt:lpstr>
      <vt:lpstr>3 North Street – Community Pavilion- Farmers’ Market</vt:lpstr>
      <vt:lpstr>3 North Street – Community Pavilion- Farmers’ Market</vt:lpstr>
      <vt:lpstr>3 North Street – Community Pavilion- Farmers’ Market</vt:lpstr>
      <vt:lpstr>3 North Street – Community Pavilion- Farmers’ Market</vt:lpstr>
      <vt:lpstr>3 North Street – Community Pavilion- Farmers’ Market</vt:lpstr>
      <vt:lpstr>3 North Street – Community Pavilion- Farmers’ Market </vt:lpstr>
      <vt:lpstr>3 North Street – Community Pavilion- Farmers’ Market</vt:lpstr>
      <vt:lpstr>3 North Street – Community Pavilion- Farmers’ Market</vt:lpstr>
      <vt:lpstr>3 North Street – Community Pavilion- Farmers’ Market</vt:lpstr>
      <vt:lpstr>3 North Street – Community Pavilion- Farmers’ Market</vt:lpstr>
      <vt:lpstr>3 North Street – Community Pavilion- Farmers’ Market</vt:lpstr>
      <vt:lpstr>3 North Street – Community Pavilion- Farmers’ Market</vt:lpstr>
      <vt:lpstr>3 North Street – Community Pavilion- Farmers’ Market</vt:lpstr>
      <vt:lpstr>3 North Street – Community Pavilion- Farmers’ Market</vt:lpstr>
      <vt:lpstr>      3 North Street – Community Pavilion-         Farmers’ Market</vt:lpstr>
      <vt:lpstr>3 North Street – Community Pavilion- Farmers’ Market </vt:lpstr>
      <vt:lpstr>3 North Street – Community Pavilion- Farmers’ Market</vt:lpstr>
      <vt:lpstr>3 North Street – Community Pavilion- Farmers’ Market</vt:lpstr>
      <vt:lpstr>3 North Street – Community Pavilion- Farmers’ Market</vt:lpstr>
      <vt:lpstr>3 North Street – Community Pavilion- Farmers’ Market</vt:lpstr>
      <vt:lpstr>3 North Street – Community Pavilion- Farmers’ Market</vt:lpstr>
      <vt:lpstr>3 North Street – Community Pavilion- Farmers’ Market</vt:lpstr>
      <vt:lpstr>3 North Street – Community Pavilion- Farmers’ Market</vt:lpstr>
      <vt:lpstr>3 North Street – Community Pavilion- Farmers’ Market</vt:lpstr>
      <vt:lpstr>3 North Street – Community Pavilion- Farmers’ Market</vt:lpstr>
      <vt:lpstr>3 North Street – Community Pavilion- Farmers’ Market</vt:lpstr>
      <vt:lpstr>3 North Street – Community Pavilion- Farmers’ Market</vt:lpstr>
      <vt:lpstr>3 North Street – Community Pavilion- Farmers’ Market</vt:lpstr>
      <vt:lpstr>3 North Street – Community Pavilion- Farmers’ Market</vt:lpstr>
      <vt:lpstr>3 North Street – Community Pavilion- Farmers’ Market</vt:lpstr>
      <vt:lpstr>3 North Street – Community Pavilion- Farmers’ Market</vt:lpstr>
      <vt:lpstr>3 North Street – Community Pavilion- Farmers’ Market</vt:lpstr>
      <vt:lpstr>3 North Street – Community Pavilion- Farmers’ Market</vt:lpstr>
      <vt:lpstr>3 North Street – Community Pavilion- Farmers’ Market</vt:lpstr>
      <vt:lpstr>3 North Street – Community Pavilion- Farmers’ Market</vt:lpstr>
      <vt:lpstr>3 North Street – Community Pavilion- Farmers’ Market</vt:lpstr>
      <vt:lpstr>3 North Street – Community Pavilion- Farmers’ Market</vt:lpstr>
      <vt:lpstr>Summary</vt:lpstr>
      <vt:lpstr>Summary Continued</vt:lpstr>
      <vt:lpstr>Summary Continued</vt:lpstr>
      <vt:lpstr>Summary Continued</vt:lpstr>
      <vt:lpstr>Recommendation</vt:lpstr>
      <vt:lpstr>PowerPoint Presentation</vt:lpstr>
    </vt:vector>
  </TitlesOfParts>
  <Company>City of Healdsburg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dc:creator>
  <cp:lastModifiedBy>Raina Allan</cp:lastModifiedBy>
  <cp:revision>371</cp:revision>
  <cp:lastPrinted>2020-03-03T00:06:35Z</cp:lastPrinted>
  <dcterms:created xsi:type="dcterms:W3CDTF">2015-03-04T14:08:23Z</dcterms:created>
  <dcterms:modified xsi:type="dcterms:W3CDTF">2020-03-03T01:05:21Z</dcterms:modified>
</cp:coreProperties>
</file>