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webextensions/webextension5.xml" ContentType="application/vnd.ms-office.webextension+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webextensions/webextension6.xml" ContentType="application/vnd.ms-office.webextension+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5" r:id="rId2"/>
    <p:sldMasterId id="2147483778" r:id="rId3"/>
    <p:sldMasterId id="2147483790" r:id="rId4"/>
    <p:sldMasterId id="2147483814" r:id="rId5"/>
    <p:sldMasterId id="2147483847" r:id="rId6"/>
    <p:sldMasterId id="2147483850" r:id="rId7"/>
    <p:sldMasterId id="2147483853" r:id="rId8"/>
    <p:sldMasterId id="2147483856" r:id="rId9"/>
    <p:sldMasterId id="2147483859" r:id="rId10"/>
    <p:sldMasterId id="2147483862" r:id="rId11"/>
    <p:sldMasterId id="2147483867" r:id="rId12"/>
    <p:sldMasterId id="2147483870" r:id="rId13"/>
    <p:sldMasterId id="2147483882" r:id="rId14"/>
    <p:sldMasterId id="2147483894" r:id="rId15"/>
  </p:sldMasterIdLst>
  <p:notesMasterIdLst>
    <p:notesMasterId r:id="rId127"/>
  </p:notesMasterIdLst>
  <p:sldIdLst>
    <p:sldId id="750" r:id="rId16"/>
    <p:sldId id="256" r:id="rId17"/>
    <p:sldId id="264" r:id="rId18"/>
    <p:sldId id="257" r:id="rId19"/>
    <p:sldId id="258" r:id="rId20"/>
    <p:sldId id="259" r:id="rId21"/>
    <p:sldId id="260" r:id="rId22"/>
    <p:sldId id="261" r:id="rId23"/>
    <p:sldId id="265" r:id="rId24"/>
    <p:sldId id="262" r:id="rId25"/>
    <p:sldId id="263" r:id="rId26"/>
    <p:sldId id="266" r:id="rId27"/>
    <p:sldId id="268" r:id="rId28"/>
    <p:sldId id="16957" r:id="rId29"/>
    <p:sldId id="16958" r:id="rId30"/>
    <p:sldId id="16955" r:id="rId31"/>
    <p:sldId id="17001" r:id="rId32"/>
    <p:sldId id="17002" r:id="rId33"/>
    <p:sldId id="286" r:id="rId34"/>
    <p:sldId id="312" r:id="rId35"/>
    <p:sldId id="17003" r:id="rId36"/>
    <p:sldId id="319" r:id="rId37"/>
    <p:sldId id="17004" r:id="rId38"/>
    <p:sldId id="17005" r:id="rId39"/>
    <p:sldId id="17006" r:id="rId40"/>
    <p:sldId id="313" r:id="rId41"/>
    <p:sldId id="314" r:id="rId42"/>
    <p:sldId id="315" r:id="rId43"/>
    <p:sldId id="316" r:id="rId44"/>
    <p:sldId id="320" r:id="rId45"/>
    <p:sldId id="317" r:id="rId46"/>
    <p:sldId id="17007" r:id="rId47"/>
    <p:sldId id="16991" r:id="rId48"/>
    <p:sldId id="17009" r:id="rId49"/>
    <p:sldId id="17010" r:id="rId50"/>
    <p:sldId id="17011" r:id="rId51"/>
    <p:sldId id="17012" r:id="rId52"/>
    <p:sldId id="275" r:id="rId53"/>
    <p:sldId id="277" r:id="rId54"/>
    <p:sldId id="278" r:id="rId55"/>
    <p:sldId id="279" r:id="rId56"/>
    <p:sldId id="280" r:id="rId57"/>
    <p:sldId id="17013" r:id="rId58"/>
    <p:sldId id="282" r:id="rId59"/>
    <p:sldId id="17014" r:id="rId60"/>
    <p:sldId id="17015" r:id="rId61"/>
    <p:sldId id="17016" r:id="rId62"/>
    <p:sldId id="17017" r:id="rId63"/>
    <p:sldId id="17018" r:id="rId64"/>
    <p:sldId id="17019" r:id="rId65"/>
    <p:sldId id="17020" r:id="rId66"/>
    <p:sldId id="17021" r:id="rId67"/>
    <p:sldId id="17022" r:id="rId68"/>
    <p:sldId id="17023" r:id="rId69"/>
    <p:sldId id="17024" r:id="rId70"/>
    <p:sldId id="17025" r:id="rId71"/>
    <p:sldId id="299" r:id="rId72"/>
    <p:sldId id="301" r:id="rId73"/>
    <p:sldId id="302" r:id="rId74"/>
    <p:sldId id="17026" r:id="rId75"/>
    <p:sldId id="304" r:id="rId76"/>
    <p:sldId id="305" r:id="rId77"/>
    <p:sldId id="17027" r:id="rId78"/>
    <p:sldId id="306" r:id="rId79"/>
    <p:sldId id="307" r:id="rId80"/>
    <p:sldId id="308" r:id="rId81"/>
    <p:sldId id="309" r:id="rId82"/>
    <p:sldId id="310" r:id="rId83"/>
    <p:sldId id="17028" r:id="rId84"/>
    <p:sldId id="17029" r:id="rId85"/>
    <p:sldId id="17030" r:id="rId86"/>
    <p:sldId id="17031" r:id="rId87"/>
    <p:sldId id="17032" r:id="rId88"/>
    <p:sldId id="321" r:id="rId89"/>
    <p:sldId id="323" r:id="rId90"/>
    <p:sldId id="17033" r:id="rId91"/>
    <p:sldId id="17008" r:id="rId92"/>
    <p:sldId id="16992" r:id="rId93"/>
    <p:sldId id="16993" r:id="rId94"/>
    <p:sldId id="16994" r:id="rId95"/>
    <p:sldId id="16995" r:id="rId96"/>
    <p:sldId id="273" r:id="rId97"/>
    <p:sldId id="16996" r:id="rId98"/>
    <p:sldId id="272" r:id="rId99"/>
    <p:sldId id="16997" r:id="rId100"/>
    <p:sldId id="269" r:id="rId101"/>
    <p:sldId id="270" r:id="rId102"/>
    <p:sldId id="271" r:id="rId103"/>
    <p:sldId id="274" r:id="rId104"/>
    <p:sldId id="1366" r:id="rId105"/>
    <p:sldId id="374" r:id="rId106"/>
    <p:sldId id="1768" r:id="rId107"/>
    <p:sldId id="16998" r:id="rId108"/>
    <p:sldId id="16974" r:id="rId109"/>
    <p:sldId id="16999" r:id="rId110"/>
    <p:sldId id="283" r:id="rId111"/>
    <p:sldId id="287" r:id="rId112"/>
    <p:sldId id="288" r:id="rId113"/>
    <p:sldId id="297" r:id="rId114"/>
    <p:sldId id="285" r:id="rId115"/>
    <p:sldId id="289" r:id="rId116"/>
    <p:sldId id="290" r:id="rId117"/>
    <p:sldId id="298" r:id="rId118"/>
    <p:sldId id="291" r:id="rId119"/>
    <p:sldId id="292" r:id="rId120"/>
    <p:sldId id="294" r:id="rId121"/>
    <p:sldId id="296" r:id="rId122"/>
    <p:sldId id="295" r:id="rId123"/>
    <p:sldId id="293" r:id="rId124"/>
    <p:sldId id="17000" r:id="rId125"/>
    <p:sldId id="16990"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83591D-2389-376E-4C79-B16FC37A7B56}" name="Mark Themig" initials="MT" userId="S::mthemig@ci.healdsburg.ca.us::f4281fe9-ee28-4774-a287-265a37d053e9" providerId="AD"/>
  <p188:author id="{86C20C2F-960F-3FB0-21B9-07C1F013B396}" name="Karen Massey" initials="KM" userId="S::kmassey@burbankhousing.org::67395ec5-b803-487b-8042-cb52ddcfe781" providerId="AD"/>
  <p188:author id="{30A9E235-B1A9-DA2F-8DE2-5028433684A4}" name="Guest User" initials="GU" userId="S::urn:spo:anon#8ea13680ef18ed73a87b7409ed2f4801940b1e9e971d2acde04936d283b6c8c1::" providerId="AD"/>
  <p188:author id="{9B48DB51-40B0-CBA2-A0F0-AC4B88872D53}" name="Andrew J Sturmfels" initials="AS" userId="S::asturmfels@ci.healdsburg.ca.us::97300be5-7f20-4396-89cb-a21dcc846bfe" providerId="AD"/>
  <p188:author id="{C816F15D-9B11-8722-2AF1-0CF672E0FD5E}" name="Tyler Kettmann" initials="TK" userId="S::tkettmann@ci.healdsburg.ca.us::bf68d5b9-d94f-426f-98b4-31f0c69bbab6" providerId="AD"/>
  <p188:author id="{2488A294-81B8-6DBC-34C8-AEB893ADFAC9}" name="Jeff Kay" initials="JK" userId="S::jkay@ci.healdsburg.ca.us::0a732da0-06da-42ff-acf4-166b3598b4be" providerId="AD"/>
  <p188:author id="{8C9F449E-3DD7-5184-DC30-704FC708015A}" name="Guest User" initials="GU" userId="S::urn:spo:anon#3ad08da40f1bf22b0a86794b8461919596c9eee071d4eb0436662ae70c97ec24::" providerId="AD"/>
  <p188:author id="{F17554B6-6AB4-D650-56B6-4132A74BD1BF}" name="Andrew J Sturmfels" initials="AJS" userId="S::ASturmfels@ci.healdsburg.ca.us::97300be5-7f20-4396-89cb-a21dcc846bfe" providerId="AD"/>
  <p188:author id="{AC2D8EEC-7194-A23D-6788-E4A2621D0578}" name="Terra Sampson" initials="TS" userId="S::TSampson@ci.healdsburg.ca.us::65332287-c4da-43c7-9aaf-a64cdc8ee540" providerId="AD"/>
  <p188:author id="{9914BBF6-4F4C-329B-4B81-5F7CEF17D98D}" name="Terry Crowley" initials="TC" userId="S::tcrowley@ci.healdsburg.ca.us::adc92b25-1d55-46be-a2d4-ba227baa86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A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007" autoAdjust="0"/>
  </p:normalViewPr>
  <p:slideViewPr>
    <p:cSldViewPr snapToGrid="0">
      <p:cViewPr varScale="1">
        <p:scale>
          <a:sx n="103" d="100"/>
          <a:sy n="103" d="100"/>
        </p:scale>
        <p:origin x="114" y="19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viewProps" Target="viewProps.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tableStyles" Target="tableStyle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microsoft.com/office/2018/10/relationships/authors" Target="authors.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1-File-01.COH.Local\Users\finance\Shared\04%20FINANCE%20(Budget)\24-25%20and%2025-26\Budget%20Development\Council%20Presentations\Chart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C1-File-01.COH.Local\Users\finance\Shared\04%20FINANCE%20(Budget)\24-25%20and%2025-26\Budget%20Development\Council%20Presentations\Charts.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C1-File-01.COH.Local\Users\finance\Shared\04%20FINANCE%20(Budget)\24-25%20and%2025-26\Budget%20Development\Council%20Presentations\Chart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DC1-File-01.COH.Local\Users\finance\Shared\04%20FINANCE%20(Budget)\24-25%20and%2025-26\Budget%20Development\Council%20Presentations\Chart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DC1-File-01.COH.Local\Users\finance\Shared\04%20FINANCE%20(Budget)\24-25%20and%2025-26\Budget%20Development\Council%20Presentations\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GF!$B$2</c:f>
              <c:strCache>
                <c:ptCount val="1"/>
                <c:pt idx="0">
                  <c:v> Budget </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093-4D1C-87D4-7509B448337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093-4D1C-87D4-7509B448337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093-4D1C-87D4-7509B4483374}"/>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093-4D1C-87D4-7509B4483374}"/>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093-4D1C-87D4-7509B4483374}"/>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F093-4D1C-87D4-7509B4483374}"/>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F093-4D1C-87D4-7509B4483374}"/>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F-F093-4D1C-87D4-7509B4483374}"/>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1-F093-4D1C-87D4-7509B4483374}"/>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13-F093-4D1C-87D4-7509B4483374}"/>
              </c:ext>
            </c:extLst>
          </c:dPt>
          <c:dLbls>
            <c:dLbl>
              <c:idx val="6"/>
              <c:layout>
                <c:manualLayout>
                  <c:x val="-9.8493868459553199E-2"/>
                  <c:y val="-0.2197455307356966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093-4D1C-87D4-7509B4483374}"/>
                </c:ext>
              </c:extLst>
            </c:dLbl>
            <c:dLbl>
              <c:idx val="7"/>
              <c:layout>
                <c:manualLayout>
                  <c:x val="0.14224319037364588"/>
                  <c:y val="-0.121543543645027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093-4D1C-87D4-7509B4483374}"/>
                </c:ext>
              </c:extLst>
            </c:dLbl>
            <c:dLbl>
              <c:idx val="9"/>
              <c:layout>
                <c:manualLayout>
                  <c:x val="4.512197327108642E-2"/>
                  <c:y val="9.1102531175019444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9.451103841664886E-2"/>
                      <c:h val="0.21929691460241291"/>
                    </c:manualLayout>
                  </c15:layout>
                </c:ext>
                <c:ext xmlns:c16="http://schemas.microsoft.com/office/drawing/2014/chart" uri="{C3380CC4-5D6E-409C-BE32-E72D297353CC}">
                  <c16:uniqueId val="{00000013-F093-4D1C-87D4-7509B448337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GF!$A$3:$A$12</c:f>
              <c:strCache>
                <c:ptCount val="10"/>
                <c:pt idx="0">
                  <c:v>Business License Tax</c:v>
                </c:pt>
                <c:pt idx="1">
                  <c:v>Charges for Services</c:v>
                </c:pt>
                <c:pt idx="2">
                  <c:v>Franchise Payments</c:v>
                </c:pt>
                <c:pt idx="3">
                  <c:v>Intergovernmental</c:v>
                </c:pt>
                <c:pt idx="4">
                  <c:v>Other</c:v>
                </c:pt>
                <c:pt idx="5">
                  <c:v>Permits &amp; Fees</c:v>
                </c:pt>
                <c:pt idx="6">
                  <c:v>Property Tax</c:v>
                </c:pt>
                <c:pt idx="7">
                  <c:v>Sales &amp; Use Tax</c:v>
                </c:pt>
                <c:pt idx="8">
                  <c:v>Transfers</c:v>
                </c:pt>
                <c:pt idx="9">
                  <c:v>Transient Occupancy Tax</c:v>
                </c:pt>
              </c:strCache>
            </c:strRef>
          </c:cat>
          <c:val>
            <c:numRef>
              <c:f>GF!$B$3:$B$12</c:f>
              <c:numCache>
                <c:formatCode>_("$"* #,##0.00_);_("$"* \(#,##0.00\);_("$"* "-"??_);_(@_)</c:formatCode>
                <c:ptCount val="10"/>
                <c:pt idx="0">
                  <c:v>200000</c:v>
                </c:pt>
                <c:pt idx="1">
                  <c:v>673131</c:v>
                </c:pt>
                <c:pt idx="2">
                  <c:v>789088.25</c:v>
                </c:pt>
                <c:pt idx="3">
                  <c:v>504586</c:v>
                </c:pt>
                <c:pt idx="4">
                  <c:v>1066194</c:v>
                </c:pt>
                <c:pt idx="5">
                  <c:v>1275236</c:v>
                </c:pt>
                <c:pt idx="6">
                  <c:v>5161372</c:v>
                </c:pt>
                <c:pt idx="7">
                  <c:v>6002439</c:v>
                </c:pt>
                <c:pt idx="8">
                  <c:v>1286279</c:v>
                </c:pt>
                <c:pt idx="9">
                  <c:v>1400652</c:v>
                </c:pt>
              </c:numCache>
            </c:numRef>
          </c:val>
          <c:extLst>
            <c:ext xmlns:c16="http://schemas.microsoft.com/office/drawing/2014/chart" uri="{C3380CC4-5D6E-409C-BE32-E72D297353CC}">
              <c16:uniqueId val="{00000014-F093-4D1C-87D4-7509B448337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206903623441614E-2"/>
          <c:y val="3.6032411999938001E-2"/>
          <c:w val="0.89717356403635073"/>
          <c:h val="0.53642523482182991"/>
        </c:manualLayout>
      </c:layout>
      <c:areaChart>
        <c:grouping val="stacked"/>
        <c:varyColors val="0"/>
        <c:ser>
          <c:idx val="0"/>
          <c:order val="0"/>
          <c:tx>
            <c:strRef>
              <c:f>GF!$A$28</c:f>
              <c:strCache>
                <c:ptCount val="1"/>
                <c:pt idx="0">
                  <c:v>Business License Tax</c:v>
                </c:pt>
              </c:strCache>
            </c:strRef>
          </c:tx>
          <c:spPr>
            <a:solidFill>
              <a:schemeClr val="accent1"/>
            </a:solidFill>
            <a:ln>
              <a:noFill/>
            </a:ln>
            <a:effectLst/>
          </c:spPr>
          <c:cat>
            <c:strRef>
              <c:f>GF!$B$27:$N$27</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GF!$B$28:$N$28</c:f>
              <c:numCache>
                <c:formatCode>General</c:formatCode>
                <c:ptCount val="13"/>
                <c:pt idx="0">
                  <c:v>225754.46</c:v>
                </c:pt>
                <c:pt idx="1">
                  <c:v>199275.13</c:v>
                </c:pt>
                <c:pt idx="2">
                  <c:v>264794.21000000002</c:v>
                </c:pt>
                <c:pt idx="3">
                  <c:v>270144.96000000002</c:v>
                </c:pt>
                <c:pt idx="4">
                  <c:v>197733.24</c:v>
                </c:pt>
                <c:pt idx="5">
                  <c:v>304136.90999999997</c:v>
                </c:pt>
                <c:pt idx="6">
                  <c:v>177086.31</c:v>
                </c:pt>
                <c:pt idx="7">
                  <c:v>314307.42</c:v>
                </c:pt>
                <c:pt idx="8">
                  <c:v>261309.61</c:v>
                </c:pt>
                <c:pt idx="9">
                  <c:v>302636.46000000002</c:v>
                </c:pt>
                <c:pt idx="10" formatCode="_(&quot;$&quot;* #,##0.00_);_(&quot;$&quot;* \(#,##0.00\);_(&quot;$&quot;* &quot;-&quot;??_);_(@_)">
                  <c:v>200000</c:v>
                </c:pt>
                <c:pt idx="11" formatCode="_(&quot;$&quot;* #,##0.00_);_(&quot;$&quot;* \(#,##0.00\);_(&quot;$&quot;* &quot;-&quot;??_);_(@_)">
                  <c:v>269227.55249261</c:v>
                </c:pt>
                <c:pt idx="12" formatCode="_(&quot;$&quot;* #,##0.00_);_(&quot;$&quot;* \(#,##0.00\);_(&quot;$&quot;* &quot;-&quot;??_);_(@_)">
                  <c:v>261722.83446687847</c:v>
                </c:pt>
              </c:numCache>
            </c:numRef>
          </c:val>
          <c:extLst>
            <c:ext xmlns:c16="http://schemas.microsoft.com/office/drawing/2014/chart" uri="{C3380CC4-5D6E-409C-BE32-E72D297353CC}">
              <c16:uniqueId val="{00000000-D471-4181-AA8C-BD1EA79F78D8}"/>
            </c:ext>
          </c:extLst>
        </c:ser>
        <c:ser>
          <c:idx val="1"/>
          <c:order val="1"/>
          <c:tx>
            <c:strRef>
              <c:f>GF!$A$29</c:f>
              <c:strCache>
                <c:ptCount val="1"/>
                <c:pt idx="0">
                  <c:v>Charges for Services</c:v>
                </c:pt>
              </c:strCache>
            </c:strRef>
          </c:tx>
          <c:spPr>
            <a:solidFill>
              <a:schemeClr val="accent2"/>
            </a:solidFill>
            <a:ln>
              <a:noFill/>
            </a:ln>
            <a:effectLst/>
          </c:spPr>
          <c:cat>
            <c:strRef>
              <c:f>GF!$B$27:$N$27</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GF!$B$29:$N$29</c:f>
              <c:numCache>
                <c:formatCode>General</c:formatCode>
                <c:ptCount val="13"/>
                <c:pt idx="0">
                  <c:v>498022.78</c:v>
                </c:pt>
                <c:pt idx="1">
                  <c:v>525540.49</c:v>
                </c:pt>
                <c:pt idx="2">
                  <c:v>714602.84</c:v>
                </c:pt>
                <c:pt idx="3">
                  <c:v>915498.2300000001</c:v>
                </c:pt>
                <c:pt idx="4">
                  <c:v>1141771.99</c:v>
                </c:pt>
                <c:pt idx="5">
                  <c:v>1571311.6800000002</c:v>
                </c:pt>
                <c:pt idx="6">
                  <c:v>852388.91999999993</c:v>
                </c:pt>
                <c:pt idx="7">
                  <c:v>1156536.2</c:v>
                </c:pt>
                <c:pt idx="8">
                  <c:v>1148067.94</c:v>
                </c:pt>
                <c:pt idx="9">
                  <c:v>964192.03</c:v>
                </c:pt>
                <c:pt idx="10" formatCode="_(&quot;$&quot;* #,##0.00_);_(&quot;$&quot;* \(#,##0.00\);_(&quot;$&quot;* &quot;-&quot;??_);_(@_)">
                  <c:v>673131</c:v>
                </c:pt>
                <c:pt idx="11" formatCode="_(&quot;$&quot;* #,##0.00_);_(&quot;$&quot;* \(#,##0.00\);_(&quot;$&quot;* &quot;-&quot;??_);_(@_)">
                  <c:v>1100221.1263624339</c:v>
                </c:pt>
                <c:pt idx="12" formatCode="_(&quot;$&quot;* #,##0.00_);_(&quot;$&quot;* \(#,##0.00\);_(&quot;$&quot;* &quot;-&quot;??_);_(@_)">
                  <c:v>1160785.85353798</c:v>
                </c:pt>
              </c:numCache>
            </c:numRef>
          </c:val>
          <c:extLst>
            <c:ext xmlns:c16="http://schemas.microsoft.com/office/drawing/2014/chart" uri="{C3380CC4-5D6E-409C-BE32-E72D297353CC}">
              <c16:uniqueId val="{00000001-D471-4181-AA8C-BD1EA79F78D8}"/>
            </c:ext>
          </c:extLst>
        </c:ser>
        <c:ser>
          <c:idx val="2"/>
          <c:order val="2"/>
          <c:tx>
            <c:strRef>
              <c:f>GF!$A$30</c:f>
              <c:strCache>
                <c:ptCount val="1"/>
                <c:pt idx="0">
                  <c:v>Franchise Payments</c:v>
                </c:pt>
              </c:strCache>
            </c:strRef>
          </c:tx>
          <c:spPr>
            <a:solidFill>
              <a:schemeClr val="accent3"/>
            </a:solidFill>
            <a:ln>
              <a:noFill/>
            </a:ln>
            <a:effectLst/>
          </c:spPr>
          <c:cat>
            <c:strRef>
              <c:f>GF!$B$27:$N$27</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GF!$B$30:$N$30</c:f>
              <c:numCache>
                <c:formatCode>General</c:formatCode>
                <c:ptCount val="13"/>
                <c:pt idx="0">
                  <c:v>430113.06</c:v>
                </c:pt>
                <c:pt idx="1">
                  <c:v>446207.2</c:v>
                </c:pt>
                <c:pt idx="2">
                  <c:v>472258.4</c:v>
                </c:pt>
                <c:pt idx="3">
                  <c:v>505821.88</c:v>
                </c:pt>
                <c:pt idx="4">
                  <c:v>560875.56999999995</c:v>
                </c:pt>
                <c:pt idx="5">
                  <c:v>514010.9</c:v>
                </c:pt>
                <c:pt idx="6">
                  <c:v>557756.61</c:v>
                </c:pt>
                <c:pt idx="7">
                  <c:v>604012.88</c:v>
                </c:pt>
                <c:pt idx="8">
                  <c:v>699118.99</c:v>
                </c:pt>
                <c:pt idx="9">
                  <c:v>789088.25</c:v>
                </c:pt>
                <c:pt idx="10" formatCode="_(&quot;$&quot;* #,##0.00_);_(&quot;$&quot;* \(#,##0.00\);_(&quot;$&quot;* &quot;-&quot;??_);_(@_)">
                  <c:v>789088.25</c:v>
                </c:pt>
                <c:pt idx="11" formatCode="_(&quot;$&quot;* #,##0.00_);_(&quot;$&quot;* \(#,##0.00\);_(&quot;$&quot;* &quot;-&quot;??_);_(@_)">
                  <c:v>741910.66513991996</c:v>
                </c:pt>
                <c:pt idx="12" formatCode="_(&quot;$&quot;* #,##0.00_);_(&quot;$&quot;* \(#,##0.00\);_(&quot;$&quot;* &quot;-&quot;??_);_(@_)">
                  <c:v>756748.87844271841</c:v>
                </c:pt>
              </c:numCache>
            </c:numRef>
          </c:val>
          <c:extLst>
            <c:ext xmlns:c16="http://schemas.microsoft.com/office/drawing/2014/chart" uri="{C3380CC4-5D6E-409C-BE32-E72D297353CC}">
              <c16:uniqueId val="{00000002-D471-4181-AA8C-BD1EA79F78D8}"/>
            </c:ext>
          </c:extLst>
        </c:ser>
        <c:ser>
          <c:idx val="3"/>
          <c:order val="3"/>
          <c:tx>
            <c:strRef>
              <c:f>GF!$A$31</c:f>
              <c:strCache>
                <c:ptCount val="1"/>
                <c:pt idx="0">
                  <c:v>Intergovernmental</c:v>
                </c:pt>
              </c:strCache>
            </c:strRef>
          </c:tx>
          <c:spPr>
            <a:solidFill>
              <a:schemeClr val="accent4"/>
            </a:solidFill>
            <a:ln>
              <a:noFill/>
            </a:ln>
            <a:effectLst/>
          </c:spPr>
          <c:cat>
            <c:strRef>
              <c:f>GF!$B$27:$N$27</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GF!$B$31:$N$31</c:f>
              <c:numCache>
                <c:formatCode>General</c:formatCode>
                <c:ptCount val="13"/>
                <c:pt idx="0" formatCode="_(&quot;$&quot;* #,##0.00_);_(&quot;$&quot;* \(#,##0.00\);_(&quot;$&quot;* &quot;-&quot;??_);_(@_)">
                  <c:v>520958.97000000009</c:v>
                </c:pt>
                <c:pt idx="1">
                  <c:v>387749.34</c:v>
                </c:pt>
                <c:pt idx="2">
                  <c:v>202246.54</c:v>
                </c:pt>
                <c:pt idx="3">
                  <c:v>245097.50999999998</c:v>
                </c:pt>
                <c:pt idx="4">
                  <c:v>175603.47000000003</c:v>
                </c:pt>
                <c:pt idx="5">
                  <c:v>209046.61000000002</c:v>
                </c:pt>
                <c:pt idx="6">
                  <c:v>139489.88999999998</c:v>
                </c:pt>
                <c:pt idx="7">
                  <c:v>288454.67000000004</c:v>
                </c:pt>
                <c:pt idx="8">
                  <c:v>914348.47000000009</c:v>
                </c:pt>
                <c:pt idx="9">
                  <c:v>1029790.4400000001</c:v>
                </c:pt>
                <c:pt idx="10" formatCode="_(&quot;$&quot;* #,##0.00_);_(&quot;$&quot;* \(#,##0.00\);_(&quot;$&quot;* &quot;-&quot;??_);_(@_)">
                  <c:v>504586</c:v>
                </c:pt>
                <c:pt idx="11" formatCode="_(&quot;$&quot;* #,##0.00_);_(&quot;$&quot;* \(#,##0.00\);_(&quot;$&quot;* &quot;-&quot;??_);_(@_)">
                  <c:v>202000</c:v>
                </c:pt>
                <c:pt idx="12" formatCode="_(&quot;$&quot;* #,##0.00_);_(&quot;$&quot;* \(#,##0.00\);_(&quot;$&quot;* &quot;-&quot;??_);_(@_)">
                  <c:v>204020</c:v>
                </c:pt>
              </c:numCache>
            </c:numRef>
          </c:val>
          <c:extLst>
            <c:ext xmlns:c16="http://schemas.microsoft.com/office/drawing/2014/chart" uri="{C3380CC4-5D6E-409C-BE32-E72D297353CC}">
              <c16:uniqueId val="{00000003-D471-4181-AA8C-BD1EA79F78D8}"/>
            </c:ext>
          </c:extLst>
        </c:ser>
        <c:ser>
          <c:idx val="4"/>
          <c:order val="4"/>
          <c:tx>
            <c:strRef>
              <c:f>GF!$A$32</c:f>
              <c:strCache>
                <c:ptCount val="1"/>
                <c:pt idx="0">
                  <c:v>Other</c:v>
                </c:pt>
              </c:strCache>
            </c:strRef>
          </c:tx>
          <c:spPr>
            <a:solidFill>
              <a:schemeClr val="accent5"/>
            </a:solidFill>
            <a:ln>
              <a:noFill/>
            </a:ln>
            <a:effectLst/>
          </c:spPr>
          <c:cat>
            <c:strRef>
              <c:f>GF!$B$27:$N$27</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GF!$B$32:$N$32</c:f>
              <c:numCache>
                <c:formatCode>General</c:formatCode>
                <c:ptCount val="13"/>
                <c:pt idx="0" formatCode="_(&quot;$&quot;* #,##0.00_);_(&quot;$&quot;* \(#,##0.00\);_(&quot;$&quot;* &quot;-&quot;??_);_(@_)">
                  <c:v>189794.43</c:v>
                </c:pt>
                <c:pt idx="1">
                  <c:v>1014828.71</c:v>
                </c:pt>
                <c:pt idx="2">
                  <c:v>719666.64</c:v>
                </c:pt>
                <c:pt idx="3">
                  <c:v>417642.92000000004</c:v>
                </c:pt>
                <c:pt idx="4">
                  <c:v>446458.54999999993</c:v>
                </c:pt>
                <c:pt idx="5">
                  <c:v>925357.73</c:v>
                </c:pt>
                <c:pt idx="6">
                  <c:v>542977.44999999995</c:v>
                </c:pt>
                <c:pt idx="7">
                  <c:v>1029600.6599999999</c:v>
                </c:pt>
                <c:pt idx="8">
                  <c:v>-153060.27000000002</c:v>
                </c:pt>
                <c:pt idx="9">
                  <c:v>1200708.6800000002</c:v>
                </c:pt>
                <c:pt idx="10" formatCode="_(&quot;$&quot;* #,##0.00_);_(&quot;$&quot;* \(#,##0.00\);_(&quot;$&quot;* &quot;-&quot;??_);_(@_)">
                  <c:v>1066194</c:v>
                </c:pt>
                <c:pt idx="11" formatCode="_(&quot;$&quot;* #,##0.00_);_(&quot;$&quot;* \(#,##0.00\);_(&quot;$&quot;* &quot;-&quot;??_);_(@_)">
                  <c:v>684636.38654634007</c:v>
                </c:pt>
                <c:pt idx="12" formatCode="_(&quot;$&quot;* #,##0.00_);_(&quot;$&quot;* \(#,##0.00\);_(&quot;$&quot;* &quot;-&quot;??_);_(@_)">
                  <c:v>700947.26486661052</c:v>
                </c:pt>
              </c:numCache>
            </c:numRef>
          </c:val>
          <c:extLst>
            <c:ext xmlns:c16="http://schemas.microsoft.com/office/drawing/2014/chart" uri="{C3380CC4-5D6E-409C-BE32-E72D297353CC}">
              <c16:uniqueId val="{00000004-D471-4181-AA8C-BD1EA79F78D8}"/>
            </c:ext>
          </c:extLst>
        </c:ser>
        <c:ser>
          <c:idx val="5"/>
          <c:order val="5"/>
          <c:tx>
            <c:strRef>
              <c:f>GF!$A$33</c:f>
              <c:strCache>
                <c:ptCount val="1"/>
                <c:pt idx="0">
                  <c:v>Permits &amp; Fees</c:v>
                </c:pt>
              </c:strCache>
            </c:strRef>
          </c:tx>
          <c:spPr>
            <a:solidFill>
              <a:schemeClr val="accent6"/>
            </a:solidFill>
            <a:ln>
              <a:noFill/>
            </a:ln>
            <a:effectLst/>
          </c:spPr>
          <c:cat>
            <c:strRef>
              <c:f>GF!$B$27:$N$27</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GF!$B$33:$N$33</c:f>
              <c:numCache>
                <c:formatCode>General</c:formatCode>
                <c:ptCount val="13"/>
                <c:pt idx="0" formatCode="_(&quot;$&quot;* #,##0.00_);_(&quot;$&quot;* \(#,##0.00\);_(&quot;$&quot;* &quot;-&quot;??_);_(@_)">
                  <c:v>496170.14999999997</c:v>
                </c:pt>
                <c:pt idx="1">
                  <c:v>524435.65</c:v>
                </c:pt>
                <c:pt idx="2">
                  <c:v>1086258.29</c:v>
                </c:pt>
                <c:pt idx="3">
                  <c:v>890243.16999999993</c:v>
                </c:pt>
                <c:pt idx="4">
                  <c:v>877867.63000000012</c:v>
                </c:pt>
                <c:pt idx="5">
                  <c:v>668737.69999999995</c:v>
                </c:pt>
                <c:pt idx="6">
                  <c:v>722513.01</c:v>
                </c:pt>
                <c:pt idx="7">
                  <c:v>1337733.3399999999</c:v>
                </c:pt>
                <c:pt idx="8">
                  <c:v>1407427.1099999999</c:v>
                </c:pt>
                <c:pt idx="9">
                  <c:v>1372191.6199999999</c:v>
                </c:pt>
                <c:pt idx="10" formatCode="_(&quot;$&quot;* #,##0.00_);_(&quot;$&quot;* \(#,##0.00\);_(&quot;$&quot;* &quot;-&quot;??_);_(@_)">
                  <c:v>1275236</c:v>
                </c:pt>
                <c:pt idx="11" formatCode="_(&quot;$&quot;* #,##0.00_);_(&quot;$&quot;* \(#,##0.00\);_(&quot;$&quot;* &quot;-&quot;??_);_(@_)">
                  <c:v>1305049.6000000001</c:v>
                </c:pt>
                <c:pt idx="12" formatCode="_(&quot;$&quot;* #,##0.00_);_(&quot;$&quot;* \(#,##0.00\);_(&quot;$&quot;* &quot;-&quot;??_);_(@_)">
                  <c:v>1337220.72</c:v>
                </c:pt>
              </c:numCache>
            </c:numRef>
          </c:val>
          <c:extLst>
            <c:ext xmlns:c16="http://schemas.microsoft.com/office/drawing/2014/chart" uri="{C3380CC4-5D6E-409C-BE32-E72D297353CC}">
              <c16:uniqueId val="{00000005-D471-4181-AA8C-BD1EA79F78D8}"/>
            </c:ext>
          </c:extLst>
        </c:ser>
        <c:ser>
          <c:idx val="6"/>
          <c:order val="6"/>
          <c:tx>
            <c:strRef>
              <c:f>GF!$A$34</c:f>
              <c:strCache>
                <c:ptCount val="1"/>
                <c:pt idx="0">
                  <c:v>Property Tax</c:v>
                </c:pt>
              </c:strCache>
            </c:strRef>
          </c:tx>
          <c:spPr>
            <a:solidFill>
              <a:schemeClr val="accent1">
                <a:lumMod val="60000"/>
              </a:schemeClr>
            </a:solidFill>
            <a:ln>
              <a:noFill/>
            </a:ln>
            <a:effectLst/>
          </c:spPr>
          <c:cat>
            <c:strRef>
              <c:f>GF!$B$27:$N$27</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GF!$B$34:$N$34</c:f>
              <c:numCache>
                <c:formatCode>General</c:formatCode>
                <c:ptCount val="13"/>
                <c:pt idx="0" formatCode="_(&quot;$&quot;* #,##0.00_);_(&quot;$&quot;* \(#,##0.00\);_(&quot;$&quot;* &quot;-&quot;??_);_(@_)">
                  <c:v>2400182.17</c:v>
                </c:pt>
                <c:pt idx="1">
                  <c:v>3172363.83</c:v>
                </c:pt>
                <c:pt idx="2">
                  <c:v>3782193.7199999997</c:v>
                </c:pt>
                <c:pt idx="3">
                  <c:v>3246166.48</c:v>
                </c:pt>
                <c:pt idx="4">
                  <c:v>3529833.93</c:v>
                </c:pt>
                <c:pt idx="5">
                  <c:v>4021241.46</c:v>
                </c:pt>
                <c:pt idx="6">
                  <c:v>4241460.42</c:v>
                </c:pt>
                <c:pt idx="7">
                  <c:v>4600748.9000000004</c:v>
                </c:pt>
                <c:pt idx="8">
                  <c:v>4394360.8099999996</c:v>
                </c:pt>
                <c:pt idx="9">
                  <c:v>4963741.4000000004</c:v>
                </c:pt>
                <c:pt idx="10" formatCode="_(&quot;$&quot;* #,##0.00_);_(&quot;$&quot;* \(#,##0.00\);_(&quot;$&quot;* &quot;-&quot;??_);_(@_)">
                  <c:v>5161372</c:v>
                </c:pt>
                <c:pt idx="11" formatCode="_(&quot;$&quot;* #,##0.00_);_(&quot;$&quot;* \(#,##0.00\);_(&quot;$&quot;* &quot;-&quot;??_);_(@_)">
                  <c:v>5758454.5623374246</c:v>
                </c:pt>
                <c:pt idx="12" formatCode="_(&quot;$&quot;* #,##0.00_);_(&quot;$&quot;* \(#,##0.00\);_(&quot;$&quot;* &quot;-&quot;??_);_(@_)">
                  <c:v>5902060.1344924644</c:v>
                </c:pt>
              </c:numCache>
            </c:numRef>
          </c:val>
          <c:extLst>
            <c:ext xmlns:c16="http://schemas.microsoft.com/office/drawing/2014/chart" uri="{C3380CC4-5D6E-409C-BE32-E72D297353CC}">
              <c16:uniqueId val="{00000006-D471-4181-AA8C-BD1EA79F78D8}"/>
            </c:ext>
          </c:extLst>
        </c:ser>
        <c:ser>
          <c:idx val="7"/>
          <c:order val="7"/>
          <c:tx>
            <c:strRef>
              <c:f>GF!$A$35</c:f>
              <c:strCache>
                <c:ptCount val="1"/>
                <c:pt idx="0">
                  <c:v>Sales &amp; Use Tax</c:v>
                </c:pt>
              </c:strCache>
            </c:strRef>
          </c:tx>
          <c:spPr>
            <a:solidFill>
              <a:schemeClr val="accent2">
                <a:lumMod val="60000"/>
              </a:schemeClr>
            </a:solidFill>
            <a:ln>
              <a:noFill/>
            </a:ln>
            <a:effectLst/>
          </c:spPr>
          <c:cat>
            <c:strRef>
              <c:f>GF!$B$27:$N$27</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GF!$B$35:$N$35</c:f>
              <c:numCache>
                <c:formatCode>General</c:formatCode>
                <c:ptCount val="13"/>
                <c:pt idx="0" formatCode="_(&quot;$&quot;* #,##0.00_);_(&quot;$&quot;* \(#,##0.00\);_(&quot;$&quot;* &quot;-&quot;??_);_(@_)">
                  <c:v>3546599.92</c:v>
                </c:pt>
                <c:pt idx="1">
                  <c:v>4068107.09</c:v>
                </c:pt>
                <c:pt idx="2">
                  <c:v>4592023.16</c:v>
                </c:pt>
                <c:pt idx="3">
                  <c:v>4571596.26</c:v>
                </c:pt>
                <c:pt idx="4">
                  <c:v>4739414.6900000004</c:v>
                </c:pt>
                <c:pt idx="5">
                  <c:v>5076137.92</c:v>
                </c:pt>
                <c:pt idx="6">
                  <c:v>4714735.46</c:v>
                </c:pt>
                <c:pt idx="7">
                  <c:v>5472052.4099999992</c:v>
                </c:pt>
                <c:pt idx="8">
                  <c:v>6192626.7599999998</c:v>
                </c:pt>
                <c:pt idx="9">
                  <c:v>6046081.3099999996</c:v>
                </c:pt>
                <c:pt idx="10" formatCode="_(&quot;$&quot;* #,##0.00_);_(&quot;$&quot;* \(#,##0.00\);_(&quot;$&quot;* &quot;-&quot;??_);_(@_)">
                  <c:v>6002439</c:v>
                </c:pt>
                <c:pt idx="11" formatCode="_(&quot;$&quot;* #,##0.00_);_(&quot;$&quot;* \(#,##0.00\);_(&quot;$&quot;* &quot;-&quot;??_);_(@_)">
                  <c:v>6004224.91847164</c:v>
                </c:pt>
                <c:pt idx="12" formatCode="_(&quot;$&quot;* #,##0.00_);_(&quot;$&quot;* \(#,##0.00\);_(&quot;$&quot;* &quot;-&quot;??_);_(@_)">
                  <c:v>6097037.0364144202</c:v>
                </c:pt>
              </c:numCache>
            </c:numRef>
          </c:val>
          <c:extLst>
            <c:ext xmlns:c16="http://schemas.microsoft.com/office/drawing/2014/chart" uri="{C3380CC4-5D6E-409C-BE32-E72D297353CC}">
              <c16:uniqueId val="{00000007-D471-4181-AA8C-BD1EA79F78D8}"/>
            </c:ext>
          </c:extLst>
        </c:ser>
        <c:ser>
          <c:idx val="8"/>
          <c:order val="8"/>
          <c:tx>
            <c:strRef>
              <c:f>GF!$A$36</c:f>
              <c:strCache>
                <c:ptCount val="1"/>
                <c:pt idx="0">
                  <c:v>Transfers</c:v>
                </c:pt>
              </c:strCache>
            </c:strRef>
          </c:tx>
          <c:spPr>
            <a:solidFill>
              <a:schemeClr val="accent3">
                <a:lumMod val="60000"/>
              </a:schemeClr>
            </a:solidFill>
            <a:ln>
              <a:noFill/>
            </a:ln>
            <a:effectLst/>
          </c:spPr>
          <c:cat>
            <c:strRef>
              <c:f>GF!$B$27:$N$27</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GF!$B$36:$N$36</c:f>
              <c:numCache>
                <c:formatCode>General</c:formatCode>
                <c:ptCount val="13"/>
                <c:pt idx="0" formatCode="_(&quot;$&quot;* #,##0.00_);_(&quot;$&quot;* \(#,##0.00\);_(&quot;$&quot;* &quot;-&quot;??_);_(@_)">
                  <c:v>142000</c:v>
                </c:pt>
                <c:pt idx="1">
                  <c:v>183787.77</c:v>
                </c:pt>
                <c:pt idx="2">
                  <c:v>428497.01</c:v>
                </c:pt>
                <c:pt idx="3">
                  <c:v>461391.3</c:v>
                </c:pt>
                <c:pt idx="4">
                  <c:v>462007</c:v>
                </c:pt>
                <c:pt idx="5">
                  <c:v>547908</c:v>
                </c:pt>
                <c:pt idx="6">
                  <c:v>1021970</c:v>
                </c:pt>
                <c:pt idx="7">
                  <c:v>711279</c:v>
                </c:pt>
                <c:pt idx="8">
                  <c:v>617459</c:v>
                </c:pt>
                <c:pt idx="9">
                  <c:v>1056487.26</c:v>
                </c:pt>
                <c:pt idx="10" formatCode="_(&quot;$&quot;* #,##0.00_);_(&quot;$&quot;* \(#,##0.00\);_(&quot;$&quot;* &quot;-&quot;??_);_(@_)">
                  <c:v>1286279</c:v>
                </c:pt>
                <c:pt idx="11" formatCode="_(&quot;$&quot;* #,##0.00_);_(&quot;$&quot;* \(#,##0.00\);_(&quot;$&quot;* &quot;-&quot;??_);_(@_)">
                  <c:v>1307727.7466</c:v>
                </c:pt>
                <c:pt idx="12" formatCode="_(&quot;$&quot;* #,##0.00_);_(&quot;$&quot;* \(#,##0.00\);_(&quot;$&quot;* &quot;-&quot;??_);_(@_)">
                  <c:v>1320760.0090999999</c:v>
                </c:pt>
              </c:numCache>
            </c:numRef>
          </c:val>
          <c:extLst>
            <c:ext xmlns:c16="http://schemas.microsoft.com/office/drawing/2014/chart" uri="{C3380CC4-5D6E-409C-BE32-E72D297353CC}">
              <c16:uniqueId val="{00000008-D471-4181-AA8C-BD1EA79F78D8}"/>
            </c:ext>
          </c:extLst>
        </c:ser>
        <c:ser>
          <c:idx val="9"/>
          <c:order val="9"/>
          <c:tx>
            <c:strRef>
              <c:f>GF!$A$37</c:f>
              <c:strCache>
                <c:ptCount val="1"/>
                <c:pt idx="0">
                  <c:v>Transient Occupancy Tax (2%)</c:v>
                </c:pt>
              </c:strCache>
            </c:strRef>
          </c:tx>
          <c:spPr>
            <a:solidFill>
              <a:schemeClr val="accent4">
                <a:lumMod val="60000"/>
              </a:schemeClr>
            </a:solidFill>
            <a:ln>
              <a:noFill/>
            </a:ln>
            <a:effectLst/>
          </c:spPr>
          <c:cat>
            <c:strRef>
              <c:f>GF!$B$27:$N$27</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GF!$B$37:$N$37</c:f>
              <c:numCache>
                <c:formatCode>General</c:formatCode>
                <c:ptCount val="13"/>
                <c:pt idx="0" formatCode="_(&quot;$&quot;* #,##0.00_);_(&quot;$&quot;* \(#,##0.00\);_(&quot;$&quot;* &quot;-&quot;??_);_(@_)">
                  <c:v>441734.03</c:v>
                </c:pt>
                <c:pt idx="1">
                  <c:v>485091.59</c:v>
                </c:pt>
                <c:pt idx="2">
                  <c:v>512081.34</c:v>
                </c:pt>
                <c:pt idx="3">
                  <c:v>567317.09</c:v>
                </c:pt>
                <c:pt idx="4">
                  <c:v>612371.75</c:v>
                </c:pt>
                <c:pt idx="5">
                  <c:v>735857.27</c:v>
                </c:pt>
                <c:pt idx="6">
                  <c:v>543829.01</c:v>
                </c:pt>
                <c:pt idx="7">
                  <c:v>679031.79</c:v>
                </c:pt>
                <c:pt idx="8">
                  <c:v>1527327.22</c:v>
                </c:pt>
                <c:pt idx="9">
                  <c:v>1400652.26</c:v>
                </c:pt>
                <c:pt idx="10" formatCode="_(&quot;$&quot;* #,##0.00_);_(&quot;$&quot;* \(#,##0.00\);_(&quot;$&quot;* &quot;-&quot;??_);_(@_)">
                  <c:v>1400652</c:v>
                </c:pt>
                <c:pt idx="11" formatCode="_(&quot;$&quot;* #,##0.00_);_(&quot;$&quot;* \(#,##0.00\);_(&quot;$&quot;* &quot;-&quot;??_);_(@_)">
                  <c:v>1367487.1870935699</c:v>
                </c:pt>
                <c:pt idx="12" formatCode="_(&quot;$&quot;* #,##0.00_);_(&quot;$&quot;* \(#,##0.00\);_(&quot;$&quot;* &quot;-&quot;??_);_(@_)">
                  <c:v>1460780.5985376097</c:v>
                </c:pt>
              </c:numCache>
            </c:numRef>
          </c:val>
          <c:extLst>
            <c:ext xmlns:c16="http://schemas.microsoft.com/office/drawing/2014/chart" uri="{C3380CC4-5D6E-409C-BE32-E72D297353CC}">
              <c16:uniqueId val="{00000009-D471-4181-AA8C-BD1EA79F78D8}"/>
            </c:ext>
          </c:extLst>
        </c:ser>
        <c:dLbls>
          <c:showLegendKey val="0"/>
          <c:showVal val="0"/>
          <c:showCatName val="0"/>
          <c:showSerName val="0"/>
          <c:showPercent val="0"/>
          <c:showBubbleSize val="0"/>
        </c:dLbls>
        <c:axId val="875503295"/>
        <c:axId val="991537087"/>
      </c:areaChart>
      <c:catAx>
        <c:axId val="8755032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91537087"/>
        <c:crosses val="autoZero"/>
        <c:auto val="1"/>
        <c:lblAlgn val="ctr"/>
        <c:lblOffset val="100"/>
        <c:noMultiLvlLbl val="0"/>
      </c:catAx>
      <c:valAx>
        <c:axId val="991537087"/>
        <c:scaling>
          <c:orientation val="minMax"/>
          <c:max val="200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75503295"/>
        <c:crosses val="autoZero"/>
        <c:crossBetween val="midCat"/>
        <c:dispUnits>
          <c:builtInUnit val="millions"/>
          <c:dispUnitsLbl>
            <c:layout>
              <c:manualLayout>
                <c:xMode val="edge"/>
                <c:yMode val="edge"/>
                <c:x val="1.6354410964767617E-4"/>
                <c:y val="0.33522174273963279"/>
              </c:manualLayout>
            </c:layout>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ayout>
        <c:manualLayout>
          <c:xMode val="edge"/>
          <c:yMode val="edge"/>
          <c:x val="2.7939001337362896E-2"/>
          <c:y val="0.66446343599361413"/>
          <c:w val="0.96136272907102194"/>
          <c:h val="0.31708212564130384"/>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Total Budget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A35-4128-9160-E78E63039FB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A35-4128-9160-E78E63039FB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A35-4128-9160-E78E63039FB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A35-4128-9160-E78E63039FB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A35-4128-9160-E78E63039FB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A35-4128-9160-E78E63039FB0}"/>
              </c:ext>
            </c:extLst>
          </c:dPt>
          <c:dPt>
            <c:idx val="6"/>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D-AA35-4128-9160-E78E63039FB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A35-4128-9160-E78E63039FB0}"/>
              </c:ext>
            </c:extLst>
          </c:dPt>
          <c:dLbls>
            <c:dLbl>
              <c:idx val="0"/>
              <c:layout>
                <c:manualLayout>
                  <c:x val="0.10026574043184339"/>
                  <c:y val="8.5025360320070274E-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35-4128-9160-E78E63039FB0}"/>
                </c:ext>
              </c:extLst>
            </c:dLbl>
            <c:dLbl>
              <c:idx val="1"/>
              <c:layout>
                <c:manualLayout>
                  <c:x val="0.27485801372014002"/>
                  <c:y val="5.438409503559014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A35-4128-9160-E78E63039FB0}"/>
                </c:ext>
              </c:extLst>
            </c:dLbl>
            <c:dLbl>
              <c:idx val="2"/>
              <c:layout>
                <c:manualLayout>
                  <c:x val="0.12000585586937904"/>
                  <c:y val="0.2066038594818675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35-4128-9160-E78E63039FB0}"/>
                </c:ext>
              </c:extLst>
            </c:dLbl>
            <c:dLbl>
              <c:idx val="4"/>
              <c:layout>
                <c:manualLayout>
                  <c:x val="2.7531167979002624E-2"/>
                  <c:y val="4.5796879556722079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A35-4128-9160-E78E63039FB0}"/>
                </c:ext>
              </c:extLst>
            </c:dLbl>
            <c:dLbl>
              <c:idx val="5"/>
              <c:layout>
                <c:manualLayout>
                  <c:x val="5.5784661197815381E-2"/>
                  <c:y val="-0.2343250727067254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A35-4128-9160-E78E63039FB0}"/>
                </c:ext>
              </c:extLst>
            </c:dLbl>
            <c:dLbl>
              <c:idx val="6"/>
              <c:layout>
                <c:manualLayout>
                  <c:x val="7.3183508311461018E-2"/>
                  <c:y val="0.1381036745406824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A35-4128-9160-E78E63039FB0}"/>
                </c:ext>
              </c:extLst>
            </c:dLbl>
            <c:dLbl>
              <c:idx val="7"/>
              <c:layout>
                <c:manualLayout>
                  <c:x val="-0.16677132545931758"/>
                  <c:y val="-2.7402303878681831E-3"/>
                </c:manualLayout>
              </c:layout>
              <c:tx>
                <c:rich>
                  <a:bodyPr/>
                  <a:lstStyle/>
                  <a:p>
                    <a:fld id="{63F71C69-3C8A-4ADC-B496-FF5B9A1BA6F0}" type="CATEGORYNAME">
                      <a:rPr lang="en-US"/>
                      <a:pPr/>
                      <a:t>[CATEGORY NAME]</a:t>
                    </a:fld>
                    <a:r>
                      <a:rPr lang="en-US" baseline="0" dirty="0"/>
                      <a:t>
&gt;1%</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AA35-4128-9160-E78E63039FB0}"/>
                </c:ext>
              </c:extLst>
            </c:dLbl>
            <c:spPr>
              <a:noFill/>
              <a:ln>
                <a:noFill/>
              </a:ln>
              <a:effectLst/>
            </c:spPr>
            <c:txPr>
              <a:bodyPr rot="0" spcFirstLastPara="1" vertOverflow="overflow" horzOverflow="overflow"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City Council</c:v>
                </c:pt>
                <c:pt idx="1">
                  <c:v>Legal Services</c:v>
                </c:pt>
                <c:pt idx="2">
                  <c:v>City Manager's Office</c:v>
                </c:pt>
                <c:pt idx="3">
                  <c:v>Finance</c:v>
                </c:pt>
                <c:pt idx="4">
                  <c:v>Community Development</c:v>
                </c:pt>
                <c:pt idx="5">
                  <c:v>Police</c:v>
                </c:pt>
                <c:pt idx="6">
                  <c:v>Fire</c:v>
                </c:pt>
                <c:pt idx="7">
                  <c:v>Public Works</c:v>
                </c:pt>
              </c:strCache>
            </c:strRef>
          </c:cat>
          <c:val>
            <c:numRef>
              <c:f>Sheet1!$B$2:$B$9</c:f>
              <c:numCache>
                <c:formatCode>_("$"* #,##0_);_("$"* \(#,##0\);_("$"* "-"??_);_(@_)</c:formatCode>
                <c:ptCount val="8"/>
                <c:pt idx="0">
                  <c:v>151121</c:v>
                </c:pt>
                <c:pt idx="1">
                  <c:v>367500</c:v>
                </c:pt>
                <c:pt idx="2">
                  <c:v>2334546.1999999997</c:v>
                </c:pt>
                <c:pt idx="3">
                  <c:v>2452918</c:v>
                </c:pt>
                <c:pt idx="4">
                  <c:v>2211118.25</c:v>
                </c:pt>
                <c:pt idx="5">
                  <c:v>8053543</c:v>
                </c:pt>
                <c:pt idx="6">
                  <c:v>4838660.88</c:v>
                </c:pt>
                <c:pt idx="7">
                  <c:v>34565.339999999997</c:v>
                </c:pt>
              </c:numCache>
            </c:numRef>
          </c:val>
          <c:extLst>
            <c:ext xmlns:c16="http://schemas.microsoft.com/office/drawing/2014/chart" uri="{C3380CC4-5D6E-409C-BE32-E72D297353CC}">
              <c16:uniqueId val="{00000010-AA35-4128-9160-E78E63039FB0}"/>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Total Budget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F9-4D50-8048-ADC2B3EB34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DF9-4D50-8048-ADC2B3EB34D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DF9-4D50-8048-ADC2B3EB34D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DF9-4D50-8048-ADC2B3EB34D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DF9-4D50-8048-ADC2B3EB34D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DF9-4D50-8048-ADC2B3EB34D9}"/>
              </c:ext>
            </c:extLst>
          </c:dPt>
          <c:dLbls>
            <c:dLbl>
              <c:idx val="0"/>
              <c:layout>
                <c:manualLayout>
                  <c:x val="-0.15075551658882752"/>
                  <c:y val="-0.1195533844230929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DF9-4D50-8048-ADC2B3EB34D9}"/>
                </c:ext>
              </c:extLst>
            </c:dLbl>
            <c:dLbl>
              <c:idx val="1"/>
              <c:layout>
                <c:manualLayout>
                  <c:x val="0.17323075821276041"/>
                  <c:y val="-0.1042340632832904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DF9-4D50-8048-ADC2B3EB34D9}"/>
                </c:ext>
              </c:extLst>
            </c:dLbl>
            <c:dLbl>
              <c:idx val="2"/>
              <c:layout>
                <c:manualLayout>
                  <c:x val="-1.2855861767279091E-2"/>
                  <c:y val="-4.5268299795859276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DF9-4D50-8048-ADC2B3EB34D9}"/>
                </c:ext>
              </c:extLst>
            </c:dLbl>
            <c:dLbl>
              <c:idx val="4"/>
              <c:layout>
                <c:manualLayout>
                  <c:x val="6.1518804495717352E-2"/>
                  <c:y val="3.125065879796564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DF9-4D50-8048-ADC2B3EB34D9}"/>
                </c:ext>
              </c:extLst>
            </c:dLbl>
            <c:dLbl>
              <c:idx val="5"/>
              <c:layout>
                <c:manualLayout>
                  <c:x val="0.16756021660399764"/>
                  <c:y val="1.3357108987330783E-7"/>
                </c:manualLayout>
              </c:layout>
              <c:tx>
                <c:rich>
                  <a:bodyPr rot="0" spcFirstLastPara="1" vertOverflow="ellipsis" vert="horz" wrap="square" lIns="38100" tIns="19050" rIns="38100" bIns="19050" anchor="ctr" anchorCtr="0">
                    <a:noAutofit/>
                  </a:bodyPr>
                  <a:lstStyle/>
                  <a:p>
                    <a:pPr algn="ctr">
                      <a:defRPr sz="1800" b="1" i="0" u="none" strike="noStrike" kern="1200" baseline="0">
                        <a:solidFill>
                          <a:schemeClr val="tx1"/>
                        </a:solidFill>
                        <a:latin typeface="+mn-lt"/>
                        <a:ea typeface="+mn-ea"/>
                        <a:cs typeface="+mn-cs"/>
                      </a:defRPr>
                    </a:pPr>
                    <a:r>
                      <a:rPr lang="en-US" sz="1800" b="1" baseline="0" dirty="0"/>
                      <a:t>Debt
</a:t>
                    </a:r>
                    <a:fld id="{4FEA6787-F1B1-45F1-899C-6CEB39B95099}" type="PERCENTAGE">
                      <a:rPr lang="en-US" sz="1800" b="1" baseline="0"/>
                      <a:pPr algn="ctr">
                        <a:defRPr sz="1800" b="1">
                          <a:solidFill>
                            <a:schemeClr val="tx1"/>
                          </a:solidFill>
                        </a:defRPr>
                      </a:pPr>
                      <a:t>[PERCENTAGE]</a:t>
                    </a:fld>
                    <a:endParaRPr lang="en-US" sz="1800" b="1" baseline="0" dirty="0"/>
                  </a:p>
                </c:rich>
              </c:tx>
              <c:spPr>
                <a:noFill/>
                <a:ln>
                  <a:noFill/>
                </a:ln>
                <a:effectLst/>
              </c:spPr>
              <c:txPr>
                <a:bodyPr rot="0" spcFirstLastPara="1" vertOverflow="ellipsis" vert="horz" wrap="square" lIns="38100" tIns="19050" rIns="38100" bIns="19050" anchor="ctr" anchorCtr="0">
                  <a:noAutofit/>
                </a:bodyPr>
                <a:lstStyle/>
                <a:p>
                  <a:pPr algn="ct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073289536535311"/>
                      <c:h val="0.1363189143341815"/>
                    </c:manualLayout>
                  </c15:layout>
                  <c15:dlblFieldTable/>
                  <c15:showDataLabelsRange val="0"/>
                </c:ext>
                <c:ext xmlns:c16="http://schemas.microsoft.com/office/drawing/2014/chart" uri="{C3380CC4-5D6E-409C-BE32-E72D297353CC}">
                  <c16:uniqueId val="{0000000B-EDF9-4D50-8048-ADC2B3EB34D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Sheet1!$A$14:$A$19</c:f>
              <c:strCache>
                <c:ptCount val="6"/>
                <c:pt idx="0">
                  <c:v>Wages &amp; Benefits</c:v>
                </c:pt>
                <c:pt idx="1">
                  <c:v>Operations</c:v>
                </c:pt>
                <c:pt idx="2">
                  <c:v>Internal Service Fees</c:v>
                </c:pt>
                <c:pt idx="3">
                  <c:v>Transfers</c:v>
                </c:pt>
                <c:pt idx="4">
                  <c:v>Capital Projects</c:v>
                </c:pt>
                <c:pt idx="5">
                  <c:v>Debt Payments</c:v>
                </c:pt>
              </c:strCache>
            </c:strRef>
          </c:cat>
          <c:val>
            <c:numRef>
              <c:f>Sheet1!$B$14:$B$19</c:f>
              <c:numCache>
                <c:formatCode>_("$"* #,##0_);_("$"* \(#,##0\);_("$"* "-"??_);_(@_)</c:formatCode>
                <c:ptCount val="6"/>
                <c:pt idx="0">
                  <c:v>15076987.609999999</c:v>
                </c:pt>
                <c:pt idx="1">
                  <c:v>2747049.06</c:v>
                </c:pt>
                <c:pt idx="2">
                  <c:v>3252261</c:v>
                </c:pt>
                <c:pt idx="3">
                  <c:v>562459</c:v>
                </c:pt>
                <c:pt idx="4">
                  <c:v>1696266</c:v>
                </c:pt>
                <c:pt idx="5">
                  <c:v>591276.07199999993</c:v>
                </c:pt>
              </c:numCache>
            </c:numRef>
          </c:val>
          <c:extLst>
            <c:ext xmlns:c16="http://schemas.microsoft.com/office/drawing/2014/chart" uri="{C3380CC4-5D6E-409C-BE32-E72D297353CC}">
              <c16:uniqueId val="{0000000C-EDF9-4D50-8048-ADC2B3EB34D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'Measure T'!$A$3</c:f>
              <c:strCache>
                <c:ptCount val="1"/>
                <c:pt idx="0">
                  <c:v>Transactions &amp; Use Tax</c:v>
                </c:pt>
              </c:strCache>
            </c:strRef>
          </c:tx>
          <c:spPr>
            <a:solidFill>
              <a:schemeClr val="accent1"/>
            </a:solidFill>
            <a:ln>
              <a:noFill/>
            </a:ln>
            <a:effectLst/>
          </c:spPr>
          <c:cat>
            <c:strRef>
              <c:f>'Measure T'!$B$2:$N$2</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'Measure T'!$B$3:$N$3</c:f>
              <c:numCache>
                <c:formatCode>_("$"* #,##0.00_);_("$"* \(#,##0.00\);_("$"* "-"??_);_(@_)</c:formatCode>
                <c:ptCount val="13"/>
                <c:pt idx="0">
                  <c:v>1901238.55</c:v>
                </c:pt>
                <c:pt idx="1">
                  <c:v>1920641.83</c:v>
                </c:pt>
                <c:pt idx="2">
                  <c:v>1846151.66</c:v>
                </c:pt>
                <c:pt idx="3">
                  <c:v>1955621.98</c:v>
                </c:pt>
                <c:pt idx="4">
                  <c:v>2113467.37</c:v>
                </c:pt>
                <c:pt idx="5">
                  <c:v>2136068.16</c:v>
                </c:pt>
                <c:pt idx="6">
                  <c:v>2029978.13</c:v>
                </c:pt>
                <c:pt idx="7">
                  <c:v>2322931.56</c:v>
                </c:pt>
                <c:pt idx="8">
                  <c:v>2891654.68</c:v>
                </c:pt>
                <c:pt idx="9">
                  <c:v>2923284.33</c:v>
                </c:pt>
                <c:pt idx="10">
                  <c:v>2929359</c:v>
                </c:pt>
                <c:pt idx="11">
                  <c:v>2978359</c:v>
                </c:pt>
                <c:pt idx="12">
                  <c:v>3037926.18</c:v>
                </c:pt>
              </c:numCache>
            </c:numRef>
          </c:val>
          <c:extLst>
            <c:ext xmlns:c16="http://schemas.microsoft.com/office/drawing/2014/chart" uri="{C3380CC4-5D6E-409C-BE32-E72D297353CC}">
              <c16:uniqueId val="{00000000-769A-4669-92D7-15DB64E9EDC0}"/>
            </c:ext>
          </c:extLst>
        </c:ser>
        <c:dLbls>
          <c:showLegendKey val="0"/>
          <c:showVal val="0"/>
          <c:showCatName val="0"/>
          <c:showSerName val="0"/>
          <c:showPercent val="0"/>
          <c:showBubbleSize val="0"/>
        </c:dLbls>
        <c:axId val="874864063"/>
        <c:axId val="725658879"/>
      </c:areaChart>
      <c:catAx>
        <c:axId val="8748640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25658879"/>
        <c:crosses val="autoZero"/>
        <c:auto val="1"/>
        <c:lblAlgn val="ctr"/>
        <c:lblOffset val="100"/>
        <c:noMultiLvlLbl val="0"/>
      </c:catAx>
      <c:valAx>
        <c:axId val="725658879"/>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_);_(&quot;$&quot;* \(#,##0.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74864063"/>
        <c:crosses val="autoZero"/>
        <c:crossBetween val="midCat"/>
        <c:dispUnits>
          <c:builtInUnit val="millions"/>
          <c:dispUnitsLbl>
            <c:layout>
              <c:manualLayout>
                <c:xMode val="edge"/>
                <c:yMode val="edge"/>
                <c:x val="8.5429356707770032E-3"/>
                <c:y val="0.36615746858046233"/>
              </c:manualLayout>
            </c:layout>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82081857612006"/>
          <c:y val="4.6809174598221252E-2"/>
          <c:w val="0.84939700609155278"/>
          <c:h val="0.73682944853428223"/>
        </c:manualLayout>
      </c:layout>
      <c:areaChart>
        <c:grouping val="stacked"/>
        <c:varyColors val="0"/>
        <c:ser>
          <c:idx val="0"/>
          <c:order val="0"/>
          <c:tx>
            <c:strRef>
              <c:f>CS!$A$32</c:f>
              <c:strCache>
                <c:ptCount val="1"/>
                <c:pt idx="0">
                  <c:v>Transient Occupancy Tax (10%)</c:v>
                </c:pt>
              </c:strCache>
            </c:strRef>
          </c:tx>
          <c:spPr>
            <a:solidFill>
              <a:schemeClr val="accent1"/>
            </a:solidFill>
            <a:ln>
              <a:noFill/>
            </a:ln>
            <a:effectLst/>
          </c:spPr>
          <c:cat>
            <c:strRef>
              <c:f>CS!$B$31:$N$31</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CS!$B$32:$N$32</c:f>
              <c:numCache>
                <c:formatCode>_("$"* #,##0.00_);_("$"* \(#,##0.00\);_("$"* "-"??_);_(@_)</c:formatCode>
                <c:ptCount val="13"/>
                <c:pt idx="0">
                  <c:v>2208989.58</c:v>
                </c:pt>
                <c:pt idx="1">
                  <c:v>2425457.5099999998</c:v>
                </c:pt>
                <c:pt idx="2">
                  <c:v>2560110.41</c:v>
                </c:pt>
                <c:pt idx="3">
                  <c:v>2836585.84</c:v>
                </c:pt>
                <c:pt idx="4">
                  <c:v>3061858.14</c:v>
                </c:pt>
                <c:pt idx="5">
                  <c:v>3659540.67</c:v>
                </c:pt>
                <c:pt idx="6">
                  <c:v>2721478.6</c:v>
                </c:pt>
                <c:pt idx="7">
                  <c:v>3392824.42</c:v>
                </c:pt>
                <c:pt idx="8">
                  <c:v>7636636.0199999996</c:v>
                </c:pt>
                <c:pt idx="9">
                  <c:v>7003261.5499999998</c:v>
                </c:pt>
                <c:pt idx="10">
                  <c:v>7003262</c:v>
                </c:pt>
                <c:pt idx="11">
                  <c:v>6837435.9354678504</c:v>
                </c:pt>
                <c:pt idx="12">
                  <c:v>7303902.9926880486</c:v>
                </c:pt>
              </c:numCache>
            </c:numRef>
          </c:val>
          <c:extLst>
            <c:ext xmlns:c16="http://schemas.microsoft.com/office/drawing/2014/chart" uri="{C3380CC4-5D6E-409C-BE32-E72D297353CC}">
              <c16:uniqueId val="{00000000-47D3-4113-8A44-96C15F4CF5C9}"/>
            </c:ext>
          </c:extLst>
        </c:ser>
        <c:ser>
          <c:idx val="1"/>
          <c:order val="1"/>
          <c:tx>
            <c:strRef>
              <c:f>CS!$A$33</c:f>
              <c:strCache>
                <c:ptCount val="1"/>
                <c:pt idx="0">
                  <c:v>Fees &amp; Charges</c:v>
                </c:pt>
              </c:strCache>
            </c:strRef>
          </c:tx>
          <c:spPr>
            <a:solidFill>
              <a:schemeClr val="accent2"/>
            </a:solidFill>
            <a:ln>
              <a:noFill/>
            </a:ln>
            <a:effectLst/>
          </c:spPr>
          <c:cat>
            <c:strRef>
              <c:f>CS!$B$31:$N$31</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CS!$B$33:$N$33</c:f>
              <c:numCache>
                <c:formatCode>_("$"* #,##0.00_);_("$"* \(#,##0.00\);_("$"* "-"??_);_(@_)</c:formatCode>
                <c:ptCount val="13"/>
                <c:pt idx="0">
                  <c:v>404221.51</c:v>
                </c:pt>
                <c:pt idx="1">
                  <c:v>414584.25</c:v>
                </c:pt>
                <c:pt idx="2">
                  <c:v>482196.30999999994</c:v>
                </c:pt>
                <c:pt idx="3">
                  <c:v>390819.5</c:v>
                </c:pt>
                <c:pt idx="4">
                  <c:v>356103.29</c:v>
                </c:pt>
                <c:pt idx="5">
                  <c:v>479855.24</c:v>
                </c:pt>
                <c:pt idx="6">
                  <c:v>198840.08000000002</c:v>
                </c:pt>
                <c:pt idx="7">
                  <c:v>285220.07999999996</c:v>
                </c:pt>
                <c:pt idx="8">
                  <c:v>404191.18</c:v>
                </c:pt>
                <c:pt idx="9">
                  <c:v>417913.66</c:v>
                </c:pt>
                <c:pt idx="10">
                  <c:v>400700</c:v>
                </c:pt>
                <c:pt idx="11">
                  <c:v>461618.19720000005</c:v>
                </c:pt>
                <c:pt idx="12">
                  <c:v>476670.9645</c:v>
                </c:pt>
              </c:numCache>
            </c:numRef>
          </c:val>
          <c:extLst>
            <c:ext xmlns:c16="http://schemas.microsoft.com/office/drawing/2014/chart" uri="{C3380CC4-5D6E-409C-BE32-E72D297353CC}">
              <c16:uniqueId val="{00000001-47D3-4113-8A44-96C15F4CF5C9}"/>
            </c:ext>
          </c:extLst>
        </c:ser>
        <c:ser>
          <c:idx val="2"/>
          <c:order val="2"/>
          <c:tx>
            <c:strRef>
              <c:f>CS!$A$34</c:f>
              <c:strCache>
                <c:ptCount val="1"/>
                <c:pt idx="0">
                  <c:v>Rentals</c:v>
                </c:pt>
              </c:strCache>
            </c:strRef>
          </c:tx>
          <c:spPr>
            <a:solidFill>
              <a:schemeClr val="accent3"/>
            </a:solidFill>
            <a:ln>
              <a:noFill/>
            </a:ln>
            <a:effectLst/>
          </c:spPr>
          <c:cat>
            <c:strRef>
              <c:f>CS!$B$31:$N$31</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CS!$B$34:$N$34</c:f>
              <c:numCache>
                <c:formatCode>_("$"* #,##0.00_);_("$"* \(#,##0.00\);_("$"* "-"??_);_(@_)</c:formatCode>
                <c:ptCount val="13"/>
                <c:pt idx="0">
                  <c:v>117363.25</c:v>
                </c:pt>
                <c:pt idx="1">
                  <c:v>202847.87</c:v>
                </c:pt>
                <c:pt idx="2">
                  <c:v>361532.85</c:v>
                </c:pt>
                <c:pt idx="3">
                  <c:v>221257.16999999998</c:v>
                </c:pt>
                <c:pt idx="4">
                  <c:v>217185.18</c:v>
                </c:pt>
                <c:pt idx="5">
                  <c:v>219095.11000000002</c:v>
                </c:pt>
                <c:pt idx="6">
                  <c:v>181295.25</c:v>
                </c:pt>
                <c:pt idx="7">
                  <c:v>98526</c:v>
                </c:pt>
                <c:pt idx="8">
                  <c:v>161846.5</c:v>
                </c:pt>
                <c:pt idx="9">
                  <c:v>141601.83000000002</c:v>
                </c:pt>
                <c:pt idx="10">
                  <c:v>81125</c:v>
                </c:pt>
                <c:pt idx="11">
                  <c:v>281303.90119999996</c:v>
                </c:pt>
                <c:pt idx="12">
                  <c:v>290476.85450000002</c:v>
                </c:pt>
              </c:numCache>
            </c:numRef>
          </c:val>
          <c:extLst>
            <c:ext xmlns:c16="http://schemas.microsoft.com/office/drawing/2014/chart" uri="{C3380CC4-5D6E-409C-BE32-E72D297353CC}">
              <c16:uniqueId val="{00000002-47D3-4113-8A44-96C15F4CF5C9}"/>
            </c:ext>
          </c:extLst>
        </c:ser>
        <c:ser>
          <c:idx val="3"/>
          <c:order val="3"/>
          <c:tx>
            <c:strRef>
              <c:f>CS!$A$35</c:f>
              <c:strCache>
                <c:ptCount val="1"/>
                <c:pt idx="0">
                  <c:v>Intergovernmental</c:v>
                </c:pt>
              </c:strCache>
            </c:strRef>
          </c:tx>
          <c:spPr>
            <a:solidFill>
              <a:schemeClr val="accent4"/>
            </a:solidFill>
            <a:ln>
              <a:noFill/>
            </a:ln>
            <a:effectLst/>
          </c:spPr>
          <c:cat>
            <c:strRef>
              <c:f>CS!$B$31:$N$31</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CS!$B$35:$N$35</c:f>
              <c:numCache>
                <c:formatCode>_("$"* #,##0.00_);_("$"* \(#,##0.00\);_("$"* "-"??_);_(@_)</c:formatCode>
                <c:ptCount val="13"/>
                <c:pt idx="0">
                  <c:v>5000</c:v>
                </c:pt>
                <c:pt idx="1">
                  <c:v>207820.38</c:v>
                </c:pt>
                <c:pt idx="2">
                  <c:v>172408.96000000002</c:v>
                </c:pt>
                <c:pt idx="3">
                  <c:v>190092.25</c:v>
                </c:pt>
                <c:pt idx="4">
                  <c:v>173109.38</c:v>
                </c:pt>
                <c:pt idx="5">
                  <c:v>216213.3</c:v>
                </c:pt>
                <c:pt idx="6">
                  <c:v>250057.88</c:v>
                </c:pt>
                <c:pt idx="7">
                  <c:v>249230.03</c:v>
                </c:pt>
                <c:pt idx="8">
                  <c:v>288198.07</c:v>
                </c:pt>
                <c:pt idx="9">
                  <c:v>242693.76000000001</c:v>
                </c:pt>
                <c:pt idx="10">
                  <c:v>210000</c:v>
                </c:pt>
                <c:pt idx="11">
                  <c:v>200000</c:v>
                </c:pt>
                <c:pt idx="12">
                  <c:v>200000</c:v>
                </c:pt>
              </c:numCache>
            </c:numRef>
          </c:val>
          <c:extLst>
            <c:ext xmlns:c16="http://schemas.microsoft.com/office/drawing/2014/chart" uri="{C3380CC4-5D6E-409C-BE32-E72D297353CC}">
              <c16:uniqueId val="{00000003-47D3-4113-8A44-96C15F4CF5C9}"/>
            </c:ext>
          </c:extLst>
        </c:ser>
        <c:ser>
          <c:idx val="4"/>
          <c:order val="4"/>
          <c:tx>
            <c:strRef>
              <c:f>CS!$A$36</c:f>
              <c:strCache>
                <c:ptCount val="1"/>
                <c:pt idx="0">
                  <c:v>Other Revenue</c:v>
                </c:pt>
              </c:strCache>
            </c:strRef>
          </c:tx>
          <c:spPr>
            <a:solidFill>
              <a:schemeClr val="accent5"/>
            </a:solidFill>
            <a:ln>
              <a:noFill/>
            </a:ln>
            <a:effectLst/>
          </c:spPr>
          <c:cat>
            <c:strRef>
              <c:f>CS!$B$31:$N$31</c:f>
              <c:strCache>
                <c:ptCount val="13"/>
                <c:pt idx="0">
                  <c:v>FY 2014</c:v>
                </c:pt>
                <c:pt idx="1">
                  <c:v>FY 2015</c:v>
                </c:pt>
                <c:pt idx="2">
                  <c:v>FY 2016</c:v>
                </c:pt>
                <c:pt idx="3">
                  <c:v>FY 2017</c:v>
                </c:pt>
                <c:pt idx="4">
                  <c:v>FY 2018</c:v>
                </c:pt>
                <c:pt idx="5">
                  <c:v>FY 2019</c:v>
                </c:pt>
                <c:pt idx="6">
                  <c:v>FY 2020</c:v>
                </c:pt>
                <c:pt idx="7">
                  <c:v>FY 2021</c:v>
                </c:pt>
                <c:pt idx="8">
                  <c:v>FY 2022</c:v>
                </c:pt>
                <c:pt idx="9">
                  <c:v>FY 2023</c:v>
                </c:pt>
                <c:pt idx="10">
                  <c:v>FY 2024</c:v>
                </c:pt>
                <c:pt idx="11">
                  <c:v>FY 2025</c:v>
                </c:pt>
                <c:pt idx="12">
                  <c:v>FY 2026</c:v>
                </c:pt>
              </c:strCache>
            </c:strRef>
          </c:cat>
          <c:val>
            <c:numRef>
              <c:f>CS!$B$36:$N$36</c:f>
              <c:numCache>
                <c:formatCode>_("$"* #,##0.00_);_("$"* \(#,##0.00\);_("$"* "-"??_);_(@_)</c:formatCode>
                <c:ptCount val="13"/>
                <c:pt idx="0">
                  <c:v>1243227.1000000001</c:v>
                </c:pt>
                <c:pt idx="1">
                  <c:v>8810144.3200000003</c:v>
                </c:pt>
                <c:pt idx="2">
                  <c:v>292538.63999999966</c:v>
                </c:pt>
                <c:pt idx="3">
                  <c:v>192918.27000000002</c:v>
                </c:pt>
                <c:pt idx="4">
                  <c:v>166893.78000000026</c:v>
                </c:pt>
                <c:pt idx="5">
                  <c:v>272097.5700000003</c:v>
                </c:pt>
                <c:pt idx="6">
                  <c:v>625665.6400000006</c:v>
                </c:pt>
                <c:pt idx="7">
                  <c:v>1258792.5399999996</c:v>
                </c:pt>
                <c:pt idx="8">
                  <c:v>174243.78999999911</c:v>
                </c:pt>
                <c:pt idx="9">
                  <c:v>221497.34000000078</c:v>
                </c:pt>
                <c:pt idx="10">
                  <c:v>400716</c:v>
                </c:pt>
                <c:pt idx="11">
                  <c:v>-223286.03999999631</c:v>
                </c:pt>
                <c:pt idx="12">
                  <c:v>270767.44999999925</c:v>
                </c:pt>
              </c:numCache>
            </c:numRef>
          </c:val>
          <c:extLst>
            <c:ext xmlns:c16="http://schemas.microsoft.com/office/drawing/2014/chart" uri="{C3380CC4-5D6E-409C-BE32-E72D297353CC}">
              <c16:uniqueId val="{00000004-47D3-4113-8A44-96C15F4CF5C9}"/>
            </c:ext>
          </c:extLst>
        </c:ser>
        <c:dLbls>
          <c:showLegendKey val="0"/>
          <c:showVal val="0"/>
          <c:showCatName val="0"/>
          <c:showSerName val="0"/>
          <c:showPercent val="0"/>
          <c:showBubbleSize val="0"/>
        </c:dLbls>
        <c:axId val="1079749791"/>
        <c:axId val="1067595519"/>
      </c:areaChart>
      <c:catAx>
        <c:axId val="107974979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067595519"/>
        <c:crosses val="autoZero"/>
        <c:auto val="1"/>
        <c:lblAlgn val="ctr"/>
        <c:lblOffset val="100"/>
        <c:noMultiLvlLbl val="0"/>
      </c:catAx>
      <c:valAx>
        <c:axId val="1067595519"/>
        <c:scaling>
          <c:orientation val="minMax"/>
          <c:max val="12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079749791"/>
        <c:crosses val="autoZero"/>
        <c:crossBetween val="midCat"/>
        <c:dispUnits>
          <c:builtInUnit val="millions"/>
          <c:dispUnitsLbl>
            <c:layout>
              <c:manualLayout>
                <c:xMode val="edge"/>
                <c:yMode val="edge"/>
                <c:x val="2.923943284253433E-2"/>
                <c:y val="0.34072944592733206"/>
              </c:manualLayout>
            </c:layout>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CS!$B$10</c:f>
              <c:strCache>
                <c:ptCount val="1"/>
                <c:pt idx="0">
                  <c:v>FY 2024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B18-42ED-A785-3D2D555835E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B18-42ED-A785-3D2D555835E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B18-42ED-A785-3D2D555835E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B18-42ED-A785-3D2D555835E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B18-42ED-A785-3D2D555835EC}"/>
              </c:ext>
            </c:extLst>
          </c:dPt>
          <c:dLbls>
            <c:dLbl>
              <c:idx val="0"/>
              <c:layout>
                <c:manualLayout>
                  <c:x val="-0.22492262254581133"/>
                  <c:y val="0.1015425950938135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B18-42ED-A785-3D2D555835EC}"/>
                </c:ext>
              </c:extLst>
            </c:dLbl>
            <c:dLbl>
              <c:idx val="1"/>
              <c:layout>
                <c:manualLayout>
                  <c:x val="0.21195510936870812"/>
                  <c:y val="-0.10226739572286386"/>
                </c:manualLayout>
              </c:layout>
              <c:tx>
                <c:rich>
                  <a:bodyPr/>
                  <a:lstStyle/>
                  <a:p>
                    <a:r>
                      <a:rPr lang="en-US" baseline="0"/>
                      <a:t>Internal Service Fees</a:t>
                    </a:r>
                    <a:r>
                      <a:rPr lang="en-US" baseline="0" dirty="0"/>
                      <a:t>
</a:t>
                    </a:r>
                    <a:fld id="{1B1DF1E5-0FA7-44D5-B87B-E6888818E957}"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B18-42ED-A785-3D2D555835EC}"/>
                </c:ext>
              </c:extLst>
            </c:dLbl>
            <c:dLbl>
              <c:idx val="2"/>
              <c:layout>
                <c:manualLayout>
                  <c:x val="9.7771261738350115E-2"/>
                  <c:y val="-0.2292404127380866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B18-42ED-A785-3D2D555835EC}"/>
                </c:ext>
              </c:extLst>
            </c:dLbl>
            <c:dLbl>
              <c:idx val="3"/>
              <c:layout>
                <c:manualLayout>
                  <c:x val="-5.4359609543189163E-2"/>
                  <c:y val="7.1379158356447291E-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B18-42ED-A785-3D2D555835EC}"/>
                </c:ext>
              </c:extLst>
            </c:dLbl>
            <c:dLbl>
              <c:idx val="4"/>
              <c:layout>
                <c:manualLayout>
                  <c:x val="0.11790777045066053"/>
                  <c:y val="0.1852103532169918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B18-42ED-A785-3D2D555835E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CS!$A$11:$A$15</c:f>
              <c:strCache>
                <c:ptCount val="5"/>
                <c:pt idx="0">
                  <c:v>Personnel</c:v>
                </c:pt>
                <c:pt idx="1">
                  <c:v>Internal Service Charges</c:v>
                </c:pt>
                <c:pt idx="2">
                  <c:v>Operating</c:v>
                </c:pt>
                <c:pt idx="3">
                  <c:v>Overhead Allocation</c:v>
                </c:pt>
                <c:pt idx="4">
                  <c:v>Capital Projects</c:v>
                </c:pt>
              </c:strCache>
            </c:strRef>
          </c:cat>
          <c:val>
            <c:numRef>
              <c:f>CS!$B$11:$B$15</c:f>
              <c:numCache>
                <c:formatCode>_("$"* #,##0.00_);_("$"* \(#,##0.00\);_("$"* "-"??_);_(@_)</c:formatCode>
                <c:ptCount val="5"/>
                <c:pt idx="0">
                  <c:v>3371134</c:v>
                </c:pt>
                <c:pt idx="1">
                  <c:v>994493</c:v>
                </c:pt>
                <c:pt idx="2">
                  <c:v>2082158</c:v>
                </c:pt>
                <c:pt idx="3">
                  <c:v>580287</c:v>
                </c:pt>
                <c:pt idx="4">
                  <c:v>1566753</c:v>
                </c:pt>
              </c:numCache>
            </c:numRef>
          </c:val>
          <c:extLst>
            <c:ext xmlns:c16="http://schemas.microsoft.com/office/drawing/2014/chart" uri="{C3380CC4-5D6E-409C-BE32-E72D297353CC}">
              <c16:uniqueId val="{0000000A-4B18-42ED-A785-3D2D555835E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91D33D-DE24-40E5-A86D-A166497123B5}"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9F7FF116-DB40-463D-AD5D-D2B4241B8228}">
      <dgm:prSet/>
      <dgm:spPr/>
      <dgm:t>
        <a:bodyPr/>
        <a:lstStyle/>
        <a:p>
          <a:r>
            <a:rPr lang="en-US" dirty="0"/>
            <a:t>Title:</a:t>
          </a:r>
        </a:p>
      </dgm:t>
    </dgm:pt>
    <dgm:pt modelId="{485E4ACD-F5B8-4870-89F6-E9447A6B9F63}" type="parTrans" cxnId="{AE5D3390-E91D-4DD2-B5E3-A90D9A0489FB}">
      <dgm:prSet/>
      <dgm:spPr/>
      <dgm:t>
        <a:bodyPr/>
        <a:lstStyle/>
        <a:p>
          <a:endParaRPr lang="en-US"/>
        </a:p>
      </dgm:t>
    </dgm:pt>
    <dgm:pt modelId="{1B22FA09-1ACD-4AAE-8B58-343D7C6AA7D8}" type="sibTrans" cxnId="{AE5D3390-E91D-4DD2-B5E3-A90D9A0489FB}">
      <dgm:prSet/>
      <dgm:spPr/>
      <dgm:t>
        <a:bodyPr/>
        <a:lstStyle/>
        <a:p>
          <a:endParaRPr lang="en-US"/>
        </a:p>
      </dgm:t>
    </dgm:pt>
    <dgm:pt modelId="{54EE3E63-8290-4EA6-8DF8-9BE188276F0B}">
      <dgm:prSet/>
      <dgm:spPr/>
      <dgm:t>
        <a:bodyPr/>
        <a:lstStyle/>
        <a:p>
          <a:r>
            <a:rPr lang="en-US" dirty="0"/>
            <a:t>“Improved and Enhanced Local Fire Protection, Paramedic Services and Disaster Response Initiative”</a:t>
          </a:r>
        </a:p>
      </dgm:t>
    </dgm:pt>
    <dgm:pt modelId="{4298150D-D9AA-4D31-81AF-8C463F3FC8C3}" type="parTrans" cxnId="{360EDC52-3D2A-4457-9E4D-292491D7525F}">
      <dgm:prSet/>
      <dgm:spPr/>
      <dgm:t>
        <a:bodyPr/>
        <a:lstStyle/>
        <a:p>
          <a:endParaRPr lang="en-US"/>
        </a:p>
      </dgm:t>
    </dgm:pt>
    <dgm:pt modelId="{FCAF6C51-831A-403E-B650-36B493A34CBE}" type="sibTrans" cxnId="{360EDC52-3D2A-4457-9E4D-292491D7525F}">
      <dgm:prSet/>
      <dgm:spPr/>
      <dgm:t>
        <a:bodyPr/>
        <a:lstStyle/>
        <a:p>
          <a:endParaRPr lang="en-US"/>
        </a:p>
      </dgm:t>
    </dgm:pt>
    <dgm:pt modelId="{75D7377F-B0DD-4F17-A6D2-6FDB1FA2E7C8}">
      <dgm:prSet/>
      <dgm:spPr/>
      <dgm:t>
        <a:bodyPr/>
        <a:lstStyle/>
        <a:p>
          <a:r>
            <a:rPr lang="en-US" dirty="0"/>
            <a:t>Program Categories:</a:t>
          </a:r>
        </a:p>
      </dgm:t>
    </dgm:pt>
    <dgm:pt modelId="{BE8FF6F7-D3B7-4935-9AE1-A85E0886AC23}" type="parTrans" cxnId="{EBE73F22-EB03-441C-882C-449DEB707EBE}">
      <dgm:prSet/>
      <dgm:spPr/>
      <dgm:t>
        <a:bodyPr/>
        <a:lstStyle/>
        <a:p>
          <a:endParaRPr lang="en-US"/>
        </a:p>
      </dgm:t>
    </dgm:pt>
    <dgm:pt modelId="{2556C95D-CC69-437E-BCD4-F7A7C346432C}" type="sibTrans" cxnId="{EBE73F22-EB03-441C-882C-449DEB707EBE}">
      <dgm:prSet/>
      <dgm:spPr/>
      <dgm:t>
        <a:bodyPr/>
        <a:lstStyle/>
        <a:p>
          <a:endParaRPr lang="en-US"/>
        </a:p>
      </dgm:t>
    </dgm:pt>
    <dgm:pt modelId="{80B0813C-DF67-47D2-A93F-1403BECE7E00}">
      <dgm:prSet/>
      <dgm:spPr/>
      <dgm:t>
        <a:bodyPr/>
        <a:lstStyle/>
        <a:p>
          <a:r>
            <a:rPr lang="en-US" dirty="0"/>
            <a:t>Wildfire prevention, preparedness, emergency response and vegetation management</a:t>
          </a:r>
        </a:p>
      </dgm:t>
    </dgm:pt>
    <dgm:pt modelId="{1FB0B186-96B7-4EFC-9A02-0E6DE6F1B916}" type="parTrans" cxnId="{9305B8AB-55B0-4FE1-9DBC-3F85B35AE3A0}">
      <dgm:prSet/>
      <dgm:spPr/>
      <dgm:t>
        <a:bodyPr/>
        <a:lstStyle/>
        <a:p>
          <a:endParaRPr lang="en-US"/>
        </a:p>
      </dgm:t>
    </dgm:pt>
    <dgm:pt modelId="{DB59EE67-4359-4E85-AC97-C47CF1BD20C3}" type="sibTrans" cxnId="{9305B8AB-55B0-4FE1-9DBC-3F85B35AE3A0}">
      <dgm:prSet/>
      <dgm:spPr/>
      <dgm:t>
        <a:bodyPr/>
        <a:lstStyle/>
        <a:p>
          <a:endParaRPr lang="en-US"/>
        </a:p>
      </dgm:t>
    </dgm:pt>
    <dgm:pt modelId="{ED584CCA-2F8E-4868-AB9A-5392823712D8}">
      <dgm:prSet/>
      <dgm:spPr/>
      <dgm:t>
        <a:bodyPr/>
        <a:lstStyle/>
        <a:p>
          <a:r>
            <a:rPr lang="en-US" dirty="0"/>
            <a:t>Recruitment and retention of local firefighters</a:t>
          </a:r>
        </a:p>
      </dgm:t>
    </dgm:pt>
    <dgm:pt modelId="{DEFFD1A0-1EE9-4558-A595-A0F715A49797}" type="parTrans" cxnId="{ECCF05A2-5D43-47BC-A961-5A95A73B589A}">
      <dgm:prSet/>
      <dgm:spPr/>
      <dgm:t>
        <a:bodyPr/>
        <a:lstStyle/>
        <a:p>
          <a:endParaRPr lang="en-US"/>
        </a:p>
      </dgm:t>
    </dgm:pt>
    <dgm:pt modelId="{5956466B-4A37-48D7-9846-9164EB39EBBF}" type="sibTrans" cxnId="{ECCF05A2-5D43-47BC-A961-5A95A73B589A}">
      <dgm:prSet/>
      <dgm:spPr/>
      <dgm:t>
        <a:bodyPr/>
        <a:lstStyle/>
        <a:p>
          <a:endParaRPr lang="en-US"/>
        </a:p>
      </dgm:t>
    </dgm:pt>
    <dgm:pt modelId="{33955500-A1AD-481D-A2B5-3B9DF02B90BB}">
      <dgm:prSet/>
      <dgm:spPr/>
      <dgm:t>
        <a:bodyPr/>
        <a:lstStyle/>
        <a:p>
          <a:r>
            <a:rPr lang="en-US" dirty="0"/>
            <a:t>Updates to essential equipment and facilities</a:t>
          </a:r>
        </a:p>
      </dgm:t>
    </dgm:pt>
    <dgm:pt modelId="{68D0A877-13D3-4886-8C41-0C57CF5997E6}" type="parTrans" cxnId="{13BE61AE-E7DE-4BDF-B521-605B0F5C3C89}">
      <dgm:prSet/>
      <dgm:spPr/>
      <dgm:t>
        <a:bodyPr/>
        <a:lstStyle/>
        <a:p>
          <a:endParaRPr lang="en-US"/>
        </a:p>
      </dgm:t>
    </dgm:pt>
    <dgm:pt modelId="{DDB36CA4-FE5E-46E6-88AB-119EE3628E6A}" type="sibTrans" cxnId="{13BE61AE-E7DE-4BDF-B521-605B0F5C3C89}">
      <dgm:prSet/>
      <dgm:spPr/>
      <dgm:t>
        <a:bodyPr/>
        <a:lstStyle/>
        <a:p>
          <a:endParaRPr lang="en-US"/>
        </a:p>
      </dgm:t>
    </dgm:pt>
    <dgm:pt modelId="{855EB602-7C01-4DB6-ACDA-1B823E2A5A52}" type="pres">
      <dgm:prSet presAssocID="{9A91D33D-DE24-40E5-A86D-A166497123B5}" presName="linear" presStyleCnt="0">
        <dgm:presLayoutVars>
          <dgm:dir/>
          <dgm:animLvl val="lvl"/>
          <dgm:resizeHandles val="exact"/>
        </dgm:presLayoutVars>
      </dgm:prSet>
      <dgm:spPr/>
    </dgm:pt>
    <dgm:pt modelId="{30D61320-6EBA-4ABB-B62B-1D770E114862}" type="pres">
      <dgm:prSet presAssocID="{9F7FF116-DB40-463D-AD5D-D2B4241B8228}" presName="parentLin" presStyleCnt="0"/>
      <dgm:spPr/>
    </dgm:pt>
    <dgm:pt modelId="{85EDC695-5293-4876-B748-4014823AA368}" type="pres">
      <dgm:prSet presAssocID="{9F7FF116-DB40-463D-AD5D-D2B4241B8228}" presName="parentLeftMargin" presStyleLbl="node1" presStyleIdx="0" presStyleCnt="2"/>
      <dgm:spPr/>
    </dgm:pt>
    <dgm:pt modelId="{49FAAAB6-8362-4B7A-B1E5-3CDE8E8F01DC}" type="pres">
      <dgm:prSet presAssocID="{9F7FF116-DB40-463D-AD5D-D2B4241B8228}" presName="parentText" presStyleLbl="node1" presStyleIdx="0" presStyleCnt="2">
        <dgm:presLayoutVars>
          <dgm:chMax val="0"/>
          <dgm:bulletEnabled val="1"/>
        </dgm:presLayoutVars>
      </dgm:prSet>
      <dgm:spPr/>
    </dgm:pt>
    <dgm:pt modelId="{3C4A6B4A-33CA-4E8F-A08E-8B0683B80ECF}" type="pres">
      <dgm:prSet presAssocID="{9F7FF116-DB40-463D-AD5D-D2B4241B8228}" presName="negativeSpace" presStyleCnt="0"/>
      <dgm:spPr/>
    </dgm:pt>
    <dgm:pt modelId="{D9197DC9-E660-4EE7-9E7F-DA1576CDEEE5}" type="pres">
      <dgm:prSet presAssocID="{9F7FF116-DB40-463D-AD5D-D2B4241B8228}" presName="childText" presStyleLbl="conFgAcc1" presStyleIdx="0" presStyleCnt="2">
        <dgm:presLayoutVars>
          <dgm:bulletEnabled val="1"/>
        </dgm:presLayoutVars>
      </dgm:prSet>
      <dgm:spPr/>
    </dgm:pt>
    <dgm:pt modelId="{598A096A-1248-457A-BC6E-E6ED140F3741}" type="pres">
      <dgm:prSet presAssocID="{1B22FA09-1ACD-4AAE-8B58-343D7C6AA7D8}" presName="spaceBetweenRectangles" presStyleCnt="0"/>
      <dgm:spPr/>
    </dgm:pt>
    <dgm:pt modelId="{B8604BC0-AB6D-42E3-ABF1-6D56FF29CA58}" type="pres">
      <dgm:prSet presAssocID="{75D7377F-B0DD-4F17-A6D2-6FDB1FA2E7C8}" presName="parentLin" presStyleCnt="0"/>
      <dgm:spPr/>
    </dgm:pt>
    <dgm:pt modelId="{89AB80C5-369B-4886-A5A0-5D5A8043A6D9}" type="pres">
      <dgm:prSet presAssocID="{75D7377F-B0DD-4F17-A6D2-6FDB1FA2E7C8}" presName="parentLeftMargin" presStyleLbl="node1" presStyleIdx="0" presStyleCnt="2"/>
      <dgm:spPr/>
    </dgm:pt>
    <dgm:pt modelId="{1970E6A5-E7D1-4645-8870-67CE042A749C}" type="pres">
      <dgm:prSet presAssocID="{75D7377F-B0DD-4F17-A6D2-6FDB1FA2E7C8}" presName="parentText" presStyleLbl="node1" presStyleIdx="1" presStyleCnt="2">
        <dgm:presLayoutVars>
          <dgm:chMax val="0"/>
          <dgm:bulletEnabled val="1"/>
        </dgm:presLayoutVars>
      </dgm:prSet>
      <dgm:spPr/>
    </dgm:pt>
    <dgm:pt modelId="{F46541A1-C5D8-48B2-9224-6664C7EC0128}" type="pres">
      <dgm:prSet presAssocID="{75D7377F-B0DD-4F17-A6D2-6FDB1FA2E7C8}" presName="negativeSpace" presStyleCnt="0"/>
      <dgm:spPr/>
    </dgm:pt>
    <dgm:pt modelId="{34E659D9-2E60-4380-B668-F80661B348F4}" type="pres">
      <dgm:prSet presAssocID="{75D7377F-B0DD-4F17-A6D2-6FDB1FA2E7C8}" presName="childText" presStyleLbl="conFgAcc1" presStyleIdx="1" presStyleCnt="2">
        <dgm:presLayoutVars>
          <dgm:bulletEnabled val="1"/>
        </dgm:presLayoutVars>
      </dgm:prSet>
      <dgm:spPr/>
    </dgm:pt>
  </dgm:ptLst>
  <dgm:cxnLst>
    <dgm:cxn modelId="{EBE73F22-EB03-441C-882C-449DEB707EBE}" srcId="{9A91D33D-DE24-40E5-A86D-A166497123B5}" destId="{75D7377F-B0DD-4F17-A6D2-6FDB1FA2E7C8}" srcOrd="1" destOrd="0" parTransId="{BE8FF6F7-D3B7-4935-9AE1-A85E0886AC23}" sibTransId="{2556C95D-CC69-437E-BCD4-F7A7C346432C}"/>
    <dgm:cxn modelId="{A3ABBB3E-6752-485F-83E5-1620A587A466}" type="presOf" srcId="{9F7FF116-DB40-463D-AD5D-D2B4241B8228}" destId="{85EDC695-5293-4876-B748-4014823AA368}" srcOrd="0" destOrd="0" presId="urn:microsoft.com/office/officeart/2005/8/layout/list1"/>
    <dgm:cxn modelId="{FB9A6563-D9D2-4597-966B-5F880FA72ADF}" type="presOf" srcId="{75D7377F-B0DD-4F17-A6D2-6FDB1FA2E7C8}" destId="{89AB80C5-369B-4886-A5A0-5D5A8043A6D9}" srcOrd="0" destOrd="0" presId="urn:microsoft.com/office/officeart/2005/8/layout/list1"/>
    <dgm:cxn modelId="{EBAF6750-D46C-4B82-B5A5-CBEDB3732826}" type="presOf" srcId="{ED584CCA-2F8E-4868-AB9A-5392823712D8}" destId="{34E659D9-2E60-4380-B668-F80661B348F4}" srcOrd="0" destOrd="1" presId="urn:microsoft.com/office/officeart/2005/8/layout/list1"/>
    <dgm:cxn modelId="{360EDC52-3D2A-4457-9E4D-292491D7525F}" srcId="{9F7FF116-DB40-463D-AD5D-D2B4241B8228}" destId="{54EE3E63-8290-4EA6-8DF8-9BE188276F0B}" srcOrd="0" destOrd="0" parTransId="{4298150D-D9AA-4D31-81AF-8C463F3FC8C3}" sibTransId="{FCAF6C51-831A-403E-B650-36B493A34CBE}"/>
    <dgm:cxn modelId="{AE5D3390-E91D-4DD2-B5E3-A90D9A0489FB}" srcId="{9A91D33D-DE24-40E5-A86D-A166497123B5}" destId="{9F7FF116-DB40-463D-AD5D-D2B4241B8228}" srcOrd="0" destOrd="0" parTransId="{485E4ACD-F5B8-4870-89F6-E9447A6B9F63}" sibTransId="{1B22FA09-1ACD-4AAE-8B58-343D7C6AA7D8}"/>
    <dgm:cxn modelId="{ECCF05A2-5D43-47BC-A961-5A95A73B589A}" srcId="{75D7377F-B0DD-4F17-A6D2-6FDB1FA2E7C8}" destId="{ED584CCA-2F8E-4868-AB9A-5392823712D8}" srcOrd="1" destOrd="0" parTransId="{DEFFD1A0-1EE9-4558-A595-A0F715A49797}" sibTransId="{5956466B-4A37-48D7-9846-9164EB39EBBF}"/>
    <dgm:cxn modelId="{641492A3-EC04-416B-B7E1-A7F78356079F}" type="presOf" srcId="{75D7377F-B0DD-4F17-A6D2-6FDB1FA2E7C8}" destId="{1970E6A5-E7D1-4645-8870-67CE042A749C}" srcOrd="1" destOrd="0" presId="urn:microsoft.com/office/officeart/2005/8/layout/list1"/>
    <dgm:cxn modelId="{9305B8AB-55B0-4FE1-9DBC-3F85B35AE3A0}" srcId="{75D7377F-B0DD-4F17-A6D2-6FDB1FA2E7C8}" destId="{80B0813C-DF67-47D2-A93F-1403BECE7E00}" srcOrd="0" destOrd="0" parTransId="{1FB0B186-96B7-4EFC-9A02-0E6DE6F1B916}" sibTransId="{DB59EE67-4359-4E85-AC97-C47CF1BD20C3}"/>
    <dgm:cxn modelId="{13BE61AE-E7DE-4BDF-B521-605B0F5C3C89}" srcId="{75D7377F-B0DD-4F17-A6D2-6FDB1FA2E7C8}" destId="{33955500-A1AD-481D-A2B5-3B9DF02B90BB}" srcOrd="2" destOrd="0" parTransId="{68D0A877-13D3-4886-8C41-0C57CF5997E6}" sibTransId="{DDB36CA4-FE5E-46E6-88AB-119EE3628E6A}"/>
    <dgm:cxn modelId="{7F466AAE-8E9C-47C6-B67E-E5FD940AEBEE}" type="presOf" srcId="{80B0813C-DF67-47D2-A93F-1403BECE7E00}" destId="{34E659D9-2E60-4380-B668-F80661B348F4}" srcOrd="0" destOrd="0" presId="urn:microsoft.com/office/officeart/2005/8/layout/list1"/>
    <dgm:cxn modelId="{5DDEB5B2-CA21-4CCD-8C77-6A5693936DDA}" type="presOf" srcId="{33955500-A1AD-481D-A2B5-3B9DF02B90BB}" destId="{34E659D9-2E60-4380-B668-F80661B348F4}" srcOrd="0" destOrd="2" presId="urn:microsoft.com/office/officeart/2005/8/layout/list1"/>
    <dgm:cxn modelId="{B4DA8EC4-90FA-42F8-85DA-6BE231673E4E}" type="presOf" srcId="{9F7FF116-DB40-463D-AD5D-D2B4241B8228}" destId="{49FAAAB6-8362-4B7A-B1E5-3CDE8E8F01DC}" srcOrd="1" destOrd="0" presId="urn:microsoft.com/office/officeart/2005/8/layout/list1"/>
    <dgm:cxn modelId="{A1B47BC5-797D-4B1D-AC67-7D86B15EC87B}" type="presOf" srcId="{9A91D33D-DE24-40E5-A86D-A166497123B5}" destId="{855EB602-7C01-4DB6-ACDA-1B823E2A5A52}" srcOrd="0" destOrd="0" presId="urn:microsoft.com/office/officeart/2005/8/layout/list1"/>
    <dgm:cxn modelId="{CDF26FD3-282B-4A78-AF33-C20D1A018455}" type="presOf" srcId="{54EE3E63-8290-4EA6-8DF8-9BE188276F0B}" destId="{D9197DC9-E660-4EE7-9E7F-DA1576CDEEE5}" srcOrd="0" destOrd="0" presId="urn:microsoft.com/office/officeart/2005/8/layout/list1"/>
    <dgm:cxn modelId="{EC59449D-66F6-462D-B5A1-FA1B2D62B73C}" type="presParOf" srcId="{855EB602-7C01-4DB6-ACDA-1B823E2A5A52}" destId="{30D61320-6EBA-4ABB-B62B-1D770E114862}" srcOrd="0" destOrd="0" presId="urn:microsoft.com/office/officeart/2005/8/layout/list1"/>
    <dgm:cxn modelId="{B051E617-55C1-4022-8B62-BC98D1E9FE1E}" type="presParOf" srcId="{30D61320-6EBA-4ABB-B62B-1D770E114862}" destId="{85EDC695-5293-4876-B748-4014823AA368}" srcOrd="0" destOrd="0" presId="urn:microsoft.com/office/officeart/2005/8/layout/list1"/>
    <dgm:cxn modelId="{6795D64E-7108-4979-9A07-3115E7424FA8}" type="presParOf" srcId="{30D61320-6EBA-4ABB-B62B-1D770E114862}" destId="{49FAAAB6-8362-4B7A-B1E5-3CDE8E8F01DC}" srcOrd="1" destOrd="0" presId="urn:microsoft.com/office/officeart/2005/8/layout/list1"/>
    <dgm:cxn modelId="{8F1045E2-C9AA-4DEC-AEC2-103122944814}" type="presParOf" srcId="{855EB602-7C01-4DB6-ACDA-1B823E2A5A52}" destId="{3C4A6B4A-33CA-4E8F-A08E-8B0683B80ECF}" srcOrd="1" destOrd="0" presId="urn:microsoft.com/office/officeart/2005/8/layout/list1"/>
    <dgm:cxn modelId="{7ABE24B1-276A-45CD-A44B-33EEBC8519F7}" type="presParOf" srcId="{855EB602-7C01-4DB6-ACDA-1B823E2A5A52}" destId="{D9197DC9-E660-4EE7-9E7F-DA1576CDEEE5}" srcOrd="2" destOrd="0" presId="urn:microsoft.com/office/officeart/2005/8/layout/list1"/>
    <dgm:cxn modelId="{12014760-1A86-4D01-8964-745A357BD120}" type="presParOf" srcId="{855EB602-7C01-4DB6-ACDA-1B823E2A5A52}" destId="{598A096A-1248-457A-BC6E-E6ED140F3741}" srcOrd="3" destOrd="0" presId="urn:microsoft.com/office/officeart/2005/8/layout/list1"/>
    <dgm:cxn modelId="{063793C8-26C5-4AB9-8743-C0F02DEFCD26}" type="presParOf" srcId="{855EB602-7C01-4DB6-ACDA-1B823E2A5A52}" destId="{B8604BC0-AB6D-42E3-ABF1-6D56FF29CA58}" srcOrd="4" destOrd="0" presId="urn:microsoft.com/office/officeart/2005/8/layout/list1"/>
    <dgm:cxn modelId="{E509D960-81B4-4062-8B8D-D214F80A5B5B}" type="presParOf" srcId="{B8604BC0-AB6D-42E3-ABF1-6D56FF29CA58}" destId="{89AB80C5-369B-4886-A5A0-5D5A8043A6D9}" srcOrd="0" destOrd="0" presId="urn:microsoft.com/office/officeart/2005/8/layout/list1"/>
    <dgm:cxn modelId="{A9D610D2-8458-48B4-9097-88AAAB8C0FD6}" type="presParOf" srcId="{B8604BC0-AB6D-42E3-ABF1-6D56FF29CA58}" destId="{1970E6A5-E7D1-4645-8870-67CE042A749C}" srcOrd="1" destOrd="0" presId="urn:microsoft.com/office/officeart/2005/8/layout/list1"/>
    <dgm:cxn modelId="{96609EBA-E4F9-4904-BF73-7132F47A9C93}" type="presParOf" srcId="{855EB602-7C01-4DB6-ACDA-1B823E2A5A52}" destId="{F46541A1-C5D8-48B2-9224-6664C7EC0128}" srcOrd="5" destOrd="0" presId="urn:microsoft.com/office/officeart/2005/8/layout/list1"/>
    <dgm:cxn modelId="{BFA7EC5C-1D86-4A70-AFA9-54853985E304}" type="presParOf" srcId="{855EB602-7C01-4DB6-ACDA-1B823E2A5A52}" destId="{34E659D9-2E60-4380-B668-F80661B348F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C2DA66-E106-4AF8-AD38-5A25510389D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5EB0609-F080-4FC2-B84D-D5DDE22B7BB9}">
      <dgm:prSet/>
      <dgm:spPr/>
      <dgm:t>
        <a:bodyPr/>
        <a:lstStyle/>
        <a:p>
          <a:r>
            <a:rPr lang="en-US" dirty="0"/>
            <a:t>Managed by the Sonoma County Fire Chiefs Association</a:t>
          </a:r>
        </a:p>
      </dgm:t>
    </dgm:pt>
    <dgm:pt modelId="{5FE18AEE-87E3-4EAE-82F2-2929291824DF}" type="parTrans" cxnId="{1B69DB66-E2D0-4F59-B521-A65B8363C30D}">
      <dgm:prSet/>
      <dgm:spPr/>
      <dgm:t>
        <a:bodyPr/>
        <a:lstStyle/>
        <a:p>
          <a:endParaRPr lang="en-US"/>
        </a:p>
      </dgm:t>
    </dgm:pt>
    <dgm:pt modelId="{61BA2FD2-BEC0-447C-91CC-EA82F0BDCEFD}" type="sibTrans" cxnId="{1B69DB66-E2D0-4F59-B521-A65B8363C30D}">
      <dgm:prSet/>
      <dgm:spPr/>
      <dgm:t>
        <a:bodyPr/>
        <a:lstStyle/>
        <a:p>
          <a:endParaRPr lang="en-US"/>
        </a:p>
      </dgm:t>
    </dgm:pt>
    <dgm:pt modelId="{50447305-B669-4C65-A7E1-187566B866ED}">
      <dgm:prSet/>
      <dgm:spPr/>
      <dgm:t>
        <a:bodyPr/>
        <a:lstStyle/>
        <a:p>
          <a:r>
            <a:rPr lang="en-US" dirty="0"/>
            <a:t>Change of allocation</a:t>
          </a:r>
        </a:p>
      </dgm:t>
    </dgm:pt>
    <dgm:pt modelId="{1C63C39E-83D3-47BC-AD97-5B4779860661}" type="parTrans" cxnId="{8D18E702-360D-46D1-93AE-348E7A335939}">
      <dgm:prSet/>
      <dgm:spPr/>
      <dgm:t>
        <a:bodyPr/>
        <a:lstStyle/>
        <a:p>
          <a:endParaRPr lang="en-US"/>
        </a:p>
      </dgm:t>
    </dgm:pt>
    <dgm:pt modelId="{03EE021B-D9A4-4F69-BA34-EABEA35F846F}" type="sibTrans" cxnId="{8D18E702-360D-46D1-93AE-348E7A335939}">
      <dgm:prSet/>
      <dgm:spPr/>
      <dgm:t>
        <a:bodyPr/>
        <a:lstStyle/>
        <a:p>
          <a:endParaRPr lang="en-US"/>
        </a:p>
      </dgm:t>
    </dgm:pt>
    <dgm:pt modelId="{3903495C-C64C-4A89-80E5-675602572B32}">
      <dgm:prSet/>
      <dgm:spPr/>
      <dgm:t>
        <a:bodyPr/>
        <a:lstStyle/>
        <a:p>
          <a:r>
            <a:rPr lang="en-US" dirty="0"/>
            <a:t>Community Oversight Committee enhanced </a:t>
          </a:r>
        </a:p>
      </dgm:t>
    </dgm:pt>
    <dgm:pt modelId="{7FB29F5F-D4C8-47BA-8878-96E8D14A53B6}" type="parTrans" cxnId="{649993BD-2A0C-4AAE-A893-718512BF1154}">
      <dgm:prSet/>
      <dgm:spPr/>
      <dgm:t>
        <a:bodyPr/>
        <a:lstStyle/>
        <a:p>
          <a:endParaRPr lang="en-US"/>
        </a:p>
      </dgm:t>
    </dgm:pt>
    <dgm:pt modelId="{63C3C689-5837-4BB3-801C-01CC19766601}" type="sibTrans" cxnId="{649993BD-2A0C-4AAE-A893-718512BF1154}">
      <dgm:prSet/>
      <dgm:spPr/>
      <dgm:t>
        <a:bodyPr/>
        <a:lstStyle/>
        <a:p>
          <a:endParaRPr lang="en-US"/>
        </a:p>
      </dgm:t>
    </dgm:pt>
    <dgm:pt modelId="{FE3B6CDB-47ED-42CA-966C-5297AD39DD70}">
      <dgm:prSet/>
      <dgm:spPr/>
      <dgm:t>
        <a:bodyPr/>
        <a:lstStyle/>
        <a:p>
          <a:r>
            <a:rPr lang="en-US"/>
            <a:t>Emphasis placed on adding local firefighters and building fire stations</a:t>
          </a:r>
        </a:p>
      </dgm:t>
    </dgm:pt>
    <dgm:pt modelId="{7088DE06-F02E-41CB-9DB8-ADEB9296B8BC}" type="parTrans" cxnId="{2D456C80-ACD8-4655-BD53-A72EE8441808}">
      <dgm:prSet/>
      <dgm:spPr/>
      <dgm:t>
        <a:bodyPr/>
        <a:lstStyle/>
        <a:p>
          <a:endParaRPr lang="en-US"/>
        </a:p>
      </dgm:t>
    </dgm:pt>
    <dgm:pt modelId="{ABA342B8-0CC0-4282-BBB6-56F0D21FA013}" type="sibTrans" cxnId="{2D456C80-ACD8-4655-BD53-A72EE8441808}">
      <dgm:prSet/>
      <dgm:spPr/>
      <dgm:t>
        <a:bodyPr/>
        <a:lstStyle/>
        <a:p>
          <a:endParaRPr lang="en-US"/>
        </a:p>
      </dgm:t>
    </dgm:pt>
    <dgm:pt modelId="{DA131B4B-D625-4375-BFC0-4575C4ACDC27}" type="pres">
      <dgm:prSet presAssocID="{22C2DA66-E106-4AF8-AD38-5A25510389D5}" presName="root" presStyleCnt="0">
        <dgm:presLayoutVars>
          <dgm:dir/>
          <dgm:resizeHandles val="exact"/>
        </dgm:presLayoutVars>
      </dgm:prSet>
      <dgm:spPr/>
    </dgm:pt>
    <dgm:pt modelId="{2267E5F9-70CA-4954-AF44-8D90FEC2B16D}" type="pres">
      <dgm:prSet presAssocID="{85EB0609-F080-4FC2-B84D-D5DDE22B7BB9}" presName="compNode" presStyleCnt="0"/>
      <dgm:spPr/>
    </dgm:pt>
    <dgm:pt modelId="{0BF01300-D083-440D-AF7E-D41DE8761F90}" type="pres">
      <dgm:prSet presAssocID="{85EB0609-F080-4FC2-B84D-D5DDE22B7BB9}" presName="bgRect" presStyleLbl="bgShp" presStyleIdx="0" presStyleCnt="4"/>
      <dgm:spPr/>
    </dgm:pt>
    <dgm:pt modelId="{93AEAA21-C425-49DC-9944-24229E3044D7}" type="pres">
      <dgm:prSet presAssocID="{85EB0609-F080-4FC2-B84D-D5DDE22B7BB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
        </a:ext>
      </dgm:extLst>
    </dgm:pt>
    <dgm:pt modelId="{827CA227-05E0-4436-B51F-F151704C9B2B}" type="pres">
      <dgm:prSet presAssocID="{85EB0609-F080-4FC2-B84D-D5DDE22B7BB9}" presName="spaceRect" presStyleCnt="0"/>
      <dgm:spPr/>
    </dgm:pt>
    <dgm:pt modelId="{1196A241-CD64-4BE8-8E5E-01FDF4C3A546}" type="pres">
      <dgm:prSet presAssocID="{85EB0609-F080-4FC2-B84D-D5DDE22B7BB9}" presName="parTx" presStyleLbl="revTx" presStyleIdx="0" presStyleCnt="4">
        <dgm:presLayoutVars>
          <dgm:chMax val="0"/>
          <dgm:chPref val="0"/>
        </dgm:presLayoutVars>
      </dgm:prSet>
      <dgm:spPr/>
    </dgm:pt>
    <dgm:pt modelId="{09A84F6D-B548-4D9F-AC28-ABDCEEDC1B5D}" type="pres">
      <dgm:prSet presAssocID="{61BA2FD2-BEC0-447C-91CC-EA82F0BDCEFD}" presName="sibTrans" presStyleCnt="0"/>
      <dgm:spPr/>
    </dgm:pt>
    <dgm:pt modelId="{75FBD94F-B8F4-4188-9679-CFEBB7B8D510}" type="pres">
      <dgm:prSet presAssocID="{50447305-B669-4C65-A7E1-187566B866ED}" presName="compNode" presStyleCnt="0"/>
      <dgm:spPr/>
    </dgm:pt>
    <dgm:pt modelId="{515179E7-3951-4C94-8E94-25709CF2C638}" type="pres">
      <dgm:prSet presAssocID="{50447305-B669-4C65-A7E1-187566B866ED}" presName="bgRect" presStyleLbl="bgShp" presStyleIdx="1" presStyleCnt="4"/>
      <dgm:spPr/>
    </dgm:pt>
    <dgm:pt modelId="{D3A5DFF2-FE88-4AD2-A21E-8569F9C34CBB}" type="pres">
      <dgm:prSet presAssocID="{50447305-B669-4C65-A7E1-187566B866E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2E8E3F8E-20B1-427C-9F9C-072AF1308F42}" type="pres">
      <dgm:prSet presAssocID="{50447305-B669-4C65-A7E1-187566B866ED}" presName="spaceRect" presStyleCnt="0"/>
      <dgm:spPr/>
    </dgm:pt>
    <dgm:pt modelId="{DF744CA7-C3B4-4CDD-A803-7C4539E3F33F}" type="pres">
      <dgm:prSet presAssocID="{50447305-B669-4C65-A7E1-187566B866ED}" presName="parTx" presStyleLbl="revTx" presStyleIdx="1" presStyleCnt="4">
        <dgm:presLayoutVars>
          <dgm:chMax val="0"/>
          <dgm:chPref val="0"/>
        </dgm:presLayoutVars>
      </dgm:prSet>
      <dgm:spPr/>
    </dgm:pt>
    <dgm:pt modelId="{4D524493-DB87-482B-80F3-474AF02130EA}" type="pres">
      <dgm:prSet presAssocID="{03EE021B-D9A4-4F69-BA34-EABEA35F846F}" presName="sibTrans" presStyleCnt="0"/>
      <dgm:spPr/>
    </dgm:pt>
    <dgm:pt modelId="{80BD5874-A093-43AB-B196-1DF553C24159}" type="pres">
      <dgm:prSet presAssocID="{3903495C-C64C-4A89-80E5-675602572B32}" presName="compNode" presStyleCnt="0"/>
      <dgm:spPr/>
    </dgm:pt>
    <dgm:pt modelId="{5B1F7A88-864B-4885-B3A9-E4FF163393C6}" type="pres">
      <dgm:prSet presAssocID="{3903495C-C64C-4A89-80E5-675602572B32}" presName="bgRect" presStyleLbl="bgShp" presStyleIdx="2" presStyleCnt="4"/>
      <dgm:spPr/>
    </dgm:pt>
    <dgm:pt modelId="{C3F5DE7D-BE41-4C52-A8C0-D29A5E18C77E}" type="pres">
      <dgm:prSet presAssocID="{3903495C-C64C-4A89-80E5-675602572B3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0FA8F6EF-524A-4298-8358-E6DC32FF09B0}" type="pres">
      <dgm:prSet presAssocID="{3903495C-C64C-4A89-80E5-675602572B32}" presName="spaceRect" presStyleCnt="0"/>
      <dgm:spPr/>
    </dgm:pt>
    <dgm:pt modelId="{14725609-9C18-4FFB-8319-F38941DBA573}" type="pres">
      <dgm:prSet presAssocID="{3903495C-C64C-4A89-80E5-675602572B32}" presName="parTx" presStyleLbl="revTx" presStyleIdx="2" presStyleCnt="4">
        <dgm:presLayoutVars>
          <dgm:chMax val="0"/>
          <dgm:chPref val="0"/>
        </dgm:presLayoutVars>
      </dgm:prSet>
      <dgm:spPr/>
    </dgm:pt>
    <dgm:pt modelId="{7D81CFB2-86AF-42CE-A53B-893507246359}" type="pres">
      <dgm:prSet presAssocID="{63C3C689-5837-4BB3-801C-01CC19766601}" presName="sibTrans" presStyleCnt="0"/>
      <dgm:spPr/>
    </dgm:pt>
    <dgm:pt modelId="{AF68E2BF-E669-4AE6-BD49-B6A474A33ACE}" type="pres">
      <dgm:prSet presAssocID="{FE3B6CDB-47ED-42CA-966C-5297AD39DD70}" presName="compNode" presStyleCnt="0"/>
      <dgm:spPr/>
    </dgm:pt>
    <dgm:pt modelId="{D4918C3F-3324-43FB-8587-5A850EF4CAEA}" type="pres">
      <dgm:prSet presAssocID="{FE3B6CDB-47ED-42CA-966C-5297AD39DD70}" presName="bgRect" presStyleLbl="bgShp" presStyleIdx="3" presStyleCnt="4"/>
      <dgm:spPr/>
    </dgm:pt>
    <dgm:pt modelId="{6FE81C9C-C7E5-430F-930A-356D21BB1FCE}" type="pres">
      <dgm:prSet presAssocID="{FE3B6CDB-47ED-42CA-966C-5297AD39DD7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nfire"/>
        </a:ext>
      </dgm:extLst>
    </dgm:pt>
    <dgm:pt modelId="{83860BFE-0F27-4D34-9D9D-419D6D24FF70}" type="pres">
      <dgm:prSet presAssocID="{FE3B6CDB-47ED-42CA-966C-5297AD39DD70}" presName="spaceRect" presStyleCnt="0"/>
      <dgm:spPr/>
    </dgm:pt>
    <dgm:pt modelId="{5423B55C-E24B-4AE8-BE34-57AD6E903F5C}" type="pres">
      <dgm:prSet presAssocID="{FE3B6CDB-47ED-42CA-966C-5297AD39DD70}" presName="parTx" presStyleLbl="revTx" presStyleIdx="3" presStyleCnt="4">
        <dgm:presLayoutVars>
          <dgm:chMax val="0"/>
          <dgm:chPref val="0"/>
        </dgm:presLayoutVars>
      </dgm:prSet>
      <dgm:spPr/>
    </dgm:pt>
  </dgm:ptLst>
  <dgm:cxnLst>
    <dgm:cxn modelId="{8D18E702-360D-46D1-93AE-348E7A335939}" srcId="{22C2DA66-E106-4AF8-AD38-5A25510389D5}" destId="{50447305-B669-4C65-A7E1-187566B866ED}" srcOrd="1" destOrd="0" parTransId="{1C63C39E-83D3-47BC-AD97-5B4779860661}" sibTransId="{03EE021B-D9A4-4F69-BA34-EABEA35F846F}"/>
    <dgm:cxn modelId="{A4DAB716-FFCA-47DF-8BB5-6D87F5A3E08E}" type="presOf" srcId="{3903495C-C64C-4A89-80E5-675602572B32}" destId="{14725609-9C18-4FFB-8319-F38941DBA573}" srcOrd="0" destOrd="0" presId="urn:microsoft.com/office/officeart/2018/2/layout/IconVerticalSolidList"/>
    <dgm:cxn modelId="{1B69DB66-E2D0-4F59-B521-A65B8363C30D}" srcId="{22C2DA66-E106-4AF8-AD38-5A25510389D5}" destId="{85EB0609-F080-4FC2-B84D-D5DDE22B7BB9}" srcOrd="0" destOrd="0" parTransId="{5FE18AEE-87E3-4EAE-82F2-2929291824DF}" sibTransId="{61BA2FD2-BEC0-447C-91CC-EA82F0BDCEFD}"/>
    <dgm:cxn modelId="{2D456C80-ACD8-4655-BD53-A72EE8441808}" srcId="{22C2DA66-E106-4AF8-AD38-5A25510389D5}" destId="{FE3B6CDB-47ED-42CA-966C-5297AD39DD70}" srcOrd="3" destOrd="0" parTransId="{7088DE06-F02E-41CB-9DB8-ADEB9296B8BC}" sibTransId="{ABA342B8-0CC0-4282-BBB6-56F0D21FA013}"/>
    <dgm:cxn modelId="{9F08F58F-91F3-4AD2-86CB-2C9742F6A5A3}" type="presOf" srcId="{50447305-B669-4C65-A7E1-187566B866ED}" destId="{DF744CA7-C3B4-4CDD-A803-7C4539E3F33F}" srcOrd="0" destOrd="0" presId="urn:microsoft.com/office/officeart/2018/2/layout/IconVerticalSolidList"/>
    <dgm:cxn modelId="{31D623A9-EB49-40C4-9F98-AF9A52680BBE}" type="presOf" srcId="{22C2DA66-E106-4AF8-AD38-5A25510389D5}" destId="{DA131B4B-D625-4375-BFC0-4575C4ACDC27}" srcOrd="0" destOrd="0" presId="urn:microsoft.com/office/officeart/2018/2/layout/IconVerticalSolidList"/>
    <dgm:cxn modelId="{649993BD-2A0C-4AAE-A893-718512BF1154}" srcId="{22C2DA66-E106-4AF8-AD38-5A25510389D5}" destId="{3903495C-C64C-4A89-80E5-675602572B32}" srcOrd="2" destOrd="0" parTransId="{7FB29F5F-D4C8-47BA-8878-96E8D14A53B6}" sibTransId="{63C3C689-5837-4BB3-801C-01CC19766601}"/>
    <dgm:cxn modelId="{69B089CC-DD3B-4158-8B8E-6842E283FD6F}" type="presOf" srcId="{85EB0609-F080-4FC2-B84D-D5DDE22B7BB9}" destId="{1196A241-CD64-4BE8-8E5E-01FDF4C3A546}" srcOrd="0" destOrd="0" presId="urn:microsoft.com/office/officeart/2018/2/layout/IconVerticalSolidList"/>
    <dgm:cxn modelId="{C31FCFD0-A3B2-436B-9FAD-7ED062E1DCB0}" type="presOf" srcId="{FE3B6CDB-47ED-42CA-966C-5297AD39DD70}" destId="{5423B55C-E24B-4AE8-BE34-57AD6E903F5C}" srcOrd="0" destOrd="0" presId="urn:microsoft.com/office/officeart/2018/2/layout/IconVerticalSolidList"/>
    <dgm:cxn modelId="{D60C1421-B3B0-4B12-959C-B5EA3F0B2FEB}" type="presParOf" srcId="{DA131B4B-D625-4375-BFC0-4575C4ACDC27}" destId="{2267E5F9-70CA-4954-AF44-8D90FEC2B16D}" srcOrd="0" destOrd="0" presId="urn:microsoft.com/office/officeart/2018/2/layout/IconVerticalSolidList"/>
    <dgm:cxn modelId="{57B4CC5C-622C-4FC4-B751-79FAB748B1C4}" type="presParOf" srcId="{2267E5F9-70CA-4954-AF44-8D90FEC2B16D}" destId="{0BF01300-D083-440D-AF7E-D41DE8761F90}" srcOrd="0" destOrd="0" presId="urn:microsoft.com/office/officeart/2018/2/layout/IconVerticalSolidList"/>
    <dgm:cxn modelId="{0D758D80-AE64-4BCD-8884-72BDB9F9B408}" type="presParOf" srcId="{2267E5F9-70CA-4954-AF44-8D90FEC2B16D}" destId="{93AEAA21-C425-49DC-9944-24229E3044D7}" srcOrd="1" destOrd="0" presId="urn:microsoft.com/office/officeart/2018/2/layout/IconVerticalSolidList"/>
    <dgm:cxn modelId="{55C48D3D-9330-46F6-BCE2-4F851D7D9D49}" type="presParOf" srcId="{2267E5F9-70CA-4954-AF44-8D90FEC2B16D}" destId="{827CA227-05E0-4436-B51F-F151704C9B2B}" srcOrd="2" destOrd="0" presId="urn:microsoft.com/office/officeart/2018/2/layout/IconVerticalSolidList"/>
    <dgm:cxn modelId="{2A4CADEF-B228-4E2B-B9FD-9F1623F14D10}" type="presParOf" srcId="{2267E5F9-70CA-4954-AF44-8D90FEC2B16D}" destId="{1196A241-CD64-4BE8-8E5E-01FDF4C3A546}" srcOrd="3" destOrd="0" presId="urn:microsoft.com/office/officeart/2018/2/layout/IconVerticalSolidList"/>
    <dgm:cxn modelId="{B2738E47-DD2E-4F76-AE2B-AE08B754CD00}" type="presParOf" srcId="{DA131B4B-D625-4375-BFC0-4575C4ACDC27}" destId="{09A84F6D-B548-4D9F-AC28-ABDCEEDC1B5D}" srcOrd="1" destOrd="0" presId="urn:microsoft.com/office/officeart/2018/2/layout/IconVerticalSolidList"/>
    <dgm:cxn modelId="{E06444CB-3B9B-460F-B0DE-6248E6F98B39}" type="presParOf" srcId="{DA131B4B-D625-4375-BFC0-4575C4ACDC27}" destId="{75FBD94F-B8F4-4188-9679-CFEBB7B8D510}" srcOrd="2" destOrd="0" presId="urn:microsoft.com/office/officeart/2018/2/layout/IconVerticalSolidList"/>
    <dgm:cxn modelId="{FBAEB19B-456A-4992-A8E9-3603A726ABE9}" type="presParOf" srcId="{75FBD94F-B8F4-4188-9679-CFEBB7B8D510}" destId="{515179E7-3951-4C94-8E94-25709CF2C638}" srcOrd="0" destOrd="0" presId="urn:microsoft.com/office/officeart/2018/2/layout/IconVerticalSolidList"/>
    <dgm:cxn modelId="{97C39132-B904-4080-A59F-3718CB933379}" type="presParOf" srcId="{75FBD94F-B8F4-4188-9679-CFEBB7B8D510}" destId="{D3A5DFF2-FE88-4AD2-A21E-8569F9C34CBB}" srcOrd="1" destOrd="0" presId="urn:microsoft.com/office/officeart/2018/2/layout/IconVerticalSolidList"/>
    <dgm:cxn modelId="{0B952519-10F3-434D-873D-CA9BB6D9374D}" type="presParOf" srcId="{75FBD94F-B8F4-4188-9679-CFEBB7B8D510}" destId="{2E8E3F8E-20B1-427C-9F9C-072AF1308F42}" srcOrd="2" destOrd="0" presId="urn:microsoft.com/office/officeart/2018/2/layout/IconVerticalSolidList"/>
    <dgm:cxn modelId="{5ED4C7BC-8EF6-41A9-B332-A727E5CE7507}" type="presParOf" srcId="{75FBD94F-B8F4-4188-9679-CFEBB7B8D510}" destId="{DF744CA7-C3B4-4CDD-A803-7C4539E3F33F}" srcOrd="3" destOrd="0" presId="urn:microsoft.com/office/officeart/2018/2/layout/IconVerticalSolidList"/>
    <dgm:cxn modelId="{E5B7C63E-8026-4A5F-8C8A-C5E636E73541}" type="presParOf" srcId="{DA131B4B-D625-4375-BFC0-4575C4ACDC27}" destId="{4D524493-DB87-482B-80F3-474AF02130EA}" srcOrd="3" destOrd="0" presId="urn:microsoft.com/office/officeart/2018/2/layout/IconVerticalSolidList"/>
    <dgm:cxn modelId="{3A944488-2D26-4BD0-A690-467C8CD6B209}" type="presParOf" srcId="{DA131B4B-D625-4375-BFC0-4575C4ACDC27}" destId="{80BD5874-A093-43AB-B196-1DF553C24159}" srcOrd="4" destOrd="0" presId="urn:microsoft.com/office/officeart/2018/2/layout/IconVerticalSolidList"/>
    <dgm:cxn modelId="{EDEE72DC-1B57-4E2A-AB48-92353CB38103}" type="presParOf" srcId="{80BD5874-A093-43AB-B196-1DF553C24159}" destId="{5B1F7A88-864B-4885-B3A9-E4FF163393C6}" srcOrd="0" destOrd="0" presId="urn:microsoft.com/office/officeart/2018/2/layout/IconVerticalSolidList"/>
    <dgm:cxn modelId="{8CA8B87B-B135-4B10-8F94-231FA3FFA375}" type="presParOf" srcId="{80BD5874-A093-43AB-B196-1DF553C24159}" destId="{C3F5DE7D-BE41-4C52-A8C0-D29A5E18C77E}" srcOrd="1" destOrd="0" presId="urn:microsoft.com/office/officeart/2018/2/layout/IconVerticalSolidList"/>
    <dgm:cxn modelId="{FECA4B52-370C-4B8A-B8F5-C2D209414940}" type="presParOf" srcId="{80BD5874-A093-43AB-B196-1DF553C24159}" destId="{0FA8F6EF-524A-4298-8358-E6DC32FF09B0}" srcOrd="2" destOrd="0" presId="urn:microsoft.com/office/officeart/2018/2/layout/IconVerticalSolidList"/>
    <dgm:cxn modelId="{E4119C57-388D-41AD-8E6F-EDB3F366567C}" type="presParOf" srcId="{80BD5874-A093-43AB-B196-1DF553C24159}" destId="{14725609-9C18-4FFB-8319-F38941DBA573}" srcOrd="3" destOrd="0" presId="urn:microsoft.com/office/officeart/2018/2/layout/IconVerticalSolidList"/>
    <dgm:cxn modelId="{11413FFE-B5EE-40E4-9125-1243542F3F0A}" type="presParOf" srcId="{DA131B4B-D625-4375-BFC0-4575C4ACDC27}" destId="{7D81CFB2-86AF-42CE-A53B-893507246359}" srcOrd="5" destOrd="0" presId="urn:microsoft.com/office/officeart/2018/2/layout/IconVerticalSolidList"/>
    <dgm:cxn modelId="{F76CD308-0A74-4FB3-9EF4-662FDC2FB839}" type="presParOf" srcId="{DA131B4B-D625-4375-BFC0-4575C4ACDC27}" destId="{AF68E2BF-E669-4AE6-BD49-B6A474A33ACE}" srcOrd="6" destOrd="0" presId="urn:microsoft.com/office/officeart/2018/2/layout/IconVerticalSolidList"/>
    <dgm:cxn modelId="{787F1A73-B19E-4F06-BCE5-CC188AD17A89}" type="presParOf" srcId="{AF68E2BF-E669-4AE6-BD49-B6A474A33ACE}" destId="{D4918C3F-3324-43FB-8587-5A850EF4CAEA}" srcOrd="0" destOrd="0" presId="urn:microsoft.com/office/officeart/2018/2/layout/IconVerticalSolidList"/>
    <dgm:cxn modelId="{591F65A7-4C51-4AC3-A5B6-4F901FF26F66}" type="presParOf" srcId="{AF68E2BF-E669-4AE6-BD49-B6A474A33ACE}" destId="{6FE81C9C-C7E5-430F-930A-356D21BB1FCE}" srcOrd="1" destOrd="0" presId="urn:microsoft.com/office/officeart/2018/2/layout/IconVerticalSolidList"/>
    <dgm:cxn modelId="{D7019B51-A580-4025-86F3-C6AAA4C0A309}" type="presParOf" srcId="{AF68E2BF-E669-4AE6-BD49-B6A474A33ACE}" destId="{83860BFE-0F27-4D34-9D9D-419D6D24FF70}" srcOrd="2" destOrd="0" presId="urn:microsoft.com/office/officeart/2018/2/layout/IconVerticalSolidList"/>
    <dgm:cxn modelId="{E44E6AB3-50F7-4226-A7B2-DBA7DF24F8A8}" type="presParOf" srcId="{AF68E2BF-E669-4AE6-BD49-B6A474A33ACE}" destId="{5423B55C-E24B-4AE8-BE34-57AD6E903F5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8D17CB-FD18-4719-9133-1276C87CB64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AFEAF6FD-D37D-4138-91A4-0AAF57FC7E6C}">
      <dgm:prSet phldrT="[Text]"/>
      <dgm:spPr>
        <a:xfrm>
          <a:off x="992409" y="2202561"/>
          <a:ext cx="6644830" cy="966978"/>
        </a:xfrm>
        <a:prstGeom prst="roundRect">
          <a:avLst>
            <a:gd name="adj" fmla="val 10000"/>
          </a:avLst>
        </a:prstGeom>
        <a:solidFill>
          <a:srgbClr val="26558D">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b="1" u="sng" dirty="0">
              <a:solidFill>
                <a:srgbClr val="FFFFFF"/>
              </a:solidFill>
              <a:latin typeface="Calibri" panose="020F0502020204030204"/>
              <a:ea typeface="+mn-ea"/>
              <a:cs typeface="+mn-cs"/>
            </a:rPr>
            <a:t>LAUNCH</a:t>
          </a:r>
          <a:br>
            <a:rPr lang="en-US" b="0" dirty="0">
              <a:solidFill>
                <a:srgbClr val="FFFFFF"/>
              </a:solidFill>
              <a:latin typeface="Calibri" panose="020F0502020204030204"/>
              <a:ea typeface="+mn-ea"/>
              <a:cs typeface="+mn-cs"/>
            </a:rPr>
          </a:br>
          <a:r>
            <a:rPr lang="en-US" b="0" dirty="0">
              <a:solidFill>
                <a:srgbClr val="FFFFFF"/>
              </a:solidFill>
              <a:latin typeface="Calibri" panose="020F0502020204030204"/>
              <a:ea typeface="+mn-ea"/>
              <a:cs typeface="+mn-cs"/>
            </a:rPr>
            <a:t>- Phase 1: Online survey is programmed, tested and launched</a:t>
          </a:r>
          <a:br>
            <a:rPr lang="en-US" b="0" dirty="0">
              <a:solidFill>
                <a:srgbClr val="FFFFFF"/>
              </a:solidFill>
              <a:latin typeface="Calibri" panose="020F0502020204030204"/>
              <a:ea typeface="+mn-ea"/>
              <a:cs typeface="+mn-cs"/>
            </a:rPr>
          </a:br>
          <a:r>
            <a:rPr lang="en-US" b="0" dirty="0">
              <a:solidFill>
                <a:srgbClr val="FFFFFF"/>
              </a:solidFill>
              <a:latin typeface="Calibri" panose="020F0502020204030204"/>
              <a:ea typeface="+mn-ea"/>
              <a:cs typeface="+mn-cs"/>
            </a:rPr>
            <a:t>- Phase 2: Telephone survey is launched</a:t>
          </a:r>
          <a:endParaRPr lang="en-US" b="1" dirty="0">
            <a:solidFill>
              <a:srgbClr val="FFFFFF"/>
            </a:solidFill>
            <a:latin typeface="Calibri" panose="020F0502020204030204"/>
            <a:ea typeface="+mn-ea"/>
            <a:cs typeface="+mn-cs"/>
          </a:endParaRPr>
        </a:p>
      </dgm:t>
    </dgm:pt>
    <dgm:pt modelId="{A2395C56-E1E3-458E-B95D-EA45E529080E}" type="parTrans" cxnId="{62EE8AAA-BEAD-4096-A4C1-7D1472A13524}">
      <dgm:prSet/>
      <dgm:spPr/>
      <dgm:t>
        <a:bodyPr/>
        <a:lstStyle/>
        <a:p>
          <a:endParaRPr lang="en-US"/>
        </a:p>
      </dgm:t>
    </dgm:pt>
    <dgm:pt modelId="{AB3D255D-5CD2-42E7-A784-586859B542D6}" type="sibTrans" cxnId="{62EE8AAA-BEAD-4096-A4C1-7D1472A13524}">
      <dgm:prSet/>
      <dgm:spPr>
        <a:xfrm>
          <a:off x="7008704" y="2892875"/>
          <a:ext cx="628535" cy="628535"/>
        </a:xfrm>
        <a:prstGeom prst="downArrow">
          <a:avLst>
            <a:gd name="adj1" fmla="val 55000"/>
            <a:gd name="adj2" fmla="val 45000"/>
          </a:avLst>
        </a:prstGeom>
        <a:solidFill>
          <a:srgbClr val="26558D">
            <a:alpha val="90000"/>
            <a:tint val="40000"/>
            <a:hueOff val="0"/>
            <a:satOff val="0"/>
            <a:lumOff val="0"/>
            <a:alphaOff val="0"/>
          </a:srgbClr>
        </a:solidFill>
        <a:ln w="12700" cap="flat" cmpd="sng" algn="ctr">
          <a:solidFill>
            <a:srgbClr val="26558D">
              <a:alpha val="90000"/>
              <a:tint val="40000"/>
              <a:hueOff val="0"/>
              <a:satOff val="0"/>
              <a:lumOff val="0"/>
              <a:alphaOff val="0"/>
            </a:srgbClr>
          </a:solidFill>
          <a:prstDash val="solid"/>
          <a:miter lim="800000"/>
        </a:ln>
        <a:effectLst/>
      </dgm:spPr>
      <dgm:t>
        <a:bodyPr/>
        <a:lstStyle/>
        <a:p>
          <a:pPr>
            <a:buNone/>
          </a:pPr>
          <a:endParaRPr lang="en-US">
            <a:solidFill>
              <a:srgbClr val="000000">
                <a:hueOff val="0"/>
                <a:satOff val="0"/>
                <a:lumOff val="0"/>
                <a:alphaOff val="0"/>
              </a:srgbClr>
            </a:solidFill>
            <a:latin typeface="Calibri" panose="020F0502020204030204"/>
            <a:ea typeface="+mn-ea"/>
            <a:cs typeface="+mn-cs"/>
          </a:endParaRPr>
        </a:p>
      </dgm:t>
    </dgm:pt>
    <dgm:pt modelId="{129FA8C1-CEA3-4457-92D4-8BCB644EC4C9}">
      <dgm:prSet phldrT="[Text]"/>
      <dgm:spPr>
        <a:xfrm>
          <a:off x="1504030" y="3299267"/>
          <a:ext cx="6644830" cy="966978"/>
        </a:xfrm>
        <a:prstGeom prst="roundRect">
          <a:avLst>
            <a:gd name="adj" fmla="val 10000"/>
          </a:avLst>
        </a:prstGeom>
        <a:solidFill>
          <a:srgbClr val="26558D">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b="1" u="sng" dirty="0">
              <a:solidFill>
                <a:srgbClr val="FFFFFF"/>
              </a:solidFill>
              <a:latin typeface="Calibri" panose="020F0502020204030204"/>
              <a:ea typeface="+mn-ea"/>
              <a:cs typeface="+mn-cs"/>
            </a:rPr>
            <a:t>ANALYSIS</a:t>
          </a:r>
          <a:endParaRPr lang="en-US" b="0" u="sng" dirty="0">
            <a:solidFill>
              <a:srgbClr val="FFFFFF"/>
            </a:solidFill>
            <a:latin typeface="Calibri" panose="020F0502020204030204"/>
            <a:ea typeface="+mn-ea"/>
            <a:cs typeface="+mn-cs"/>
          </a:endParaRPr>
        </a:p>
        <a:p>
          <a:pPr>
            <a:buNone/>
          </a:pPr>
          <a:r>
            <a:rPr lang="en-US" b="0" dirty="0">
              <a:solidFill>
                <a:srgbClr val="FFFFFF"/>
              </a:solidFill>
              <a:latin typeface="Calibri" panose="020F0502020204030204"/>
              <a:ea typeface="+mn-ea"/>
              <a:cs typeface="+mn-cs"/>
            </a:rPr>
            <a:t>- FM3’s in-house data department processes incoming data</a:t>
          </a:r>
        </a:p>
        <a:p>
          <a:pPr>
            <a:buNone/>
          </a:pPr>
          <a:r>
            <a:rPr lang="en-US" b="0" dirty="0">
              <a:solidFill>
                <a:srgbClr val="FFFFFF"/>
              </a:solidFill>
              <a:latin typeface="Calibri" panose="020F0502020204030204"/>
              <a:ea typeface="+mn-ea"/>
              <a:cs typeface="+mn-cs"/>
            </a:rPr>
            <a:t>- Initial draft topline results and cross-tabulations are delivered</a:t>
          </a:r>
          <a:endParaRPr lang="en-US" b="1" dirty="0">
            <a:solidFill>
              <a:srgbClr val="FFFFFF"/>
            </a:solidFill>
            <a:latin typeface="Calibri" panose="020F0502020204030204"/>
            <a:ea typeface="+mn-ea"/>
            <a:cs typeface="+mn-cs"/>
          </a:endParaRPr>
        </a:p>
      </dgm:t>
    </dgm:pt>
    <dgm:pt modelId="{31359083-4EC0-491F-B5A0-F044BDAD96E5}" type="parTrans" cxnId="{CDEECC57-5BED-4135-91FE-5F47FEC446DC}">
      <dgm:prSet/>
      <dgm:spPr/>
      <dgm:t>
        <a:bodyPr/>
        <a:lstStyle/>
        <a:p>
          <a:endParaRPr lang="en-US"/>
        </a:p>
      </dgm:t>
    </dgm:pt>
    <dgm:pt modelId="{A1C54E90-2ECD-41F8-898D-26F6F9CA4515}" type="sibTrans" cxnId="{CDEECC57-5BED-4135-91FE-5F47FEC446DC}">
      <dgm:prSet/>
      <dgm:spPr>
        <a:xfrm>
          <a:off x="7504909" y="4004900"/>
          <a:ext cx="628535" cy="628535"/>
        </a:xfrm>
        <a:prstGeom prst="downArrow">
          <a:avLst>
            <a:gd name="adj1" fmla="val 55000"/>
            <a:gd name="adj2" fmla="val 45000"/>
          </a:avLst>
        </a:prstGeom>
        <a:solidFill>
          <a:srgbClr val="26558D">
            <a:alpha val="90000"/>
            <a:tint val="40000"/>
            <a:hueOff val="0"/>
            <a:satOff val="0"/>
            <a:lumOff val="0"/>
            <a:alphaOff val="0"/>
          </a:srgbClr>
        </a:solidFill>
        <a:ln w="12700" cap="flat" cmpd="sng" algn="ctr">
          <a:solidFill>
            <a:srgbClr val="26558D">
              <a:alpha val="90000"/>
              <a:tint val="40000"/>
              <a:hueOff val="0"/>
              <a:satOff val="0"/>
              <a:lumOff val="0"/>
              <a:alphaOff val="0"/>
            </a:srgbClr>
          </a:solidFill>
          <a:prstDash val="solid"/>
          <a:miter lim="800000"/>
        </a:ln>
        <a:effectLst/>
      </dgm:spPr>
      <dgm:t>
        <a:bodyPr/>
        <a:lstStyle/>
        <a:p>
          <a:pPr>
            <a:buNone/>
          </a:pPr>
          <a:endParaRPr lang="en-US">
            <a:solidFill>
              <a:srgbClr val="000000">
                <a:hueOff val="0"/>
                <a:satOff val="0"/>
                <a:lumOff val="0"/>
                <a:alphaOff val="0"/>
              </a:srgbClr>
            </a:solidFill>
            <a:latin typeface="Calibri" panose="020F0502020204030204"/>
            <a:ea typeface="+mn-ea"/>
            <a:cs typeface="+mn-cs"/>
          </a:endParaRPr>
        </a:p>
      </dgm:t>
    </dgm:pt>
    <dgm:pt modelId="{1B26E01F-5FA3-4663-8AFA-0570D66549EB}">
      <dgm:prSet phldrT="[Text]"/>
      <dgm:spPr>
        <a:xfrm>
          <a:off x="1984819" y="4400548"/>
          <a:ext cx="6644830" cy="966978"/>
        </a:xfrm>
        <a:prstGeom prst="roundRect">
          <a:avLst>
            <a:gd name="adj" fmla="val 10000"/>
          </a:avLst>
        </a:prstGeom>
        <a:solidFill>
          <a:srgbClr val="26558D">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b="1" u="sng" dirty="0">
              <a:solidFill>
                <a:srgbClr val="FFFFFF"/>
              </a:solidFill>
              <a:latin typeface="Calibri" panose="020F0502020204030204"/>
              <a:ea typeface="+mn-ea"/>
              <a:cs typeface="+mn-cs"/>
            </a:rPr>
            <a:t>REPORTS:</a:t>
          </a:r>
          <a:endParaRPr lang="en-US" b="0" u="none" dirty="0">
            <a:solidFill>
              <a:srgbClr val="FFFFFF"/>
            </a:solidFill>
            <a:latin typeface="Calibri" panose="020F0502020204030204"/>
            <a:ea typeface="+mn-ea"/>
            <a:cs typeface="+mn-cs"/>
          </a:endParaRPr>
        </a:p>
        <a:p>
          <a:pPr>
            <a:buNone/>
          </a:pPr>
          <a:r>
            <a:rPr lang="en-US" b="0" u="none" dirty="0">
              <a:solidFill>
                <a:srgbClr val="FFFFFF"/>
              </a:solidFill>
              <a:latin typeface="Calibri" panose="020F0502020204030204"/>
              <a:ea typeface="+mn-ea"/>
              <a:cs typeface="+mn-cs"/>
            </a:rPr>
            <a:t>- Our in-house graphics team will develop a PowerPoint presentation</a:t>
          </a:r>
        </a:p>
        <a:p>
          <a:pPr>
            <a:buNone/>
          </a:pPr>
          <a:r>
            <a:rPr lang="en-US" b="0" u="none" dirty="0">
              <a:solidFill>
                <a:srgbClr val="FFFFFF"/>
              </a:solidFill>
              <a:latin typeface="Calibri" panose="020F0502020204030204"/>
              <a:ea typeface="+mn-ea"/>
              <a:cs typeface="+mn-cs"/>
            </a:rPr>
            <a:t>- FM3 is available to present to City staff and elected officials</a:t>
          </a:r>
          <a:endParaRPr lang="en-US" b="1" u="sng" dirty="0">
            <a:solidFill>
              <a:srgbClr val="FFFFFF"/>
            </a:solidFill>
            <a:latin typeface="Calibri" panose="020F0502020204030204"/>
            <a:ea typeface="+mn-ea"/>
            <a:cs typeface="+mn-cs"/>
          </a:endParaRPr>
        </a:p>
      </dgm:t>
    </dgm:pt>
    <dgm:pt modelId="{9CE29414-4E26-404E-AC7E-80015A47DD8A}" type="parTrans" cxnId="{7E21E0A5-F636-4C07-9116-58CAFBAD8410}">
      <dgm:prSet/>
      <dgm:spPr/>
      <dgm:t>
        <a:bodyPr/>
        <a:lstStyle/>
        <a:p>
          <a:endParaRPr lang="en-US"/>
        </a:p>
      </dgm:t>
    </dgm:pt>
    <dgm:pt modelId="{C4C90755-8F13-411D-BA42-9F32BDC73428}" type="sibTrans" cxnId="{7E21E0A5-F636-4C07-9116-58CAFBAD8410}">
      <dgm:prSet/>
      <dgm:spPr/>
      <dgm:t>
        <a:bodyPr/>
        <a:lstStyle/>
        <a:p>
          <a:endParaRPr lang="en-US"/>
        </a:p>
      </dgm:t>
    </dgm:pt>
    <dgm:pt modelId="{F74F2858-57F5-4C4E-99BA-782E35632CC1}">
      <dgm:prSet/>
      <dgm:spPr/>
      <dgm:t>
        <a:bodyPr/>
        <a:lstStyle/>
        <a:p>
          <a:endParaRPr lang="en-US" dirty="0"/>
        </a:p>
      </dgm:t>
    </dgm:pt>
    <dgm:pt modelId="{B2E200E5-7608-446D-8CA5-D9A7A455C09D}" type="parTrans" cxnId="{07D74E93-2850-4B27-8436-2398DB4C6B7F}">
      <dgm:prSet/>
      <dgm:spPr/>
      <dgm:t>
        <a:bodyPr/>
        <a:lstStyle/>
        <a:p>
          <a:endParaRPr lang="en-US"/>
        </a:p>
      </dgm:t>
    </dgm:pt>
    <dgm:pt modelId="{507ACB8F-94DA-4D59-B6A4-514E1042A782}" type="sibTrans" cxnId="{07D74E93-2850-4B27-8436-2398DB4C6B7F}">
      <dgm:prSet/>
      <dgm:spPr/>
      <dgm:t>
        <a:bodyPr/>
        <a:lstStyle/>
        <a:p>
          <a:endParaRPr lang="en-US"/>
        </a:p>
      </dgm:t>
    </dgm:pt>
    <dgm:pt modelId="{D3B3DC6A-A0CC-46EF-B46A-80B65222C33D}">
      <dgm:prSet/>
      <dgm:spPr/>
      <dgm:t>
        <a:bodyPr/>
        <a:lstStyle/>
        <a:p>
          <a:endParaRPr lang="en-US"/>
        </a:p>
      </dgm:t>
    </dgm:pt>
    <dgm:pt modelId="{CAE27659-C8CA-4765-AECF-436E0CD409E5}" type="parTrans" cxnId="{BCE39DC9-53CF-4DF8-A6AF-FB6526AB97A3}">
      <dgm:prSet/>
      <dgm:spPr/>
      <dgm:t>
        <a:bodyPr/>
        <a:lstStyle/>
        <a:p>
          <a:endParaRPr lang="en-US"/>
        </a:p>
      </dgm:t>
    </dgm:pt>
    <dgm:pt modelId="{2760A808-4396-49AC-9FA7-31D2C5430D98}" type="sibTrans" cxnId="{BCE39DC9-53CF-4DF8-A6AF-FB6526AB97A3}">
      <dgm:prSet/>
      <dgm:spPr/>
      <dgm:t>
        <a:bodyPr/>
        <a:lstStyle/>
        <a:p>
          <a:endParaRPr lang="en-US"/>
        </a:p>
      </dgm:t>
    </dgm:pt>
    <dgm:pt modelId="{7322D13A-B859-4F4E-9649-B61D6014AD0A}">
      <dgm:prSet/>
      <dgm:spPr/>
      <dgm:t>
        <a:bodyPr/>
        <a:lstStyle/>
        <a:p>
          <a:endParaRPr lang="en-US"/>
        </a:p>
      </dgm:t>
    </dgm:pt>
    <dgm:pt modelId="{96BBE540-465A-4E2C-A119-062CEF161536}" type="parTrans" cxnId="{20EF1B28-04FC-4545-B24E-677AAFC49742}">
      <dgm:prSet/>
      <dgm:spPr/>
      <dgm:t>
        <a:bodyPr/>
        <a:lstStyle/>
        <a:p>
          <a:endParaRPr lang="en-US"/>
        </a:p>
      </dgm:t>
    </dgm:pt>
    <dgm:pt modelId="{9F63536A-2CC8-452A-98EF-8C0BD7A37996}" type="sibTrans" cxnId="{20EF1B28-04FC-4545-B24E-677AAFC49742}">
      <dgm:prSet/>
      <dgm:spPr/>
      <dgm:t>
        <a:bodyPr/>
        <a:lstStyle/>
        <a:p>
          <a:endParaRPr lang="en-US"/>
        </a:p>
      </dgm:t>
    </dgm:pt>
    <dgm:pt modelId="{629F5ACB-7D9C-4517-B287-7F2BECC56334}">
      <dgm:prSet/>
      <dgm:spPr/>
      <dgm:t>
        <a:bodyPr/>
        <a:lstStyle/>
        <a:p>
          <a:endParaRPr lang="en-US" dirty="0"/>
        </a:p>
      </dgm:t>
    </dgm:pt>
    <dgm:pt modelId="{3A5B2485-C492-4F29-9C85-425DC9B3169E}" type="parTrans" cxnId="{96E72849-48D9-48A5-B2CC-0866304EC159}">
      <dgm:prSet/>
      <dgm:spPr/>
      <dgm:t>
        <a:bodyPr/>
        <a:lstStyle/>
        <a:p>
          <a:endParaRPr lang="en-US"/>
        </a:p>
      </dgm:t>
    </dgm:pt>
    <dgm:pt modelId="{2731B1E1-1D51-455F-9F08-623F033E9233}" type="sibTrans" cxnId="{96E72849-48D9-48A5-B2CC-0866304EC159}">
      <dgm:prSet/>
      <dgm:spPr/>
      <dgm:t>
        <a:bodyPr/>
        <a:lstStyle/>
        <a:p>
          <a:endParaRPr lang="en-US"/>
        </a:p>
      </dgm:t>
    </dgm:pt>
    <dgm:pt modelId="{25A5E035-93AE-4F80-B89C-3C1DA6430588}">
      <dgm:prSet phldrT="[Text]"/>
      <dgm:spPr>
        <a:xfrm>
          <a:off x="0" y="0"/>
          <a:ext cx="6644830" cy="966978"/>
        </a:xfrm>
        <a:prstGeom prst="roundRect">
          <a:avLst>
            <a:gd name="adj" fmla="val 10000"/>
          </a:avLst>
        </a:prstGeom>
        <a:solidFill>
          <a:srgbClr val="26558D">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b="1" u="sng" dirty="0">
              <a:solidFill>
                <a:srgbClr val="FFFFFF"/>
              </a:solidFill>
              <a:latin typeface="Calibri" panose="020F0502020204030204"/>
              <a:ea typeface="+mn-ea"/>
              <a:cs typeface="+mn-cs"/>
            </a:rPr>
            <a:t>KICKOFF:</a:t>
          </a:r>
          <a:br>
            <a:rPr lang="en-US" b="1" dirty="0">
              <a:solidFill>
                <a:srgbClr val="FFFFFF"/>
              </a:solidFill>
              <a:latin typeface="Calibri" panose="020F0502020204030204"/>
              <a:ea typeface="+mn-ea"/>
              <a:cs typeface="+mn-cs"/>
            </a:rPr>
          </a:br>
          <a:r>
            <a:rPr lang="en-US" b="0" dirty="0">
              <a:solidFill>
                <a:srgbClr val="FFFFFF"/>
              </a:solidFill>
              <a:latin typeface="Calibri" panose="020F0502020204030204"/>
              <a:ea typeface="+mn-ea"/>
              <a:cs typeface="+mn-cs"/>
            </a:rPr>
            <a:t>- Initial meeting with City, finalize scope of work</a:t>
          </a:r>
          <a:br>
            <a:rPr lang="en-US" b="0" dirty="0">
              <a:solidFill>
                <a:srgbClr val="FFFFFF"/>
              </a:solidFill>
              <a:latin typeface="Calibri" panose="020F0502020204030204"/>
              <a:ea typeface="+mn-ea"/>
              <a:cs typeface="+mn-cs"/>
            </a:rPr>
          </a:br>
          <a:r>
            <a:rPr lang="en-US" b="0" dirty="0">
              <a:solidFill>
                <a:srgbClr val="FFFFFF"/>
              </a:solidFill>
              <a:latin typeface="Calibri" panose="020F0502020204030204"/>
              <a:ea typeface="+mn-ea"/>
              <a:cs typeface="+mn-cs"/>
            </a:rPr>
            <a:t>- Begin developing questions for survey</a:t>
          </a:r>
        </a:p>
      </dgm:t>
    </dgm:pt>
    <dgm:pt modelId="{9E502AB3-71DE-4714-8FC0-17D06899B4DA}" type="parTrans" cxnId="{219423ED-3EB2-459F-AA45-3C51AB61D4AD}">
      <dgm:prSet/>
      <dgm:spPr/>
      <dgm:t>
        <a:bodyPr/>
        <a:lstStyle/>
        <a:p>
          <a:endParaRPr lang="en-US"/>
        </a:p>
      </dgm:t>
    </dgm:pt>
    <dgm:pt modelId="{74CA7AA4-E92D-4D97-89E7-9529A9BD4C99}" type="sibTrans" cxnId="{219423ED-3EB2-459F-AA45-3C51AB61D4AD}">
      <dgm:prSet/>
      <dgm:spPr>
        <a:xfrm>
          <a:off x="6016294" y="706431"/>
          <a:ext cx="628535" cy="628535"/>
        </a:xfrm>
        <a:prstGeom prst="downArrow">
          <a:avLst>
            <a:gd name="adj1" fmla="val 55000"/>
            <a:gd name="adj2" fmla="val 45000"/>
          </a:avLst>
        </a:prstGeom>
        <a:solidFill>
          <a:srgbClr val="26558D">
            <a:alpha val="90000"/>
            <a:tint val="40000"/>
            <a:hueOff val="0"/>
            <a:satOff val="0"/>
            <a:lumOff val="0"/>
            <a:alphaOff val="0"/>
          </a:srgbClr>
        </a:solidFill>
        <a:ln w="12700" cap="flat" cmpd="sng" algn="ctr">
          <a:solidFill>
            <a:srgbClr val="26558D">
              <a:alpha val="90000"/>
              <a:tint val="40000"/>
              <a:hueOff val="0"/>
              <a:satOff val="0"/>
              <a:lumOff val="0"/>
              <a:alphaOff val="0"/>
            </a:srgbClr>
          </a:solidFill>
          <a:prstDash val="solid"/>
          <a:miter lim="800000"/>
        </a:ln>
        <a:effectLst/>
      </dgm:spPr>
      <dgm:t>
        <a:bodyPr/>
        <a:lstStyle/>
        <a:p>
          <a:pPr>
            <a:buNone/>
          </a:pPr>
          <a:endParaRPr lang="en-US">
            <a:solidFill>
              <a:srgbClr val="000000">
                <a:hueOff val="0"/>
                <a:satOff val="0"/>
                <a:lumOff val="0"/>
                <a:alphaOff val="0"/>
              </a:srgbClr>
            </a:solidFill>
            <a:latin typeface="Calibri" panose="020F0502020204030204"/>
            <a:ea typeface="+mn-ea"/>
            <a:cs typeface="+mn-cs"/>
          </a:endParaRPr>
        </a:p>
      </dgm:t>
    </dgm:pt>
    <dgm:pt modelId="{57EBCC90-ADEA-4432-BF52-C7A38F6DEF4E}">
      <dgm:prSet phldrT="[Text]"/>
      <dgm:spPr>
        <a:xfrm>
          <a:off x="496204" y="1101280"/>
          <a:ext cx="6644830" cy="966978"/>
        </a:xfrm>
        <a:prstGeom prst="roundRect">
          <a:avLst>
            <a:gd name="adj" fmla="val 10000"/>
          </a:avLst>
        </a:prstGeom>
        <a:solidFill>
          <a:srgbClr val="26558D">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b="1" u="sng" dirty="0">
              <a:solidFill>
                <a:srgbClr val="FFFFFF"/>
              </a:solidFill>
              <a:latin typeface="Calibri" panose="020F0502020204030204"/>
              <a:ea typeface="+mn-ea"/>
              <a:cs typeface="+mn-cs"/>
            </a:rPr>
            <a:t>DRAFTING SURVEY</a:t>
          </a:r>
          <a:br>
            <a:rPr lang="en-US" b="0" dirty="0">
              <a:solidFill>
                <a:srgbClr val="FFFFFF"/>
              </a:solidFill>
              <a:latin typeface="Calibri" panose="020F0502020204030204"/>
              <a:ea typeface="+mn-ea"/>
              <a:cs typeface="+mn-cs"/>
            </a:rPr>
          </a:br>
          <a:r>
            <a:rPr lang="en-US" b="0" dirty="0">
              <a:solidFill>
                <a:srgbClr val="FFFFFF"/>
              </a:solidFill>
              <a:latin typeface="Calibri" panose="020F0502020204030204"/>
              <a:ea typeface="+mn-ea"/>
              <a:cs typeface="+mn-cs"/>
            </a:rPr>
            <a:t>- FM3 will work closely with City staff to create, edit, and finalize a survey tool</a:t>
          </a:r>
          <a:endParaRPr lang="en-US" b="1" dirty="0">
            <a:solidFill>
              <a:srgbClr val="FFFFFF"/>
            </a:solidFill>
            <a:latin typeface="Calibri" panose="020F0502020204030204"/>
            <a:ea typeface="+mn-ea"/>
            <a:cs typeface="+mn-cs"/>
          </a:endParaRPr>
        </a:p>
      </dgm:t>
    </dgm:pt>
    <dgm:pt modelId="{DED7ACB5-543C-479D-B843-78A6F1DB3B0F}" type="parTrans" cxnId="{D0306426-73E8-48FB-A795-318F225E94D6}">
      <dgm:prSet/>
      <dgm:spPr/>
      <dgm:t>
        <a:bodyPr/>
        <a:lstStyle/>
        <a:p>
          <a:endParaRPr lang="en-US"/>
        </a:p>
      </dgm:t>
    </dgm:pt>
    <dgm:pt modelId="{9C8E8917-C552-4BDD-A571-8EDF37F0A1D3}" type="sibTrans" cxnId="{D0306426-73E8-48FB-A795-318F225E94D6}">
      <dgm:prSet/>
      <dgm:spPr>
        <a:xfrm>
          <a:off x="6512499" y="1807711"/>
          <a:ext cx="628535" cy="628535"/>
        </a:xfrm>
        <a:prstGeom prst="downArrow">
          <a:avLst>
            <a:gd name="adj1" fmla="val 55000"/>
            <a:gd name="adj2" fmla="val 45000"/>
          </a:avLst>
        </a:prstGeom>
        <a:solidFill>
          <a:srgbClr val="26558D">
            <a:alpha val="90000"/>
            <a:tint val="40000"/>
            <a:hueOff val="0"/>
            <a:satOff val="0"/>
            <a:lumOff val="0"/>
            <a:alphaOff val="0"/>
          </a:srgbClr>
        </a:solidFill>
        <a:ln w="12700" cap="flat" cmpd="sng" algn="ctr">
          <a:solidFill>
            <a:srgbClr val="26558D">
              <a:alpha val="90000"/>
              <a:tint val="40000"/>
              <a:hueOff val="0"/>
              <a:satOff val="0"/>
              <a:lumOff val="0"/>
              <a:alphaOff val="0"/>
            </a:srgbClr>
          </a:solidFill>
          <a:prstDash val="solid"/>
          <a:miter lim="800000"/>
        </a:ln>
        <a:effectLst/>
      </dgm:spPr>
      <dgm:t>
        <a:bodyPr/>
        <a:lstStyle/>
        <a:p>
          <a:pPr>
            <a:buNone/>
          </a:pPr>
          <a:endParaRPr lang="en-US">
            <a:solidFill>
              <a:srgbClr val="000000">
                <a:hueOff val="0"/>
                <a:satOff val="0"/>
                <a:lumOff val="0"/>
                <a:alphaOff val="0"/>
              </a:srgbClr>
            </a:solidFill>
            <a:latin typeface="Calibri" panose="020F0502020204030204"/>
            <a:ea typeface="+mn-ea"/>
            <a:cs typeface="+mn-cs"/>
          </a:endParaRPr>
        </a:p>
      </dgm:t>
    </dgm:pt>
    <dgm:pt modelId="{739E5D9A-3D06-46E8-A5B1-E52B6DC8BB00}" type="pres">
      <dgm:prSet presAssocID="{968D17CB-FD18-4719-9133-1276C87CB64B}" presName="outerComposite" presStyleCnt="0">
        <dgm:presLayoutVars>
          <dgm:chMax val="5"/>
          <dgm:dir/>
          <dgm:resizeHandles val="exact"/>
        </dgm:presLayoutVars>
      </dgm:prSet>
      <dgm:spPr/>
    </dgm:pt>
    <dgm:pt modelId="{AF0E970E-F1BA-436A-BD9C-149A23625EE7}" type="pres">
      <dgm:prSet presAssocID="{968D17CB-FD18-4719-9133-1276C87CB64B}" presName="dummyMaxCanvas" presStyleCnt="0">
        <dgm:presLayoutVars/>
      </dgm:prSet>
      <dgm:spPr/>
    </dgm:pt>
    <dgm:pt modelId="{63EBEEBD-F9E2-4565-86BF-B2245C8658E1}" type="pres">
      <dgm:prSet presAssocID="{968D17CB-FD18-4719-9133-1276C87CB64B}" presName="FiveNodes_1" presStyleLbl="node1" presStyleIdx="0" presStyleCnt="5">
        <dgm:presLayoutVars>
          <dgm:bulletEnabled val="1"/>
        </dgm:presLayoutVars>
      </dgm:prSet>
      <dgm:spPr/>
    </dgm:pt>
    <dgm:pt modelId="{8B23FF8D-E866-43AE-829B-7A5A7D67BA3D}" type="pres">
      <dgm:prSet presAssocID="{968D17CB-FD18-4719-9133-1276C87CB64B}" presName="FiveNodes_2" presStyleLbl="node1" presStyleIdx="1" presStyleCnt="5">
        <dgm:presLayoutVars>
          <dgm:bulletEnabled val="1"/>
        </dgm:presLayoutVars>
      </dgm:prSet>
      <dgm:spPr/>
    </dgm:pt>
    <dgm:pt modelId="{9BB2372E-5C4E-4254-B8B8-2E6709FBDFB0}" type="pres">
      <dgm:prSet presAssocID="{968D17CB-FD18-4719-9133-1276C87CB64B}" presName="FiveNodes_3" presStyleLbl="node1" presStyleIdx="2" presStyleCnt="5">
        <dgm:presLayoutVars>
          <dgm:bulletEnabled val="1"/>
        </dgm:presLayoutVars>
      </dgm:prSet>
      <dgm:spPr/>
    </dgm:pt>
    <dgm:pt modelId="{A7CA4B74-ED79-4F5D-8FCB-0557E1DD49F3}" type="pres">
      <dgm:prSet presAssocID="{968D17CB-FD18-4719-9133-1276C87CB64B}" presName="FiveNodes_4" presStyleLbl="node1" presStyleIdx="3" presStyleCnt="5" custLinFactNeighborX="232" custLinFactNeighborY="-473">
        <dgm:presLayoutVars>
          <dgm:bulletEnabled val="1"/>
        </dgm:presLayoutVars>
      </dgm:prSet>
      <dgm:spPr/>
    </dgm:pt>
    <dgm:pt modelId="{F49341D4-67A3-4CCA-A3AC-AE78C9E0EB2C}" type="pres">
      <dgm:prSet presAssocID="{968D17CB-FD18-4719-9133-1276C87CB64B}" presName="FiveNodes_5" presStyleLbl="node1" presStyleIdx="4" presStyleCnt="5" custLinFactNeighborX="232" custLinFactNeighborY="-473">
        <dgm:presLayoutVars>
          <dgm:bulletEnabled val="1"/>
        </dgm:presLayoutVars>
      </dgm:prSet>
      <dgm:spPr/>
    </dgm:pt>
    <dgm:pt modelId="{4213A4BA-4E4E-4A6B-BABD-350C4F13F767}" type="pres">
      <dgm:prSet presAssocID="{968D17CB-FD18-4719-9133-1276C87CB64B}" presName="FiveConn_1-2" presStyleLbl="fgAccFollowNode1" presStyleIdx="0" presStyleCnt="4">
        <dgm:presLayoutVars>
          <dgm:bulletEnabled val="1"/>
        </dgm:presLayoutVars>
      </dgm:prSet>
      <dgm:spPr/>
    </dgm:pt>
    <dgm:pt modelId="{17D11B85-2AD7-4DC4-8CB8-6E8C7BCF73AA}" type="pres">
      <dgm:prSet presAssocID="{968D17CB-FD18-4719-9133-1276C87CB64B}" presName="FiveConn_2-3" presStyleLbl="fgAccFollowNode1" presStyleIdx="1" presStyleCnt="4">
        <dgm:presLayoutVars>
          <dgm:bulletEnabled val="1"/>
        </dgm:presLayoutVars>
      </dgm:prSet>
      <dgm:spPr/>
    </dgm:pt>
    <dgm:pt modelId="{B5875329-6FED-4735-9819-29EA0C951CD4}" type="pres">
      <dgm:prSet presAssocID="{968D17CB-FD18-4719-9133-1276C87CB64B}" presName="FiveConn_3-4" presStyleLbl="fgAccFollowNode1" presStyleIdx="2" presStyleCnt="4">
        <dgm:presLayoutVars>
          <dgm:bulletEnabled val="1"/>
        </dgm:presLayoutVars>
      </dgm:prSet>
      <dgm:spPr/>
    </dgm:pt>
    <dgm:pt modelId="{776AF28F-7E34-439E-B13E-74DFF47309FA}" type="pres">
      <dgm:prSet presAssocID="{968D17CB-FD18-4719-9133-1276C87CB64B}" presName="FiveConn_4-5" presStyleLbl="fgAccFollowNode1" presStyleIdx="3" presStyleCnt="4">
        <dgm:presLayoutVars>
          <dgm:bulletEnabled val="1"/>
        </dgm:presLayoutVars>
      </dgm:prSet>
      <dgm:spPr/>
    </dgm:pt>
    <dgm:pt modelId="{535E3394-7EDB-4D47-A947-4581DB9C2373}" type="pres">
      <dgm:prSet presAssocID="{968D17CB-FD18-4719-9133-1276C87CB64B}" presName="FiveNodes_1_text" presStyleLbl="node1" presStyleIdx="4" presStyleCnt="5">
        <dgm:presLayoutVars>
          <dgm:bulletEnabled val="1"/>
        </dgm:presLayoutVars>
      </dgm:prSet>
      <dgm:spPr/>
    </dgm:pt>
    <dgm:pt modelId="{1072EC49-5A50-476C-B85A-309A3E676EB6}" type="pres">
      <dgm:prSet presAssocID="{968D17CB-FD18-4719-9133-1276C87CB64B}" presName="FiveNodes_2_text" presStyleLbl="node1" presStyleIdx="4" presStyleCnt="5">
        <dgm:presLayoutVars>
          <dgm:bulletEnabled val="1"/>
        </dgm:presLayoutVars>
      </dgm:prSet>
      <dgm:spPr/>
    </dgm:pt>
    <dgm:pt modelId="{5F9FEF42-9F8E-4722-A9B5-027779070782}" type="pres">
      <dgm:prSet presAssocID="{968D17CB-FD18-4719-9133-1276C87CB64B}" presName="FiveNodes_3_text" presStyleLbl="node1" presStyleIdx="4" presStyleCnt="5">
        <dgm:presLayoutVars>
          <dgm:bulletEnabled val="1"/>
        </dgm:presLayoutVars>
      </dgm:prSet>
      <dgm:spPr/>
    </dgm:pt>
    <dgm:pt modelId="{0D0B4B46-0D20-466C-A56B-A0277310EB4A}" type="pres">
      <dgm:prSet presAssocID="{968D17CB-FD18-4719-9133-1276C87CB64B}" presName="FiveNodes_4_text" presStyleLbl="node1" presStyleIdx="4" presStyleCnt="5">
        <dgm:presLayoutVars>
          <dgm:bulletEnabled val="1"/>
        </dgm:presLayoutVars>
      </dgm:prSet>
      <dgm:spPr/>
    </dgm:pt>
    <dgm:pt modelId="{3C0D945A-1DD4-4327-962D-A83A772946F7}" type="pres">
      <dgm:prSet presAssocID="{968D17CB-FD18-4719-9133-1276C87CB64B}" presName="FiveNodes_5_text" presStyleLbl="node1" presStyleIdx="4" presStyleCnt="5">
        <dgm:presLayoutVars>
          <dgm:bulletEnabled val="1"/>
        </dgm:presLayoutVars>
      </dgm:prSet>
      <dgm:spPr/>
    </dgm:pt>
  </dgm:ptLst>
  <dgm:cxnLst>
    <dgm:cxn modelId="{02D20F01-1E67-43EC-A3D7-2FE6018C579B}" type="presOf" srcId="{1B26E01F-5FA3-4663-8AFA-0570D66549EB}" destId="{F49341D4-67A3-4CCA-A3AC-AE78C9E0EB2C}" srcOrd="0" destOrd="0" presId="urn:microsoft.com/office/officeart/2005/8/layout/vProcess5"/>
    <dgm:cxn modelId="{CBEA2303-A987-40E5-B791-DF7E10822CF0}" type="presOf" srcId="{129FA8C1-CEA3-4457-92D4-8BCB644EC4C9}" destId="{A7CA4B74-ED79-4F5D-8FCB-0557E1DD49F3}" srcOrd="0" destOrd="0" presId="urn:microsoft.com/office/officeart/2005/8/layout/vProcess5"/>
    <dgm:cxn modelId="{1E67A524-F646-44D6-9F8D-064DAF44CC92}" type="presOf" srcId="{1B26E01F-5FA3-4663-8AFA-0570D66549EB}" destId="{3C0D945A-1DD4-4327-962D-A83A772946F7}" srcOrd="1" destOrd="0" presId="urn:microsoft.com/office/officeart/2005/8/layout/vProcess5"/>
    <dgm:cxn modelId="{D0306426-73E8-48FB-A795-318F225E94D6}" srcId="{968D17CB-FD18-4719-9133-1276C87CB64B}" destId="{57EBCC90-ADEA-4432-BF52-C7A38F6DEF4E}" srcOrd="1" destOrd="0" parTransId="{DED7ACB5-543C-479D-B843-78A6F1DB3B0F}" sibTransId="{9C8E8917-C552-4BDD-A571-8EDF37F0A1D3}"/>
    <dgm:cxn modelId="{20EF1B28-04FC-4545-B24E-677AAFC49742}" srcId="{968D17CB-FD18-4719-9133-1276C87CB64B}" destId="{7322D13A-B859-4F4E-9649-B61D6014AD0A}" srcOrd="7" destOrd="0" parTransId="{96BBE540-465A-4E2C-A119-062CEF161536}" sibTransId="{9F63536A-2CC8-452A-98EF-8C0BD7A37996}"/>
    <dgm:cxn modelId="{A9DC0965-B94D-4352-82C7-21B6B9EC635A}" type="presOf" srcId="{57EBCC90-ADEA-4432-BF52-C7A38F6DEF4E}" destId="{1072EC49-5A50-476C-B85A-309A3E676EB6}" srcOrd="1" destOrd="0" presId="urn:microsoft.com/office/officeart/2005/8/layout/vProcess5"/>
    <dgm:cxn modelId="{96E72849-48D9-48A5-B2CC-0866304EC159}" srcId="{968D17CB-FD18-4719-9133-1276C87CB64B}" destId="{629F5ACB-7D9C-4517-B287-7F2BECC56334}" srcOrd="6" destOrd="0" parTransId="{3A5B2485-C492-4F29-9C85-425DC9B3169E}" sibTransId="{2731B1E1-1D51-455F-9F08-623F033E9233}"/>
    <dgm:cxn modelId="{15A25772-4CA5-40EE-BE32-93C991CB6D9E}" type="presOf" srcId="{AFEAF6FD-D37D-4138-91A4-0AAF57FC7E6C}" destId="{5F9FEF42-9F8E-4722-A9B5-027779070782}" srcOrd="1" destOrd="0" presId="urn:microsoft.com/office/officeart/2005/8/layout/vProcess5"/>
    <dgm:cxn modelId="{CDEECC57-5BED-4135-91FE-5F47FEC446DC}" srcId="{968D17CB-FD18-4719-9133-1276C87CB64B}" destId="{129FA8C1-CEA3-4457-92D4-8BCB644EC4C9}" srcOrd="3" destOrd="0" parTransId="{31359083-4EC0-491F-B5A0-F044BDAD96E5}" sibTransId="{A1C54E90-2ECD-41F8-898D-26F6F9CA4515}"/>
    <dgm:cxn modelId="{0EA33B82-3672-4CF4-AC58-AECD82E63324}" type="presOf" srcId="{A1C54E90-2ECD-41F8-898D-26F6F9CA4515}" destId="{776AF28F-7E34-439E-B13E-74DFF47309FA}" srcOrd="0" destOrd="0" presId="urn:microsoft.com/office/officeart/2005/8/layout/vProcess5"/>
    <dgm:cxn modelId="{5742A385-B9ED-414E-BE1A-1EF3D3EBA782}" type="presOf" srcId="{25A5E035-93AE-4F80-B89C-3C1DA6430588}" destId="{535E3394-7EDB-4D47-A947-4581DB9C2373}" srcOrd="1" destOrd="0" presId="urn:microsoft.com/office/officeart/2005/8/layout/vProcess5"/>
    <dgm:cxn modelId="{07D74E93-2850-4B27-8436-2398DB4C6B7F}" srcId="{968D17CB-FD18-4719-9133-1276C87CB64B}" destId="{F74F2858-57F5-4C4E-99BA-782E35632CC1}" srcOrd="8" destOrd="0" parTransId="{B2E200E5-7608-446D-8CA5-D9A7A455C09D}" sibTransId="{507ACB8F-94DA-4D59-B6A4-514E1042A782}"/>
    <dgm:cxn modelId="{7501A1A3-3DF5-4859-B5CF-459F2B769049}" type="presOf" srcId="{968D17CB-FD18-4719-9133-1276C87CB64B}" destId="{739E5D9A-3D06-46E8-A5B1-E52B6DC8BB00}" srcOrd="0" destOrd="0" presId="urn:microsoft.com/office/officeart/2005/8/layout/vProcess5"/>
    <dgm:cxn modelId="{7E21E0A5-F636-4C07-9116-58CAFBAD8410}" srcId="{968D17CB-FD18-4719-9133-1276C87CB64B}" destId="{1B26E01F-5FA3-4663-8AFA-0570D66549EB}" srcOrd="4" destOrd="0" parTransId="{9CE29414-4E26-404E-AC7E-80015A47DD8A}" sibTransId="{C4C90755-8F13-411D-BA42-9F32BDC73428}"/>
    <dgm:cxn modelId="{62EE8AAA-BEAD-4096-A4C1-7D1472A13524}" srcId="{968D17CB-FD18-4719-9133-1276C87CB64B}" destId="{AFEAF6FD-D37D-4138-91A4-0AAF57FC7E6C}" srcOrd="2" destOrd="0" parTransId="{A2395C56-E1E3-458E-B95D-EA45E529080E}" sibTransId="{AB3D255D-5CD2-42E7-A784-586859B542D6}"/>
    <dgm:cxn modelId="{4436A8B0-B475-4AAD-960D-FC6DFCBDA660}" type="presOf" srcId="{25A5E035-93AE-4F80-B89C-3C1DA6430588}" destId="{63EBEEBD-F9E2-4565-86BF-B2245C8658E1}" srcOrd="0" destOrd="0" presId="urn:microsoft.com/office/officeart/2005/8/layout/vProcess5"/>
    <dgm:cxn modelId="{DE22FEBE-DDE3-457F-B5BF-3D5F0B20831A}" type="presOf" srcId="{74CA7AA4-E92D-4D97-89E7-9529A9BD4C99}" destId="{4213A4BA-4E4E-4A6B-BABD-350C4F13F767}" srcOrd="0" destOrd="0" presId="urn:microsoft.com/office/officeart/2005/8/layout/vProcess5"/>
    <dgm:cxn modelId="{BCE39DC9-53CF-4DF8-A6AF-FB6526AB97A3}" srcId="{968D17CB-FD18-4719-9133-1276C87CB64B}" destId="{D3B3DC6A-A0CC-46EF-B46A-80B65222C33D}" srcOrd="5" destOrd="0" parTransId="{CAE27659-C8CA-4765-AECF-436E0CD409E5}" sibTransId="{2760A808-4396-49AC-9FA7-31D2C5430D98}"/>
    <dgm:cxn modelId="{C018B0D5-F117-4DE3-AA6E-76E383FED156}" type="presOf" srcId="{AB3D255D-5CD2-42E7-A784-586859B542D6}" destId="{B5875329-6FED-4735-9819-29EA0C951CD4}" srcOrd="0" destOrd="0" presId="urn:microsoft.com/office/officeart/2005/8/layout/vProcess5"/>
    <dgm:cxn modelId="{219423ED-3EB2-459F-AA45-3C51AB61D4AD}" srcId="{968D17CB-FD18-4719-9133-1276C87CB64B}" destId="{25A5E035-93AE-4F80-B89C-3C1DA6430588}" srcOrd="0" destOrd="0" parTransId="{9E502AB3-71DE-4714-8FC0-17D06899B4DA}" sibTransId="{74CA7AA4-E92D-4D97-89E7-9529A9BD4C99}"/>
    <dgm:cxn modelId="{F865C9EE-A05C-4F25-8EBE-D2A390EC767C}" type="presOf" srcId="{AFEAF6FD-D37D-4138-91A4-0AAF57FC7E6C}" destId="{9BB2372E-5C4E-4254-B8B8-2E6709FBDFB0}" srcOrd="0" destOrd="0" presId="urn:microsoft.com/office/officeart/2005/8/layout/vProcess5"/>
    <dgm:cxn modelId="{42FFF1EF-A82F-44F8-8743-9D83459A22FA}" type="presOf" srcId="{57EBCC90-ADEA-4432-BF52-C7A38F6DEF4E}" destId="{8B23FF8D-E866-43AE-829B-7A5A7D67BA3D}" srcOrd="0" destOrd="0" presId="urn:microsoft.com/office/officeart/2005/8/layout/vProcess5"/>
    <dgm:cxn modelId="{5A7819F7-83B8-4D84-9D08-7D8841F84E43}" type="presOf" srcId="{129FA8C1-CEA3-4457-92D4-8BCB644EC4C9}" destId="{0D0B4B46-0D20-466C-A56B-A0277310EB4A}" srcOrd="1" destOrd="0" presId="urn:microsoft.com/office/officeart/2005/8/layout/vProcess5"/>
    <dgm:cxn modelId="{21F6A6FB-04E2-4DCE-89DB-41FA0BEB5681}" type="presOf" srcId="{9C8E8917-C552-4BDD-A571-8EDF37F0A1D3}" destId="{17D11B85-2AD7-4DC4-8CB8-6E8C7BCF73AA}" srcOrd="0" destOrd="0" presId="urn:microsoft.com/office/officeart/2005/8/layout/vProcess5"/>
    <dgm:cxn modelId="{ACBCF6F1-8617-4049-A3CB-A6D7465EEDCC}" type="presParOf" srcId="{739E5D9A-3D06-46E8-A5B1-E52B6DC8BB00}" destId="{AF0E970E-F1BA-436A-BD9C-149A23625EE7}" srcOrd="0" destOrd="0" presId="urn:microsoft.com/office/officeart/2005/8/layout/vProcess5"/>
    <dgm:cxn modelId="{E376F9AD-95F4-408A-B209-9BC99ED030FA}" type="presParOf" srcId="{739E5D9A-3D06-46E8-A5B1-E52B6DC8BB00}" destId="{63EBEEBD-F9E2-4565-86BF-B2245C8658E1}" srcOrd="1" destOrd="0" presId="urn:microsoft.com/office/officeart/2005/8/layout/vProcess5"/>
    <dgm:cxn modelId="{8AA2A551-AEBF-4DEF-BDBE-1D3BECC06104}" type="presParOf" srcId="{739E5D9A-3D06-46E8-A5B1-E52B6DC8BB00}" destId="{8B23FF8D-E866-43AE-829B-7A5A7D67BA3D}" srcOrd="2" destOrd="0" presId="urn:microsoft.com/office/officeart/2005/8/layout/vProcess5"/>
    <dgm:cxn modelId="{90365BED-3F0B-45B7-A3A1-797A6B17046C}" type="presParOf" srcId="{739E5D9A-3D06-46E8-A5B1-E52B6DC8BB00}" destId="{9BB2372E-5C4E-4254-B8B8-2E6709FBDFB0}" srcOrd="3" destOrd="0" presId="urn:microsoft.com/office/officeart/2005/8/layout/vProcess5"/>
    <dgm:cxn modelId="{5B7AF988-FA6C-4D65-A39D-EC53CAD87C14}" type="presParOf" srcId="{739E5D9A-3D06-46E8-A5B1-E52B6DC8BB00}" destId="{A7CA4B74-ED79-4F5D-8FCB-0557E1DD49F3}" srcOrd="4" destOrd="0" presId="urn:microsoft.com/office/officeart/2005/8/layout/vProcess5"/>
    <dgm:cxn modelId="{4FD6890B-FCCF-4C84-A8D2-A30E2373EB4B}" type="presParOf" srcId="{739E5D9A-3D06-46E8-A5B1-E52B6DC8BB00}" destId="{F49341D4-67A3-4CCA-A3AC-AE78C9E0EB2C}" srcOrd="5" destOrd="0" presId="urn:microsoft.com/office/officeart/2005/8/layout/vProcess5"/>
    <dgm:cxn modelId="{0166D02E-652E-4F63-929B-B144EA260826}" type="presParOf" srcId="{739E5D9A-3D06-46E8-A5B1-E52B6DC8BB00}" destId="{4213A4BA-4E4E-4A6B-BABD-350C4F13F767}" srcOrd="6" destOrd="0" presId="urn:microsoft.com/office/officeart/2005/8/layout/vProcess5"/>
    <dgm:cxn modelId="{885D11FA-F021-423A-9E24-9CD0F7713FAF}" type="presParOf" srcId="{739E5D9A-3D06-46E8-A5B1-E52B6DC8BB00}" destId="{17D11B85-2AD7-4DC4-8CB8-6E8C7BCF73AA}" srcOrd="7" destOrd="0" presId="urn:microsoft.com/office/officeart/2005/8/layout/vProcess5"/>
    <dgm:cxn modelId="{FA10743B-452E-4FD9-8785-643106DE217E}" type="presParOf" srcId="{739E5D9A-3D06-46E8-A5B1-E52B6DC8BB00}" destId="{B5875329-6FED-4735-9819-29EA0C951CD4}" srcOrd="8" destOrd="0" presId="urn:microsoft.com/office/officeart/2005/8/layout/vProcess5"/>
    <dgm:cxn modelId="{DEE47266-CC1C-4FFC-A6A1-351347A61E89}" type="presParOf" srcId="{739E5D9A-3D06-46E8-A5B1-E52B6DC8BB00}" destId="{776AF28F-7E34-439E-B13E-74DFF47309FA}" srcOrd="9" destOrd="0" presId="urn:microsoft.com/office/officeart/2005/8/layout/vProcess5"/>
    <dgm:cxn modelId="{F47B0246-3AE3-41D5-853D-02AB7606B5C8}" type="presParOf" srcId="{739E5D9A-3D06-46E8-A5B1-E52B6DC8BB00}" destId="{535E3394-7EDB-4D47-A947-4581DB9C2373}" srcOrd="10" destOrd="0" presId="urn:microsoft.com/office/officeart/2005/8/layout/vProcess5"/>
    <dgm:cxn modelId="{2CB247BF-C8B6-475C-8288-7BD856B8738B}" type="presParOf" srcId="{739E5D9A-3D06-46E8-A5B1-E52B6DC8BB00}" destId="{1072EC49-5A50-476C-B85A-309A3E676EB6}" srcOrd="11" destOrd="0" presId="urn:microsoft.com/office/officeart/2005/8/layout/vProcess5"/>
    <dgm:cxn modelId="{A70814D8-BD99-4E3D-A69A-F090D8F3EB75}" type="presParOf" srcId="{739E5D9A-3D06-46E8-A5B1-E52B6DC8BB00}" destId="{5F9FEF42-9F8E-4722-A9B5-027779070782}" srcOrd="12" destOrd="0" presId="urn:microsoft.com/office/officeart/2005/8/layout/vProcess5"/>
    <dgm:cxn modelId="{93181CA9-5B0D-4A55-BCF5-3642FBCB97E2}" type="presParOf" srcId="{739E5D9A-3D06-46E8-A5B1-E52B6DC8BB00}" destId="{0D0B4B46-0D20-466C-A56B-A0277310EB4A}" srcOrd="13" destOrd="0" presId="urn:microsoft.com/office/officeart/2005/8/layout/vProcess5"/>
    <dgm:cxn modelId="{E3474553-9348-4884-8AFF-BE369E0C2CBE}" type="presParOf" srcId="{739E5D9A-3D06-46E8-A5B1-E52B6DC8BB00}" destId="{3C0D945A-1DD4-4327-962D-A83A772946F7}"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97DC9-E660-4EE7-9E7F-DA1576CDEEE5}">
      <dsp:nvSpPr>
        <dsp:cNvPr id="0" name=""/>
        <dsp:cNvSpPr/>
      </dsp:nvSpPr>
      <dsp:spPr>
        <a:xfrm>
          <a:off x="0" y="373342"/>
          <a:ext cx="10972953" cy="11907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23" tIns="437388" rIns="851623"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“Improved and Enhanced Local Fire Protection, Paramedic Services and Disaster Response Initiative”</a:t>
          </a:r>
        </a:p>
      </dsp:txBody>
      <dsp:txXfrm>
        <a:off x="0" y="373342"/>
        <a:ext cx="10972953" cy="1190700"/>
      </dsp:txXfrm>
    </dsp:sp>
    <dsp:sp modelId="{49FAAAB6-8362-4B7A-B1E5-3CDE8E8F01DC}">
      <dsp:nvSpPr>
        <dsp:cNvPr id="0" name=""/>
        <dsp:cNvSpPr/>
      </dsp:nvSpPr>
      <dsp:spPr>
        <a:xfrm>
          <a:off x="548647" y="63382"/>
          <a:ext cx="7681067"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6" tIns="0" rIns="290326" bIns="0" numCol="1" spcCol="1270" anchor="ctr" anchorCtr="0">
          <a:noAutofit/>
        </a:bodyPr>
        <a:lstStyle/>
        <a:p>
          <a:pPr marL="0" lvl="0" indent="0" algn="l" defTabSz="933450">
            <a:lnSpc>
              <a:spcPct val="90000"/>
            </a:lnSpc>
            <a:spcBef>
              <a:spcPct val="0"/>
            </a:spcBef>
            <a:spcAft>
              <a:spcPct val="35000"/>
            </a:spcAft>
            <a:buNone/>
          </a:pPr>
          <a:r>
            <a:rPr lang="en-US" sz="2100" kern="1200" dirty="0"/>
            <a:t>Title:</a:t>
          </a:r>
        </a:p>
      </dsp:txBody>
      <dsp:txXfrm>
        <a:off x="578909" y="93644"/>
        <a:ext cx="7620543" cy="559396"/>
      </dsp:txXfrm>
    </dsp:sp>
    <dsp:sp modelId="{34E659D9-2E60-4380-B668-F80661B348F4}">
      <dsp:nvSpPr>
        <dsp:cNvPr id="0" name=""/>
        <dsp:cNvSpPr/>
      </dsp:nvSpPr>
      <dsp:spPr>
        <a:xfrm>
          <a:off x="0" y="1987402"/>
          <a:ext cx="10972953" cy="188527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1623" tIns="437388" rIns="851623"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Wildfire prevention, preparedness, emergency response and vegetation management</a:t>
          </a:r>
        </a:p>
        <a:p>
          <a:pPr marL="228600" lvl="1" indent="-228600" algn="l" defTabSz="933450">
            <a:lnSpc>
              <a:spcPct val="90000"/>
            </a:lnSpc>
            <a:spcBef>
              <a:spcPct val="0"/>
            </a:spcBef>
            <a:spcAft>
              <a:spcPct val="15000"/>
            </a:spcAft>
            <a:buChar char="•"/>
          </a:pPr>
          <a:r>
            <a:rPr lang="en-US" sz="2100" kern="1200" dirty="0"/>
            <a:t>Recruitment and retention of local firefighters</a:t>
          </a:r>
        </a:p>
        <a:p>
          <a:pPr marL="228600" lvl="1" indent="-228600" algn="l" defTabSz="933450">
            <a:lnSpc>
              <a:spcPct val="90000"/>
            </a:lnSpc>
            <a:spcBef>
              <a:spcPct val="0"/>
            </a:spcBef>
            <a:spcAft>
              <a:spcPct val="15000"/>
            </a:spcAft>
            <a:buChar char="•"/>
          </a:pPr>
          <a:r>
            <a:rPr lang="en-US" sz="2100" kern="1200" dirty="0"/>
            <a:t>Updates to essential equipment and facilities</a:t>
          </a:r>
        </a:p>
      </dsp:txBody>
      <dsp:txXfrm>
        <a:off x="0" y="1987402"/>
        <a:ext cx="10972953" cy="1885275"/>
      </dsp:txXfrm>
    </dsp:sp>
    <dsp:sp modelId="{1970E6A5-E7D1-4645-8870-67CE042A749C}">
      <dsp:nvSpPr>
        <dsp:cNvPr id="0" name=""/>
        <dsp:cNvSpPr/>
      </dsp:nvSpPr>
      <dsp:spPr>
        <a:xfrm>
          <a:off x="548647" y="1677442"/>
          <a:ext cx="7681067"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6" tIns="0" rIns="290326" bIns="0" numCol="1" spcCol="1270" anchor="ctr" anchorCtr="0">
          <a:noAutofit/>
        </a:bodyPr>
        <a:lstStyle/>
        <a:p>
          <a:pPr marL="0" lvl="0" indent="0" algn="l" defTabSz="933450">
            <a:lnSpc>
              <a:spcPct val="90000"/>
            </a:lnSpc>
            <a:spcBef>
              <a:spcPct val="0"/>
            </a:spcBef>
            <a:spcAft>
              <a:spcPct val="35000"/>
            </a:spcAft>
            <a:buNone/>
          </a:pPr>
          <a:r>
            <a:rPr lang="en-US" sz="2100" kern="1200" dirty="0"/>
            <a:t>Program Categories:</a:t>
          </a:r>
        </a:p>
      </dsp:txBody>
      <dsp:txXfrm>
        <a:off x="578909" y="1707704"/>
        <a:ext cx="7620543"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01300-D083-440D-AF7E-D41DE8761F90}">
      <dsp:nvSpPr>
        <dsp:cNvPr id="0" name=""/>
        <dsp:cNvSpPr/>
      </dsp:nvSpPr>
      <dsp:spPr>
        <a:xfrm>
          <a:off x="0" y="1417"/>
          <a:ext cx="9783763" cy="7186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AEAA21-C425-49DC-9944-24229E3044D7}">
      <dsp:nvSpPr>
        <dsp:cNvPr id="0" name=""/>
        <dsp:cNvSpPr/>
      </dsp:nvSpPr>
      <dsp:spPr>
        <a:xfrm>
          <a:off x="217377" y="163103"/>
          <a:ext cx="395232" cy="3952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96A241-CD64-4BE8-8E5E-01FDF4C3A546}">
      <dsp:nvSpPr>
        <dsp:cNvPr id="0" name=""/>
        <dsp:cNvSpPr/>
      </dsp:nvSpPr>
      <dsp:spPr>
        <a:xfrm>
          <a:off x="829987" y="1417"/>
          <a:ext cx="8953775" cy="718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52" tIns="76052" rIns="76052" bIns="76052" numCol="1" spcCol="1270" anchor="ctr" anchorCtr="0">
          <a:noAutofit/>
        </a:bodyPr>
        <a:lstStyle/>
        <a:p>
          <a:pPr marL="0" lvl="0" indent="0" algn="l" defTabSz="977900">
            <a:lnSpc>
              <a:spcPct val="90000"/>
            </a:lnSpc>
            <a:spcBef>
              <a:spcPct val="0"/>
            </a:spcBef>
            <a:spcAft>
              <a:spcPct val="35000"/>
            </a:spcAft>
            <a:buNone/>
          </a:pPr>
          <a:r>
            <a:rPr lang="en-US" sz="2200" kern="1200" dirty="0"/>
            <a:t>Managed by the Sonoma County Fire Chiefs Association</a:t>
          </a:r>
        </a:p>
      </dsp:txBody>
      <dsp:txXfrm>
        <a:off x="829987" y="1417"/>
        <a:ext cx="8953775" cy="718604"/>
      </dsp:txXfrm>
    </dsp:sp>
    <dsp:sp modelId="{515179E7-3951-4C94-8E94-25709CF2C638}">
      <dsp:nvSpPr>
        <dsp:cNvPr id="0" name=""/>
        <dsp:cNvSpPr/>
      </dsp:nvSpPr>
      <dsp:spPr>
        <a:xfrm>
          <a:off x="0" y="899672"/>
          <a:ext cx="9783763" cy="71860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A5DFF2-FE88-4AD2-A21E-8569F9C34CBB}">
      <dsp:nvSpPr>
        <dsp:cNvPr id="0" name=""/>
        <dsp:cNvSpPr/>
      </dsp:nvSpPr>
      <dsp:spPr>
        <a:xfrm>
          <a:off x="217377" y="1061358"/>
          <a:ext cx="395232" cy="3952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744CA7-C3B4-4CDD-A803-7C4539E3F33F}">
      <dsp:nvSpPr>
        <dsp:cNvPr id="0" name=""/>
        <dsp:cNvSpPr/>
      </dsp:nvSpPr>
      <dsp:spPr>
        <a:xfrm>
          <a:off x="829987" y="899672"/>
          <a:ext cx="8953775" cy="718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52" tIns="76052" rIns="76052" bIns="76052" numCol="1" spcCol="1270" anchor="ctr" anchorCtr="0">
          <a:noAutofit/>
        </a:bodyPr>
        <a:lstStyle/>
        <a:p>
          <a:pPr marL="0" lvl="0" indent="0" algn="l" defTabSz="977900">
            <a:lnSpc>
              <a:spcPct val="90000"/>
            </a:lnSpc>
            <a:spcBef>
              <a:spcPct val="0"/>
            </a:spcBef>
            <a:spcAft>
              <a:spcPct val="35000"/>
            </a:spcAft>
            <a:buNone/>
          </a:pPr>
          <a:r>
            <a:rPr lang="en-US" sz="2200" kern="1200" dirty="0"/>
            <a:t>Change of allocation</a:t>
          </a:r>
        </a:p>
      </dsp:txBody>
      <dsp:txXfrm>
        <a:off x="829987" y="899672"/>
        <a:ext cx="8953775" cy="718604"/>
      </dsp:txXfrm>
    </dsp:sp>
    <dsp:sp modelId="{5B1F7A88-864B-4885-B3A9-E4FF163393C6}">
      <dsp:nvSpPr>
        <dsp:cNvPr id="0" name=""/>
        <dsp:cNvSpPr/>
      </dsp:nvSpPr>
      <dsp:spPr>
        <a:xfrm>
          <a:off x="0" y="1797928"/>
          <a:ext cx="9783763" cy="71860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F5DE7D-BE41-4C52-A8C0-D29A5E18C77E}">
      <dsp:nvSpPr>
        <dsp:cNvPr id="0" name=""/>
        <dsp:cNvSpPr/>
      </dsp:nvSpPr>
      <dsp:spPr>
        <a:xfrm>
          <a:off x="217377" y="1959613"/>
          <a:ext cx="395232" cy="3952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725609-9C18-4FFB-8319-F38941DBA573}">
      <dsp:nvSpPr>
        <dsp:cNvPr id="0" name=""/>
        <dsp:cNvSpPr/>
      </dsp:nvSpPr>
      <dsp:spPr>
        <a:xfrm>
          <a:off x="829987" y="1797928"/>
          <a:ext cx="8953775" cy="718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52" tIns="76052" rIns="76052" bIns="76052" numCol="1" spcCol="1270" anchor="ctr" anchorCtr="0">
          <a:noAutofit/>
        </a:bodyPr>
        <a:lstStyle/>
        <a:p>
          <a:pPr marL="0" lvl="0" indent="0" algn="l" defTabSz="977900">
            <a:lnSpc>
              <a:spcPct val="90000"/>
            </a:lnSpc>
            <a:spcBef>
              <a:spcPct val="0"/>
            </a:spcBef>
            <a:spcAft>
              <a:spcPct val="35000"/>
            </a:spcAft>
            <a:buNone/>
          </a:pPr>
          <a:r>
            <a:rPr lang="en-US" sz="2200" kern="1200" dirty="0"/>
            <a:t>Community Oversight Committee enhanced </a:t>
          </a:r>
        </a:p>
      </dsp:txBody>
      <dsp:txXfrm>
        <a:off x="829987" y="1797928"/>
        <a:ext cx="8953775" cy="718604"/>
      </dsp:txXfrm>
    </dsp:sp>
    <dsp:sp modelId="{D4918C3F-3324-43FB-8587-5A850EF4CAEA}">
      <dsp:nvSpPr>
        <dsp:cNvPr id="0" name=""/>
        <dsp:cNvSpPr/>
      </dsp:nvSpPr>
      <dsp:spPr>
        <a:xfrm>
          <a:off x="0" y="2696183"/>
          <a:ext cx="9783763" cy="71860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E81C9C-C7E5-430F-930A-356D21BB1FCE}">
      <dsp:nvSpPr>
        <dsp:cNvPr id="0" name=""/>
        <dsp:cNvSpPr/>
      </dsp:nvSpPr>
      <dsp:spPr>
        <a:xfrm>
          <a:off x="217377" y="2857868"/>
          <a:ext cx="395232" cy="3952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23B55C-E24B-4AE8-BE34-57AD6E903F5C}">
      <dsp:nvSpPr>
        <dsp:cNvPr id="0" name=""/>
        <dsp:cNvSpPr/>
      </dsp:nvSpPr>
      <dsp:spPr>
        <a:xfrm>
          <a:off x="829987" y="2696183"/>
          <a:ext cx="8953775" cy="718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052" tIns="76052" rIns="76052" bIns="76052" numCol="1" spcCol="1270" anchor="ctr" anchorCtr="0">
          <a:noAutofit/>
        </a:bodyPr>
        <a:lstStyle/>
        <a:p>
          <a:pPr marL="0" lvl="0" indent="0" algn="l" defTabSz="977900">
            <a:lnSpc>
              <a:spcPct val="90000"/>
            </a:lnSpc>
            <a:spcBef>
              <a:spcPct val="0"/>
            </a:spcBef>
            <a:spcAft>
              <a:spcPct val="35000"/>
            </a:spcAft>
            <a:buNone/>
          </a:pPr>
          <a:r>
            <a:rPr lang="en-US" sz="2200" kern="1200"/>
            <a:t>Emphasis placed on adding local firefighters and building fire stations</a:t>
          </a:r>
        </a:p>
      </dsp:txBody>
      <dsp:txXfrm>
        <a:off x="829987" y="2696183"/>
        <a:ext cx="8953775" cy="7186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BEEBD-F9E2-4565-86BF-B2245C8658E1}">
      <dsp:nvSpPr>
        <dsp:cNvPr id="0" name=""/>
        <dsp:cNvSpPr/>
      </dsp:nvSpPr>
      <dsp:spPr>
        <a:xfrm>
          <a:off x="0" y="0"/>
          <a:ext cx="6644830" cy="966978"/>
        </a:xfrm>
        <a:prstGeom prst="roundRect">
          <a:avLst>
            <a:gd name="adj" fmla="val 10000"/>
          </a:avLst>
        </a:prstGeom>
        <a:solidFill>
          <a:srgbClr val="26558D">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u="sng" kern="1200" dirty="0">
              <a:solidFill>
                <a:srgbClr val="FFFFFF"/>
              </a:solidFill>
              <a:latin typeface="Calibri" panose="020F0502020204030204"/>
              <a:ea typeface="+mn-ea"/>
              <a:cs typeface="+mn-cs"/>
            </a:rPr>
            <a:t>KICKOFF:</a:t>
          </a:r>
          <a:br>
            <a:rPr lang="en-US" sz="1500" b="1" kern="1200" dirty="0">
              <a:solidFill>
                <a:srgbClr val="FFFFFF"/>
              </a:solidFill>
              <a:latin typeface="Calibri" panose="020F0502020204030204"/>
              <a:ea typeface="+mn-ea"/>
              <a:cs typeface="+mn-cs"/>
            </a:rPr>
          </a:br>
          <a:r>
            <a:rPr lang="en-US" sz="1500" b="0" kern="1200" dirty="0">
              <a:solidFill>
                <a:srgbClr val="FFFFFF"/>
              </a:solidFill>
              <a:latin typeface="Calibri" panose="020F0502020204030204"/>
              <a:ea typeface="+mn-ea"/>
              <a:cs typeface="+mn-cs"/>
            </a:rPr>
            <a:t>- Initial meeting with City, finalize scope of work</a:t>
          </a:r>
          <a:br>
            <a:rPr lang="en-US" sz="1500" b="0" kern="1200" dirty="0">
              <a:solidFill>
                <a:srgbClr val="FFFFFF"/>
              </a:solidFill>
              <a:latin typeface="Calibri" panose="020F0502020204030204"/>
              <a:ea typeface="+mn-ea"/>
              <a:cs typeface="+mn-cs"/>
            </a:rPr>
          </a:br>
          <a:r>
            <a:rPr lang="en-US" sz="1500" b="0" kern="1200" dirty="0">
              <a:solidFill>
                <a:srgbClr val="FFFFFF"/>
              </a:solidFill>
              <a:latin typeface="Calibri" panose="020F0502020204030204"/>
              <a:ea typeface="+mn-ea"/>
              <a:cs typeface="+mn-cs"/>
            </a:rPr>
            <a:t>- Begin developing questions for survey</a:t>
          </a:r>
        </a:p>
      </dsp:txBody>
      <dsp:txXfrm>
        <a:off x="28322" y="28322"/>
        <a:ext cx="5488249" cy="910334"/>
      </dsp:txXfrm>
    </dsp:sp>
    <dsp:sp modelId="{8B23FF8D-E866-43AE-829B-7A5A7D67BA3D}">
      <dsp:nvSpPr>
        <dsp:cNvPr id="0" name=""/>
        <dsp:cNvSpPr/>
      </dsp:nvSpPr>
      <dsp:spPr>
        <a:xfrm>
          <a:off x="496204" y="1101280"/>
          <a:ext cx="6644830" cy="966978"/>
        </a:xfrm>
        <a:prstGeom prst="roundRect">
          <a:avLst>
            <a:gd name="adj" fmla="val 10000"/>
          </a:avLst>
        </a:prstGeom>
        <a:solidFill>
          <a:srgbClr val="26558D">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u="sng" kern="1200" dirty="0">
              <a:solidFill>
                <a:srgbClr val="FFFFFF"/>
              </a:solidFill>
              <a:latin typeface="Calibri" panose="020F0502020204030204"/>
              <a:ea typeface="+mn-ea"/>
              <a:cs typeface="+mn-cs"/>
            </a:rPr>
            <a:t>DRAFTING SURVEY</a:t>
          </a:r>
          <a:br>
            <a:rPr lang="en-US" sz="1500" b="0" kern="1200" dirty="0">
              <a:solidFill>
                <a:srgbClr val="FFFFFF"/>
              </a:solidFill>
              <a:latin typeface="Calibri" panose="020F0502020204030204"/>
              <a:ea typeface="+mn-ea"/>
              <a:cs typeface="+mn-cs"/>
            </a:rPr>
          </a:br>
          <a:r>
            <a:rPr lang="en-US" sz="1500" b="0" kern="1200" dirty="0">
              <a:solidFill>
                <a:srgbClr val="FFFFFF"/>
              </a:solidFill>
              <a:latin typeface="Calibri" panose="020F0502020204030204"/>
              <a:ea typeface="+mn-ea"/>
              <a:cs typeface="+mn-cs"/>
            </a:rPr>
            <a:t>- FM3 will work closely with City staff to create, edit, and finalize a survey tool</a:t>
          </a:r>
          <a:endParaRPr lang="en-US" sz="1500" b="1" kern="1200" dirty="0">
            <a:solidFill>
              <a:srgbClr val="FFFFFF"/>
            </a:solidFill>
            <a:latin typeface="Calibri" panose="020F0502020204030204"/>
            <a:ea typeface="+mn-ea"/>
            <a:cs typeface="+mn-cs"/>
          </a:endParaRPr>
        </a:p>
      </dsp:txBody>
      <dsp:txXfrm>
        <a:off x="524526" y="1129602"/>
        <a:ext cx="5463445" cy="910334"/>
      </dsp:txXfrm>
    </dsp:sp>
    <dsp:sp modelId="{9BB2372E-5C4E-4254-B8B8-2E6709FBDFB0}">
      <dsp:nvSpPr>
        <dsp:cNvPr id="0" name=""/>
        <dsp:cNvSpPr/>
      </dsp:nvSpPr>
      <dsp:spPr>
        <a:xfrm>
          <a:off x="992409" y="2202561"/>
          <a:ext cx="6644830" cy="966978"/>
        </a:xfrm>
        <a:prstGeom prst="roundRect">
          <a:avLst>
            <a:gd name="adj" fmla="val 10000"/>
          </a:avLst>
        </a:prstGeom>
        <a:solidFill>
          <a:srgbClr val="26558D">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u="sng" kern="1200" dirty="0">
              <a:solidFill>
                <a:srgbClr val="FFFFFF"/>
              </a:solidFill>
              <a:latin typeface="Calibri" panose="020F0502020204030204"/>
              <a:ea typeface="+mn-ea"/>
              <a:cs typeface="+mn-cs"/>
            </a:rPr>
            <a:t>LAUNCH</a:t>
          </a:r>
          <a:br>
            <a:rPr lang="en-US" sz="1500" b="0" kern="1200" dirty="0">
              <a:solidFill>
                <a:srgbClr val="FFFFFF"/>
              </a:solidFill>
              <a:latin typeface="Calibri" panose="020F0502020204030204"/>
              <a:ea typeface="+mn-ea"/>
              <a:cs typeface="+mn-cs"/>
            </a:rPr>
          </a:br>
          <a:r>
            <a:rPr lang="en-US" sz="1500" b="0" kern="1200" dirty="0">
              <a:solidFill>
                <a:srgbClr val="FFFFFF"/>
              </a:solidFill>
              <a:latin typeface="Calibri" panose="020F0502020204030204"/>
              <a:ea typeface="+mn-ea"/>
              <a:cs typeface="+mn-cs"/>
            </a:rPr>
            <a:t>- Phase 1: Online survey is programmed, tested and launched</a:t>
          </a:r>
          <a:br>
            <a:rPr lang="en-US" sz="1500" b="0" kern="1200" dirty="0">
              <a:solidFill>
                <a:srgbClr val="FFFFFF"/>
              </a:solidFill>
              <a:latin typeface="Calibri" panose="020F0502020204030204"/>
              <a:ea typeface="+mn-ea"/>
              <a:cs typeface="+mn-cs"/>
            </a:rPr>
          </a:br>
          <a:r>
            <a:rPr lang="en-US" sz="1500" b="0" kern="1200" dirty="0">
              <a:solidFill>
                <a:srgbClr val="FFFFFF"/>
              </a:solidFill>
              <a:latin typeface="Calibri" panose="020F0502020204030204"/>
              <a:ea typeface="+mn-ea"/>
              <a:cs typeface="+mn-cs"/>
            </a:rPr>
            <a:t>- Phase 2: Telephone survey is launched</a:t>
          </a:r>
          <a:endParaRPr lang="en-US" sz="1500" b="1" kern="1200" dirty="0">
            <a:solidFill>
              <a:srgbClr val="FFFFFF"/>
            </a:solidFill>
            <a:latin typeface="Calibri" panose="020F0502020204030204"/>
            <a:ea typeface="+mn-ea"/>
            <a:cs typeface="+mn-cs"/>
          </a:endParaRPr>
        </a:p>
      </dsp:txBody>
      <dsp:txXfrm>
        <a:off x="1020731" y="2230883"/>
        <a:ext cx="5463445" cy="910334"/>
      </dsp:txXfrm>
    </dsp:sp>
    <dsp:sp modelId="{A7CA4B74-ED79-4F5D-8FCB-0557E1DD49F3}">
      <dsp:nvSpPr>
        <dsp:cNvPr id="0" name=""/>
        <dsp:cNvSpPr/>
      </dsp:nvSpPr>
      <dsp:spPr>
        <a:xfrm>
          <a:off x="1504030" y="3299267"/>
          <a:ext cx="6644830" cy="966978"/>
        </a:xfrm>
        <a:prstGeom prst="roundRect">
          <a:avLst>
            <a:gd name="adj" fmla="val 10000"/>
          </a:avLst>
        </a:prstGeom>
        <a:solidFill>
          <a:srgbClr val="26558D">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u="sng" kern="1200" dirty="0">
              <a:solidFill>
                <a:srgbClr val="FFFFFF"/>
              </a:solidFill>
              <a:latin typeface="Calibri" panose="020F0502020204030204"/>
              <a:ea typeface="+mn-ea"/>
              <a:cs typeface="+mn-cs"/>
            </a:rPr>
            <a:t>ANALYSIS</a:t>
          </a:r>
          <a:endParaRPr lang="en-US" sz="1500" b="0" u="sng" kern="1200" dirty="0">
            <a:solidFill>
              <a:srgbClr val="FFFFFF"/>
            </a:solidFill>
            <a:latin typeface="Calibri" panose="020F0502020204030204"/>
            <a:ea typeface="+mn-ea"/>
            <a:cs typeface="+mn-cs"/>
          </a:endParaRPr>
        </a:p>
        <a:p>
          <a:pPr marL="0" lvl="0" indent="0" algn="l" defTabSz="666750">
            <a:lnSpc>
              <a:spcPct val="90000"/>
            </a:lnSpc>
            <a:spcBef>
              <a:spcPct val="0"/>
            </a:spcBef>
            <a:spcAft>
              <a:spcPct val="35000"/>
            </a:spcAft>
            <a:buNone/>
          </a:pPr>
          <a:r>
            <a:rPr lang="en-US" sz="1500" b="0" kern="1200" dirty="0">
              <a:solidFill>
                <a:srgbClr val="FFFFFF"/>
              </a:solidFill>
              <a:latin typeface="Calibri" panose="020F0502020204030204"/>
              <a:ea typeface="+mn-ea"/>
              <a:cs typeface="+mn-cs"/>
            </a:rPr>
            <a:t>- FM3’s in-house data department processes incoming data</a:t>
          </a:r>
        </a:p>
        <a:p>
          <a:pPr marL="0" lvl="0" indent="0" algn="l" defTabSz="666750">
            <a:lnSpc>
              <a:spcPct val="90000"/>
            </a:lnSpc>
            <a:spcBef>
              <a:spcPct val="0"/>
            </a:spcBef>
            <a:spcAft>
              <a:spcPct val="35000"/>
            </a:spcAft>
            <a:buNone/>
          </a:pPr>
          <a:r>
            <a:rPr lang="en-US" sz="1500" b="0" kern="1200" dirty="0">
              <a:solidFill>
                <a:srgbClr val="FFFFFF"/>
              </a:solidFill>
              <a:latin typeface="Calibri" panose="020F0502020204030204"/>
              <a:ea typeface="+mn-ea"/>
              <a:cs typeface="+mn-cs"/>
            </a:rPr>
            <a:t>- Initial draft topline results and cross-tabulations are delivered</a:t>
          </a:r>
          <a:endParaRPr lang="en-US" sz="1500" b="1" kern="1200" dirty="0">
            <a:solidFill>
              <a:srgbClr val="FFFFFF"/>
            </a:solidFill>
            <a:latin typeface="Calibri" panose="020F0502020204030204"/>
            <a:ea typeface="+mn-ea"/>
            <a:cs typeface="+mn-cs"/>
          </a:endParaRPr>
        </a:p>
      </dsp:txBody>
      <dsp:txXfrm>
        <a:off x="1532352" y="3327589"/>
        <a:ext cx="5463445" cy="910334"/>
      </dsp:txXfrm>
    </dsp:sp>
    <dsp:sp modelId="{F49341D4-67A3-4CCA-A3AC-AE78C9E0EB2C}">
      <dsp:nvSpPr>
        <dsp:cNvPr id="0" name=""/>
        <dsp:cNvSpPr/>
      </dsp:nvSpPr>
      <dsp:spPr>
        <a:xfrm>
          <a:off x="1984819" y="4400548"/>
          <a:ext cx="6644830" cy="966978"/>
        </a:xfrm>
        <a:prstGeom prst="roundRect">
          <a:avLst>
            <a:gd name="adj" fmla="val 10000"/>
          </a:avLst>
        </a:prstGeom>
        <a:solidFill>
          <a:srgbClr val="26558D">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u="sng" kern="1200" dirty="0">
              <a:solidFill>
                <a:srgbClr val="FFFFFF"/>
              </a:solidFill>
              <a:latin typeface="Calibri" panose="020F0502020204030204"/>
              <a:ea typeface="+mn-ea"/>
              <a:cs typeface="+mn-cs"/>
            </a:rPr>
            <a:t>REPORTS:</a:t>
          </a:r>
          <a:endParaRPr lang="en-US" sz="1500" b="0" u="none" kern="1200" dirty="0">
            <a:solidFill>
              <a:srgbClr val="FFFFFF"/>
            </a:solidFill>
            <a:latin typeface="Calibri" panose="020F0502020204030204"/>
            <a:ea typeface="+mn-ea"/>
            <a:cs typeface="+mn-cs"/>
          </a:endParaRPr>
        </a:p>
        <a:p>
          <a:pPr marL="0" lvl="0" indent="0" algn="l" defTabSz="666750">
            <a:lnSpc>
              <a:spcPct val="90000"/>
            </a:lnSpc>
            <a:spcBef>
              <a:spcPct val="0"/>
            </a:spcBef>
            <a:spcAft>
              <a:spcPct val="35000"/>
            </a:spcAft>
            <a:buNone/>
          </a:pPr>
          <a:r>
            <a:rPr lang="en-US" sz="1500" b="0" u="none" kern="1200" dirty="0">
              <a:solidFill>
                <a:srgbClr val="FFFFFF"/>
              </a:solidFill>
              <a:latin typeface="Calibri" panose="020F0502020204030204"/>
              <a:ea typeface="+mn-ea"/>
              <a:cs typeface="+mn-cs"/>
            </a:rPr>
            <a:t>- Our in-house graphics team will develop a PowerPoint presentation</a:t>
          </a:r>
        </a:p>
        <a:p>
          <a:pPr marL="0" lvl="0" indent="0" algn="l" defTabSz="666750">
            <a:lnSpc>
              <a:spcPct val="90000"/>
            </a:lnSpc>
            <a:spcBef>
              <a:spcPct val="0"/>
            </a:spcBef>
            <a:spcAft>
              <a:spcPct val="35000"/>
            </a:spcAft>
            <a:buNone/>
          </a:pPr>
          <a:r>
            <a:rPr lang="en-US" sz="1500" b="0" u="none" kern="1200" dirty="0">
              <a:solidFill>
                <a:srgbClr val="FFFFFF"/>
              </a:solidFill>
              <a:latin typeface="Calibri" panose="020F0502020204030204"/>
              <a:ea typeface="+mn-ea"/>
              <a:cs typeface="+mn-cs"/>
            </a:rPr>
            <a:t>- FM3 is available to present to City staff and elected officials</a:t>
          </a:r>
          <a:endParaRPr lang="en-US" sz="1500" b="1" u="sng" kern="1200" dirty="0">
            <a:solidFill>
              <a:srgbClr val="FFFFFF"/>
            </a:solidFill>
            <a:latin typeface="Calibri" panose="020F0502020204030204"/>
            <a:ea typeface="+mn-ea"/>
            <a:cs typeface="+mn-cs"/>
          </a:endParaRPr>
        </a:p>
      </dsp:txBody>
      <dsp:txXfrm>
        <a:off x="2013141" y="4428870"/>
        <a:ext cx="5463445" cy="910334"/>
      </dsp:txXfrm>
    </dsp:sp>
    <dsp:sp modelId="{4213A4BA-4E4E-4A6B-BABD-350C4F13F767}">
      <dsp:nvSpPr>
        <dsp:cNvPr id="0" name=""/>
        <dsp:cNvSpPr/>
      </dsp:nvSpPr>
      <dsp:spPr>
        <a:xfrm>
          <a:off x="6016294" y="706431"/>
          <a:ext cx="628535" cy="628535"/>
        </a:xfrm>
        <a:prstGeom prst="downArrow">
          <a:avLst>
            <a:gd name="adj1" fmla="val 55000"/>
            <a:gd name="adj2" fmla="val 45000"/>
          </a:avLst>
        </a:prstGeom>
        <a:solidFill>
          <a:srgbClr val="26558D">
            <a:alpha val="90000"/>
            <a:tint val="40000"/>
            <a:hueOff val="0"/>
            <a:satOff val="0"/>
            <a:lumOff val="0"/>
            <a:alphaOff val="0"/>
          </a:srgbClr>
        </a:solidFill>
        <a:ln w="12700" cap="flat" cmpd="sng" algn="ctr">
          <a:solidFill>
            <a:srgbClr val="26558D">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solidFill>
              <a:srgbClr val="000000">
                <a:hueOff val="0"/>
                <a:satOff val="0"/>
                <a:lumOff val="0"/>
                <a:alphaOff val="0"/>
              </a:srgbClr>
            </a:solidFill>
            <a:latin typeface="Calibri" panose="020F0502020204030204"/>
            <a:ea typeface="+mn-ea"/>
            <a:cs typeface="+mn-cs"/>
          </a:endParaRPr>
        </a:p>
      </dsp:txBody>
      <dsp:txXfrm>
        <a:off x="6157714" y="706431"/>
        <a:ext cx="345695" cy="472973"/>
      </dsp:txXfrm>
    </dsp:sp>
    <dsp:sp modelId="{17D11B85-2AD7-4DC4-8CB8-6E8C7BCF73AA}">
      <dsp:nvSpPr>
        <dsp:cNvPr id="0" name=""/>
        <dsp:cNvSpPr/>
      </dsp:nvSpPr>
      <dsp:spPr>
        <a:xfrm>
          <a:off x="6512499" y="1807711"/>
          <a:ext cx="628535" cy="628535"/>
        </a:xfrm>
        <a:prstGeom prst="downArrow">
          <a:avLst>
            <a:gd name="adj1" fmla="val 55000"/>
            <a:gd name="adj2" fmla="val 45000"/>
          </a:avLst>
        </a:prstGeom>
        <a:solidFill>
          <a:srgbClr val="26558D">
            <a:alpha val="90000"/>
            <a:tint val="40000"/>
            <a:hueOff val="0"/>
            <a:satOff val="0"/>
            <a:lumOff val="0"/>
            <a:alphaOff val="0"/>
          </a:srgbClr>
        </a:solidFill>
        <a:ln w="12700" cap="flat" cmpd="sng" algn="ctr">
          <a:solidFill>
            <a:srgbClr val="26558D">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solidFill>
              <a:srgbClr val="000000">
                <a:hueOff val="0"/>
                <a:satOff val="0"/>
                <a:lumOff val="0"/>
                <a:alphaOff val="0"/>
              </a:srgbClr>
            </a:solidFill>
            <a:latin typeface="Calibri" panose="020F0502020204030204"/>
            <a:ea typeface="+mn-ea"/>
            <a:cs typeface="+mn-cs"/>
          </a:endParaRPr>
        </a:p>
      </dsp:txBody>
      <dsp:txXfrm>
        <a:off x="6653919" y="1807711"/>
        <a:ext cx="345695" cy="472973"/>
      </dsp:txXfrm>
    </dsp:sp>
    <dsp:sp modelId="{B5875329-6FED-4735-9819-29EA0C951CD4}">
      <dsp:nvSpPr>
        <dsp:cNvPr id="0" name=""/>
        <dsp:cNvSpPr/>
      </dsp:nvSpPr>
      <dsp:spPr>
        <a:xfrm>
          <a:off x="7008704" y="2892875"/>
          <a:ext cx="628535" cy="628535"/>
        </a:xfrm>
        <a:prstGeom prst="downArrow">
          <a:avLst>
            <a:gd name="adj1" fmla="val 55000"/>
            <a:gd name="adj2" fmla="val 45000"/>
          </a:avLst>
        </a:prstGeom>
        <a:solidFill>
          <a:srgbClr val="26558D">
            <a:alpha val="90000"/>
            <a:tint val="40000"/>
            <a:hueOff val="0"/>
            <a:satOff val="0"/>
            <a:lumOff val="0"/>
            <a:alphaOff val="0"/>
          </a:srgbClr>
        </a:solidFill>
        <a:ln w="12700" cap="flat" cmpd="sng" algn="ctr">
          <a:solidFill>
            <a:srgbClr val="26558D">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solidFill>
              <a:srgbClr val="000000">
                <a:hueOff val="0"/>
                <a:satOff val="0"/>
                <a:lumOff val="0"/>
                <a:alphaOff val="0"/>
              </a:srgbClr>
            </a:solidFill>
            <a:latin typeface="Calibri" panose="020F0502020204030204"/>
            <a:ea typeface="+mn-ea"/>
            <a:cs typeface="+mn-cs"/>
          </a:endParaRPr>
        </a:p>
      </dsp:txBody>
      <dsp:txXfrm>
        <a:off x="7150124" y="2892875"/>
        <a:ext cx="345695" cy="472973"/>
      </dsp:txXfrm>
    </dsp:sp>
    <dsp:sp modelId="{776AF28F-7E34-439E-B13E-74DFF47309FA}">
      <dsp:nvSpPr>
        <dsp:cNvPr id="0" name=""/>
        <dsp:cNvSpPr/>
      </dsp:nvSpPr>
      <dsp:spPr>
        <a:xfrm>
          <a:off x="7504909" y="4004900"/>
          <a:ext cx="628535" cy="628535"/>
        </a:xfrm>
        <a:prstGeom prst="downArrow">
          <a:avLst>
            <a:gd name="adj1" fmla="val 55000"/>
            <a:gd name="adj2" fmla="val 45000"/>
          </a:avLst>
        </a:prstGeom>
        <a:solidFill>
          <a:srgbClr val="26558D">
            <a:alpha val="90000"/>
            <a:tint val="40000"/>
            <a:hueOff val="0"/>
            <a:satOff val="0"/>
            <a:lumOff val="0"/>
            <a:alphaOff val="0"/>
          </a:srgbClr>
        </a:solidFill>
        <a:ln w="12700" cap="flat" cmpd="sng" algn="ctr">
          <a:solidFill>
            <a:srgbClr val="26558D">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solidFill>
              <a:srgbClr val="000000">
                <a:hueOff val="0"/>
                <a:satOff val="0"/>
                <a:lumOff val="0"/>
                <a:alphaOff val="0"/>
              </a:srgbClr>
            </a:solidFill>
            <a:latin typeface="Calibri" panose="020F0502020204030204"/>
            <a:ea typeface="+mn-ea"/>
            <a:cs typeface="+mn-cs"/>
          </a:endParaRPr>
        </a:p>
      </dsp:txBody>
      <dsp:txXfrm>
        <a:off x="7646329" y="4004900"/>
        <a:ext cx="345695" cy="47297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41378-E3A2-41B3-9C0F-A86C69BCC312}" type="datetimeFigureOut">
              <a:rPr lang="en-US" smtClean="0"/>
              <a:t>1/16/2024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B8316-463D-4B68-986D-DA2B99D06D08}" type="slidenum">
              <a:rPr lang="en-US" smtClean="0"/>
              <a:t>‹#›</a:t>
            </a:fld>
            <a:endParaRPr lang="en-US" dirty="0"/>
          </a:p>
        </p:txBody>
      </p:sp>
    </p:spTree>
    <p:extLst>
      <p:ext uri="{BB962C8B-B14F-4D97-AF65-F5344CB8AC3E}">
        <p14:creationId xmlns:p14="http://schemas.microsoft.com/office/powerpoint/2010/main" val="28458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B8316-463D-4B68-986D-DA2B99D06D08}" type="slidenum">
              <a:rPr lang="en-US" smtClean="0"/>
              <a:t>1</a:t>
            </a:fld>
            <a:endParaRPr lang="en-US" dirty="0"/>
          </a:p>
        </p:txBody>
      </p:sp>
    </p:spTree>
    <p:extLst>
      <p:ext uri="{BB962C8B-B14F-4D97-AF65-F5344CB8AC3E}">
        <p14:creationId xmlns:p14="http://schemas.microsoft.com/office/powerpoint/2010/main" val="327985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276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diving right into the Budget timeline and process, I would like to take a moment to provide some context and history about the various revenue sources and uses across the City.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71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reflects the current Fiscal Year 2023-24 budgeted revenues by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most California Cities property tax is the largest source of discretionary revenues, however, thanks to our vibrant downtown and business community, the City is a Sales tax importer, which means non-residents generate more of our sales tax than residents. As a result, Sales and Use Tax is currently the largest source of revenues in the General Fund at 33% with Property Taxes following closely behind at 28%. Transient Occupancy Tax and Permits &amp; Fees from development are the next largest contributors, representing approximately 7% each.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Property Tax is a very dependable and inelastic revenue source, Sales Tax, TOT, and development fees are all fairly elastic sources which means they are sensitive to economic conditions and tend to fluctuate more.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96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chart shows the past ten years of General Fund Revenues, and preliminary forecasts for the upcoming two-year budget cycle. As you can see revenues have grown tremendously over the years, from about $9M in 2014 all the way to $18M in fiscal year 2024.</a:t>
            </a:r>
          </a:p>
          <a:p>
            <a:endParaRPr lang="en-US" dirty="0"/>
          </a:p>
          <a:p>
            <a:r>
              <a:rPr lang="en-US" dirty="0"/>
              <a:t>The most recent substantial increases over fiscal years 2022 and 2023 were driven largely by TOT growth and the one-time intergovernmental revenues received from the Federal Government as part of the American Rescue Plan Act also known as ARPA.  </a:t>
            </a:r>
          </a:p>
          <a:p>
            <a:endParaRPr lang="en-US" dirty="0"/>
          </a:p>
          <a:p>
            <a:r>
              <a:rPr lang="en-US" dirty="0"/>
              <a:t>Looking forward to Fiscal Years 2025 and 2026 we expect the elastic revenue sources of TOT and Sales Tax to remain flat. We expect modest increases in the Other category associated with the new Cannabis Tax, as well as increases in Property tax associated with the first phase of the Mill District Housing development coming line. The North Village developments will help contribute to revenue increases as well as the Enso Senior Living Community and the Appellation Hotel are brought online. Some of this growth is anticipated to be offset with the expectation of Permit and Fee revenues to decrease as development slows. </a:t>
            </a:r>
          </a:p>
          <a:p>
            <a:endParaRPr lang="en-US" dirty="0"/>
          </a:p>
          <a:p>
            <a:r>
              <a:rPr lang="en-US" dirty="0"/>
              <a:t>As a result, overall general fund revenues are anticipated to reflect only modest growth over the next budget cycle.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196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expenses, this chart illustrates General Fund expenditures by Department for the current Fiscal Year. As you can see Public Safety represents the largest portion, collectively expending 63% of the City’s general fund resources. The remaining major players are Finance, City Managers Office and Community Development all using around 11% each.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081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breaks down the general fund expenses by function. Coincidentally, 63% of the general fund budget supports the wages and benefits of 68 Full Time Employees and 21 Part Time Employees. The next largest category is Internal Service Fees at 14%, which represent the cost of Information Services, Building Maintenance, Fleet, and Insurance. Operational costs including contracted services, supplies and equipment make up another 12%. In Fiscal Year 23-24 7% of the general fund expenses are supporting capital projects, however, most of this is the expenditure of the one-time ARPA revenues. </a:t>
            </a:r>
          </a:p>
          <a:p>
            <a:endParaRPr lang="en-US" dirty="0"/>
          </a:p>
          <a:p>
            <a:r>
              <a:rPr lang="en-US" dirty="0"/>
              <a:t>Looking forward to the next budget cycle, one of the major challenges we will be facing is the rising cost of wages and benefits for employees. We are seeing double digit increases in the cost of medical insurance and the Consumer Price Index for October 2023 in the San Francisco Bay Area was still up 2.8% from the prior year. With several of the MOU’s expiring for our various employment groups there is degree of uncertainty in the magnitude of these impacts. </a:t>
            </a:r>
          </a:p>
          <a:p>
            <a:endParaRPr lang="en-US" dirty="0"/>
          </a:p>
          <a:p>
            <a:r>
              <a:rPr lang="en-US" dirty="0"/>
              <a:t>Other rising costs include liability, property, and workers compensation insurance coverage, CalPERS Unfunded Accrued Liability or UAL costs associated with employee pensions, and equipment and materials costs that have been affected by the record inflation over the lasts few years. It is important to note that these rising costs are not specific to the general funds and will be impacting many of the City Funds discussed tonight.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338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 T is the Cities ½ cent Transactions and Use Tax that is collected on all sales that occur within City limits. This tax is also collected on motor vehicle sales when the vehicle is registered to an address within the City. As you can see in the chart above this revenue has also increased significantly since 2014 growing from about $1.9 M to about $2.9 M. </a:t>
            </a:r>
          </a:p>
          <a:p>
            <a:endParaRPr lang="en-US" dirty="0"/>
          </a:p>
          <a:p>
            <a:r>
              <a:rPr lang="en-US" dirty="0"/>
              <a:t>This funding is currently used to support various public safety positions including the emergency preparedness position and the CORE team. It also supports local partnerships with the Chamber of Commerce and Corazon, as well as Low Income Utility Discounts provide through the CARE program and translation services. A significant portion of this revenue though is currently supporting Streets through operations, maintenance and capital projects including Healdsburg Ave Complete Streets Project and the Grove Street Neighborhood Plan Implementation. The other major capital project completed with this funding in the current year is the Fire Substation.</a:t>
            </a:r>
          </a:p>
          <a:p>
            <a:endParaRPr lang="en-US" dirty="0"/>
          </a:p>
          <a:p>
            <a:r>
              <a:rPr lang="en-US" dirty="0"/>
              <a:t>Looking forward to the budget process, many of these cost are ongoing, so discussions will primarily be focused on prioritizing our capital project needs and balancing the timelines of those projects.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151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unique facet of the City of Healdsburg's budget is that the Community Services Department is isolated in its own Special Revenue Fund. This is due to the voter approved Transient Occupancy Tax ordinance that determined 10% of the total 14% tax is restricted to support Community Services. This includes the construction, acquisition, improvement, rehabilitation, management and operations of fields, parks, open space and recreational facilities.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chart above illustrates the breakdown of the various revenue sources as well as highlights the recent growth in TOT in FY 21-22. While substantial growth in TOT is not anticipated in the upcoming budget cycle, the City is still well positioned to continue the path towards issuing bonds.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800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Pie chart represents the Fiscal Year 2023-2024 budget expenditures for the Community Services Fund, of which approximately 39% or $3.3 M of the annual Operating budget supports 17 Full Time Employees and approximately 104 part time employees. Another 24% or $2.1M is contributed towards operating expenses and supplies with 18% or $1.6 M supporting capital projects including the Foley Community Pavilion project and Preschool renovations at the Community Center. As reflected in the chart the current budget focuses on large projects and differed maintenance which we plan to continue in the upcoming budget cycle as we shift our focus to the Badger Park Redevelopment Project and the </a:t>
            </a:r>
            <a:r>
              <a:rPr lang="en-US" dirty="0" err="1"/>
              <a:t>Saggio</a:t>
            </a:r>
            <a:r>
              <a:rPr lang="en-US" dirty="0"/>
              <a:t> Hills Park.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591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Enterprise Funds represent Business Type activities, where the City sells services to the public for a fee. This includes the cities major utilities like Water, Sewer, Drainage, Electric, as well as the Airport.  </a:t>
            </a:r>
          </a:p>
          <a:p>
            <a:endParaRPr lang="en-US" dirty="0"/>
          </a:p>
          <a:p>
            <a:r>
              <a:rPr lang="en-US" dirty="0"/>
              <a:t>Proposition 218 in CA regulates “Property-related” fees like rates charged for Water and Sewer services. At the next council meeting, Utility director Crowley and I will be providing an update on the current Water and Sewer rate analysis and upcoming proposition 218 process. </a:t>
            </a:r>
          </a:p>
          <a:p>
            <a:endParaRPr lang="en-US" dirty="0"/>
          </a:p>
          <a:p>
            <a:r>
              <a:rPr lang="en-US" dirty="0"/>
              <a:t>The Electric utility is regulated by Proposition 26 and at the end of last fiscal year rates for services through FY 26-27 were established. </a:t>
            </a:r>
          </a:p>
          <a:p>
            <a:endParaRPr lang="en-US" dirty="0"/>
          </a:p>
          <a:p>
            <a:r>
              <a:rPr lang="en-US" dirty="0"/>
              <a:t>A challenge for all the utility funds in the upcoming budget cycle will be the funding and timing of capital projects. The large Healdsburg Ave complete Streets Project requires each of the utilities to complete their underground components prior to the street's activities. Water and Sewer also have additional regulatory impacts and aging facilities that call for capital investments.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437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other funds that will be included in the upcoming budget cycle and this slide lists a few. One new fund on this list I would like to highlight for you tonight, is the Opioid Settlement fund which holds the payouts from the various settlements Council opted into. These funds are restricted for use towards reducing the effects of the opioid epidemic in our community, including prevention, intervention, treatment and recovery. Staff are working with community partners to develop a plan for allocating these funds that will be presented in the budget process. </a:t>
            </a:r>
          </a:p>
          <a:p>
            <a:endParaRPr lang="en-US" dirty="0"/>
          </a:p>
          <a:p>
            <a:r>
              <a:rPr lang="en-US" dirty="0"/>
              <a:t>For addition context, the City has a total of 60 Funds</a:t>
            </a:r>
          </a:p>
          <a:p>
            <a:endParaRPr lang="en-US" dirty="0"/>
          </a:p>
          <a:p>
            <a:r>
              <a:rPr lang="en-US" dirty="0"/>
              <a:t>1 General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Internal Service Funds (Insurance, IT, Building, Vehicle Maintenance, Vehicle Replacement)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 Enterprise Funds (Includes both Operating and Capital)</a:t>
            </a:r>
          </a:p>
          <a:p>
            <a:r>
              <a:rPr lang="en-US" dirty="0"/>
              <a:t>8 Impact Fee Funds (Fees paid by development for their impact on, water, sewer, electric, drainage, streets, parks, fire, and parking. </a:t>
            </a:r>
          </a:p>
          <a:p>
            <a:r>
              <a:rPr lang="en-US" dirty="0"/>
              <a:t>4 Trust Funds (Funds the City takes fiduciary responsibility for administering on behalf of a trustee)</a:t>
            </a:r>
          </a:p>
          <a:p>
            <a:r>
              <a:rPr lang="en-US" dirty="0"/>
              <a:t>31 Special Revenue Funds that represent revenues that are restricted for specific uses like Gas Taxes and the Opioid Settlements.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777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budget timeline before you is color coordinated based on key stakeholders. The green dates signify council engagement and start with tonight’s development overview. The Finance department key deadlines are indicated with the light blue and represent the next milestone scheduled for early February where finance staff distribute all administrative cost estimates to the departments and the department head operational budget development process begins. The purple dates signify public engagement opportunities and start with the launching of the Public Simulation and Prioritize tools, followed closely by the public budget workshop. While we continue to collect feedback from the public, staff will return to council February 20th to present the Mid-Year Financial Update and provide the biennial reviews of the Pension and Surplus policies. Next up, in March, after a full month of collecting community feedback, we will close the online public engagement tools and begin summary and analysis of the feedback. The final color represented is the dark blue/green which signifies the departments deadline for completing preliminary operational and CIP budgets. Shortly after on March 25th, Council will hold its annual strategic goal setting special meeting and in early April Finance staff will begin meeting with department heads and the City manager to complete evaluation of the proposed budgets. Then staff will return to council on April 15</a:t>
            </a:r>
            <a:r>
              <a:rPr lang="en-US" baseline="30000" dirty="0"/>
              <a:t>th</a:t>
            </a:r>
            <a:r>
              <a:rPr lang="en-US" dirty="0"/>
              <a:t> to provide an update on Budget Development and share the results of the public engagement efforts. The final department deadline for all revisions is in late April to provide enough time for Finance to prepare for the Council Budget Workshop Special Meeting on May 13</a:t>
            </a:r>
            <a:r>
              <a:rPr lang="en-US" baseline="30000" dirty="0"/>
              <a:t>th</a:t>
            </a:r>
            <a:r>
              <a:rPr lang="en-US" dirty="0"/>
              <a:t>. After the workshop, staff will return to Council at the regularly scheduled meeting on May 20</a:t>
            </a:r>
            <a:r>
              <a:rPr lang="en-US" baseline="30000" dirty="0"/>
              <a:t>th</a:t>
            </a:r>
            <a:r>
              <a:rPr lang="en-US" dirty="0"/>
              <a:t> to provide the Third Quarter Financial Update that includes estimates to close for the current year. The Final step of the budget development process is budget adoption which is proposed for June 3</a:t>
            </a:r>
            <a:r>
              <a:rPr lang="en-US" baseline="30000" dirty="0"/>
              <a:t>rd</a:t>
            </a:r>
            <a:r>
              <a:rPr lang="en-US" dirty="0"/>
              <a:t>. This strategically leaves the second meeting in June available as a backup to ensure timely adoption in the event of unanticipated delays.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678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we adopted six budget goals and I wanted to take a moment to highlight some of the major successes.  As Council Goal setting is an annual process, this is a continuing goal that we strive to meet, and you will see this as a recurring theme on the next slide. As for the Long-Range Financial Forecast needs, the City made significant contributions towards the Streets and Sidewalk Improvements through ARPA revenue and leveraging grant opportunities on capital projects that will continue to be reflected in the upcoming budget as construction progresses. To facilitate the rightsizing of the Vehicle Internal Service Fund, staff created two separate funds, one for Replacement and one for Services. This now allows the City to perform true-ups to ensure all service costs are paid for by the appropriate departments and allowed the City to emphasize the importance of building funds for future replacements and transition away from primarily pay go funding that results in wide variations of the internal service fees from year to year. The Community Services Department recently presented to Council the Deferred Maintenance Plan which identified several priority projects for the funding allocated in the current adopted budget and outlined additional priorities to consider in the upcoming development process. The Fire Substation Project has begun construction with funding secured from Developers, Measure T and ARPA. The updated accounting practices for CIP projects has resulted in improved transparency, accountability, and administration as demonstrated by the ability of City staff to efficiently shuffle priorities and available funding to fill unanticipated gaps driven by the increased construction costs seen on various projects. The City successfully updated the Pension and Reserve Policies and closed a total of 4 funds that were no longer necessary.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480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goals for the upcoming Fiscal Years 24-25 and 25-26 budget development process are outlined above. The first goal as previously mentioned is to continue aligning budget resources with Council Goals. The next goal is to focus on Infrastructure Funding. In the current Budget Cycle we have appropriated funds to begin design work on several major Capital Projects including Healdsburg Avenue Complete Streets, Grove Street Neighborhood Plan Implementation, and the Badger Park Redevelopment to list a few. In the upcoming budget development staff will focus identifying additional funding needed to see these projects through construction. Building on last years goals of rightsizing the Internal Service Funds, the City has several aging buildings that are requiring major maintenance. The next budget goal is to complete facility needs assessments to identify future projects for the building maintenance fund that address critical needs as well as functional efficiencies.  Number 4 on the list is to improve transparency through accounting development. We have several departments that provide discretionary services that rely on charges for services like Public Works and Community Development. These services and associated revenues are variable over the years and respond directly to market conditions that effect development. Staff intend to update the accounting processes for these costs and revenues to increase transparency and analysis of these discretionary services. Next is to complete the biennial review of the Pension Liability Funding Policy and the General Fund Surplus Policy. Both policies look forward towards long-term goals so it is important to continue to take stock of the current financial situation and update key assumptions as necessary. The final goal is continue to pursue robust community engagement by utilizing feedback and continuing to improve the process.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205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budget cycle, we launched a new public engagement tool, which offered an online budget simulation where the public was asked to make recommendations for the City’s Budget by adjusting spending and revenue across various categories to present a balanced budget. </a:t>
            </a:r>
          </a:p>
          <a:p>
            <a:endParaRPr lang="en-US" dirty="0"/>
          </a:p>
          <a:p>
            <a:r>
              <a:rPr lang="en-US" dirty="0"/>
              <a:t>We had total of 378 submission and 2,519 page views. Based on feedback received, this year we intend on making two versions of the simulation available in both English and Spanish. The first will be an abbreviated version that captures broader feedback and can be completed more quickly, while the second will be a more in-depth version like the simulation launched last year. We hope this approach will continue to make engagement more accessible to the public. </a:t>
            </a:r>
          </a:p>
          <a:p>
            <a:endParaRPr lang="en-US" dirty="0"/>
          </a:p>
          <a:p>
            <a:r>
              <a:rPr lang="en-US" dirty="0"/>
              <a:t>As depicted in the timeline on the previous slide, the launch of the public engagement tools is planned for February 15</a:t>
            </a:r>
            <a:r>
              <a:rPr lang="en-US" baseline="30000" dirty="0"/>
              <a:t>th</a:t>
            </a:r>
            <a:r>
              <a:rPr lang="en-US" dirty="0"/>
              <a:t>. Shortly after the launch staff will hold a Public Budget workshop to engage directly with members of the community. Finance staff is currently coordinating with the Community Services department to secure an optimal location and time for the workshop. Event information will be provided to the Public and Council as soon as it is available. </a:t>
            </a:r>
            <a:endParaRPr lang="en-US" baseline="300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099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2F5D26-8DAB-4E52-89A1-B724EB546E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01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a:extLst>
            <a:ext uri="{FF2B5EF4-FFF2-40B4-BE49-F238E27FC236}">
              <a16:creationId xmlns:a16="http://schemas.microsoft.com/office/drawing/2014/main" id="{5BFB56C5-EE24-751F-2D55-DD8E0AC73BD5}"/>
            </a:ext>
          </a:extLst>
        </p:cNvPr>
        <p:cNvGrpSpPr/>
        <p:nvPr/>
      </p:nvGrpSpPr>
      <p:grpSpPr>
        <a:xfrm>
          <a:off x="0" y="0"/>
          <a:ext cx="0" cy="0"/>
          <a:chOff x="0" y="0"/>
          <a:chExt cx="0" cy="0"/>
        </a:xfrm>
      </p:grpSpPr>
      <p:sp>
        <p:nvSpPr>
          <p:cNvPr id="110" name="Google Shape;110;p4:notes">
            <a:extLst>
              <a:ext uri="{FF2B5EF4-FFF2-40B4-BE49-F238E27FC236}">
                <a16:creationId xmlns:a16="http://schemas.microsoft.com/office/drawing/2014/main" id="{A69AD2CD-0C75-1AAA-AE88-C1E696ABBCE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4:notes">
            <a:extLst>
              <a:ext uri="{FF2B5EF4-FFF2-40B4-BE49-F238E27FC236}">
                <a16:creationId xmlns:a16="http://schemas.microsoft.com/office/drawing/2014/main" id="{9C385185-A6C5-83C8-2060-7FD35EDBE4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853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0833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937172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CONTACT - FM3 OK">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463BDC7-E808-478E-9BD4-AFD01951039F}"/>
              </a:ext>
            </a:extLst>
          </p:cNvPr>
          <p:cNvGrpSpPr/>
          <p:nvPr userDrawn="1"/>
        </p:nvGrpSpPr>
        <p:grpSpPr>
          <a:xfrm>
            <a:off x="0" y="1400"/>
            <a:ext cx="12192000" cy="1838130"/>
            <a:chOff x="0" y="-28511"/>
            <a:chExt cx="9144000" cy="1838130"/>
          </a:xfrm>
        </p:grpSpPr>
        <p:sp>
          <p:nvSpPr>
            <p:cNvPr id="16" name="Isosceles Triangle 15">
              <a:extLst>
                <a:ext uri="{FF2B5EF4-FFF2-40B4-BE49-F238E27FC236}">
                  <a16:creationId xmlns:a16="http://schemas.microsoft.com/office/drawing/2014/main" id="{36871DD3-B7AA-4447-AFDD-9C4A00E9C22B}"/>
                </a:ext>
              </a:extLst>
            </p:cNvPr>
            <p:cNvSpPr/>
            <p:nvPr/>
          </p:nvSpPr>
          <p:spPr>
            <a:xfrm flipV="1">
              <a:off x="1258920" y="1181106"/>
              <a:ext cx="1754155" cy="625151"/>
            </a:xfrm>
            <a:prstGeom prst="triangle">
              <a:avLst/>
            </a:prstGeom>
            <a:solidFill>
              <a:srgbClr val="618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33634C9E-9461-45FA-9962-40D843021F8C}"/>
                </a:ext>
              </a:extLst>
            </p:cNvPr>
            <p:cNvSpPr/>
            <p:nvPr/>
          </p:nvSpPr>
          <p:spPr>
            <a:xfrm>
              <a:off x="0" y="274734"/>
              <a:ext cx="4338735" cy="12223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Freeform: Shape 24">
              <a:extLst>
                <a:ext uri="{FF2B5EF4-FFF2-40B4-BE49-F238E27FC236}">
                  <a16:creationId xmlns:a16="http://schemas.microsoft.com/office/drawing/2014/main" id="{3A11327F-918C-4A53-A86C-5C3957EA8BAE}"/>
                </a:ext>
              </a:extLst>
            </p:cNvPr>
            <p:cNvSpPr/>
            <p:nvPr/>
          </p:nvSpPr>
          <p:spPr>
            <a:xfrm rot="3156271">
              <a:off x="3695635" y="-1350417"/>
              <a:ext cx="1105335" cy="4472613"/>
            </a:xfrm>
            <a:custGeom>
              <a:avLst/>
              <a:gdLst>
                <a:gd name="connsiteX0" fmla="*/ 0 w 1105335"/>
                <a:gd name="connsiteY0" fmla="*/ 1445954 h 4472613"/>
                <a:gd name="connsiteX1" fmla="*/ 1105335 w 1105335"/>
                <a:gd name="connsiteY1" fmla="*/ 0 h 4472613"/>
                <a:gd name="connsiteX2" fmla="*/ 1105335 w 1105335"/>
                <a:gd name="connsiteY2" fmla="*/ 3026659 h 4472613"/>
                <a:gd name="connsiteX3" fmla="*/ 0 w 1105335"/>
                <a:gd name="connsiteY3" fmla="*/ 4472613 h 4472613"/>
                <a:gd name="connsiteX4" fmla="*/ 0 w 1105335"/>
                <a:gd name="connsiteY4" fmla="*/ 1445954 h 447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335" h="4472613">
                  <a:moveTo>
                    <a:pt x="0" y="1445954"/>
                  </a:moveTo>
                  <a:lnTo>
                    <a:pt x="1105335" y="0"/>
                  </a:lnTo>
                  <a:lnTo>
                    <a:pt x="1105335" y="3026659"/>
                  </a:lnTo>
                  <a:lnTo>
                    <a:pt x="0" y="4472613"/>
                  </a:lnTo>
                  <a:lnTo>
                    <a:pt x="0" y="1445954"/>
                  </a:lnTo>
                  <a:close/>
                </a:path>
              </a:pathLst>
            </a:custGeom>
            <a:solidFill>
              <a:srgbClr val="FDCA0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6" name="Freeform: Shape 25">
              <a:extLst>
                <a:ext uri="{FF2B5EF4-FFF2-40B4-BE49-F238E27FC236}">
                  <a16:creationId xmlns:a16="http://schemas.microsoft.com/office/drawing/2014/main" id="{2DC42A22-B8C3-464A-AA3F-3904B8F6D500}"/>
                </a:ext>
              </a:extLst>
            </p:cNvPr>
            <p:cNvSpPr/>
            <p:nvPr/>
          </p:nvSpPr>
          <p:spPr>
            <a:xfrm>
              <a:off x="4039986" y="-28511"/>
              <a:ext cx="5104014" cy="1838130"/>
            </a:xfrm>
            <a:custGeom>
              <a:avLst/>
              <a:gdLst>
                <a:gd name="connsiteX0" fmla="*/ 2404567 w 5104014"/>
                <a:gd name="connsiteY0" fmla="*/ 0 h 1838130"/>
                <a:gd name="connsiteX1" fmla="*/ 5104014 w 5104014"/>
                <a:gd name="connsiteY1" fmla="*/ 0 h 1838130"/>
                <a:gd name="connsiteX2" fmla="*/ 5104014 w 5104014"/>
                <a:gd name="connsiteY2" fmla="*/ 1838130 h 1838130"/>
                <a:gd name="connsiteX3" fmla="*/ 0 w 5104014"/>
                <a:gd name="connsiteY3" fmla="*/ 1838130 h 1838130"/>
                <a:gd name="connsiteX4" fmla="*/ 2404567 w 5104014"/>
                <a:gd name="connsiteY4" fmla="*/ 0 h 183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014" h="1838130">
                  <a:moveTo>
                    <a:pt x="2404567" y="0"/>
                  </a:moveTo>
                  <a:lnTo>
                    <a:pt x="5104014" y="0"/>
                  </a:lnTo>
                  <a:lnTo>
                    <a:pt x="5104014" y="1838130"/>
                  </a:lnTo>
                  <a:lnTo>
                    <a:pt x="0" y="1838130"/>
                  </a:lnTo>
                  <a:lnTo>
                    <a:pt x="2404567"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grpSp>
      <p:sp>
        <p:nvSpPr>
          <p:cNvPr id="12" name="TextBox 11">
            <a:extLst>
              <a:ext uri="{FF2B5EF4-FFF2-40B4-BE49-F238E27FC236}">
                <a16:creationId xmlns:a16="http://schemas.microsoft.com/office/drawing/2014/main" id="{20B8067E-2023-4915-9CA9-897042AADBBD}"/>
              </a:ext>
            </a:extLst>
          </p:cNvPr>
          <p:cNvSpPr txBox="1"/>
          <p:nvPr userDrawn="1"/>
        </p:nvSpPr>
        <p:spPr>
          <a:xfrm>
            <a:off x="1" y="551045"/>
            <a:ext cx="5301673" cy="729430"/>
          </a:xfrm>
          <a:prstGeom prst="rect">
            <a:avLst/>
          </a:prstGeom>
          <a:noFill/>
        </p:spPr>
        <p:txBody>
          <a:bodyPr wrap="square" rtlCol="0">
            <a:spAutoFit/>
          </a:bodyPr>
          <a:lstStyle/>
          <a:p>
            <a:pPr marL="0" algn="l" defTabSz="685800" rtl="0" eaLnBrk="1" latinLnBrk="0" hangingPunct="1">
              <a:lnSpc>
                <a:spcPct val="90000"/>
              </a:lnSpc>
              <a:spcBef>
                <a:spcPct val="0"/>
              </a:spcBef>
              <a:tabLst>
                <a:tab pos="2743200" algn="l"/>
              </a:tabLst>
            </a:pPr>
            <a:r>
              <a:rPr lang="en-US" sz="2300" b="1" kern="1200" dirty="0">
                <a:ln w="10541" cmpd="sng">
                  <a:noFill/>
                  <a:prstDash val="solid"/>
                </a:ln>
                <a:solidFill>
                  <a:schemeClr val="bg1"/>
                </a:solidFill>
                <a:latin typeface="+mj-lt"/>
                <a:ea typeface="+mn-ea"/>
                <a:cs typeface="+mn-cs"/>
              </a:rPr>
              <a:t>For more information, </a:t>
            </a:r>
            <a:br>
              <a:rPr lang="en-US" sz="2300" b="1" kern="1200" dirty="0">
                <a:ln w="10541" cmpd="sng">
                  <a:noFill/>
                  <a:prstDash val="solid"/>
                </a:ln>
                <a:solidFill>
                  <a:schemeClr val="bg1"/>
                </a:solidFill>
                <a:latin typeface="+mj-lt"/>
                <a:ea typeface="+mn-ea"/>
                <a:cs typeface="+mn-cs"/>
              </a:rPr>
            </a:br>
            <a:r>
              <a:rPr lang="en-US" sz="2300" b="1" kern="1200" dirty="0">
                <a:ln w="10541" cmpd="sng">
                  <a:noFill/>
                  <a:prstDash val="solid"/>
                </a:ln>
                <a:solidFill>
                  <a:schemeClr val="bg1"/>
                </a:solidFill>
                <a:latin typeface="+mj-lt"/>
                <a:ea typeface="+mn-ea"/>
                <a:cs typeface="+mn-cs"/>
              </a:rPr>
              <a:t>contact:</a:t>
            </a:r>
          </a:p>
        </p:txBody>
      </p:sp>
      <p:grpSp>
        <p:nvGrpSpPr>
          <p:cNvPr id="27" name="Group 26">
            <a:extLst>
              <a:ext uri="{FF2B5EF4-FFF2-40B4-BE49-F238E27FC236}">
                <a16:creationId xmlns:a16="http://schemas.microsoft.com/office/drawing/2014/main" id="{2776CA02-42CF-4FE1-A65E-2FD9BF4C9354}"/>
              </a:ext>
            </a:extLst>
          </p:cNvPr>
          <p:cNvGrpSpPr/>
          <p:nvPr userDrawn="1"/>
        </p:nvGrpSpPr>
        <p:grpSpPr>
          <a:xfrm flipV="1">
            <a:off x="0" y="6675742"/>
            <a:ext cx="12192000" cy="182259"/>
            <a:chOff x="0" y="0"/>
            <a:chExt cx="12192000" cy="243012"/>
          </a:xfrm>
        </p:grpSpPr>
        <p:sp>
          <p:nvSpPr>
            <p:cNvPr id="28" name="Rectangle 27">
              <a:extLst>
                <a:ext uri="{FF2B5EF4-FFF2-40B4-BE49-F238E27FC236}">
                  <a16:creationId xmlns:a16="http://schemas.microsoft.com/office/drawing/2014/main" id="{4BC8BCCE-5BFD-46AB-BC75-E0BE3C106981}"/>
                </a:ext>
              </a:extLst>
            </p:cNvPr>
            <p:cNvSpPr/>
            <p:nvPr userDrawn="1"/>
          </p:nvSpPr>
          <p:spPr>
            <a:xfrm>
              <a:off x="0" y="99888"/>
              <a:ext cx="12192000" cy="143124"/>
            </a:xfrm>
            <a:prstGeom prst="rect">
              <a:avLst/>
            </a:prstGeom>
            <a:solidFill>
              <a:srgbClr val="FCC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Rectangle 28">
              <a:extLst>
                <a:ext uri="{FF2B5EF4-FFF2-40B4-BE49-F238E27FC236}">
                  <a16:creationId xmlns:a16="http://schemas.microsoft.com/office/drawing/2014/main" id="{259F284E-255E-4604-8FEA-446B25E34957}"/>
                </a:ext>
              </a:extLst>
            </p:cNvPr>
            <p:cNvSpPr/>
            <p:nvPr userDrawn="1"/>
          </p:nvSpPr>
          <p:spPr>
            <a:xfrm>
              <a:off x="0" y="0"/>
              <a:ext cx="12192000" cy="190500"/>
            </a:xfrm>
            <a:prstGeom prst="rect">
              <a:avLst/>
            </a:prstGeom>
            <a:solidFill>
              <a:srgbClr val="1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graphicFrame>
        <p:nvGraphicFramePr>
          <p:cNvPr id="14" name="Table 21">
            <a:extLst>
              <a:ext uri="{FF2B5EF4-FFF2-40B4-BE49-F238E27FC236}">
                <a16:creationId xmlns:a16="http://schemas.microsoft.com/office/drawing/2014/main" id="{D6523EB1-096A-4B44-B805-8D60F7F6008C}"/>
              </a:ext>
            </a:extLst>
          </p:cNvPr>
          <p:cNvGraphicFramePr>
            <a:graphicFrameLocks noGrp="1"/>
          </p:cNvGraphicFramePr>
          <p:nvPr userDrawn="1">
            <p:extLst>
              <p:ext uri="{D42A27DB-BD31-4B8C-83A1-F6EECF244321}">
                <p14:modId xmlns:p14="http://schemas.microsoft.com/office/powerpoint/2010/main" val="585201222"/>
              </p:ext>
            </p:extLst>
          </p:nvPr>
        </p:nvGraphicFramePr>
        <p:xfrm>
          <a:off x="691240" y="2411503"/>
          <a:ext cx="10671275" cy="2316480"/>
        </p:xfrm>
        <a:graphic>
          <a:graphicData uri="http://schemas.openxmlformats.org/drawingml/2006/table">
            <a:tbl>
              <a:tblPr>
                <a:tableStyleId>{93296810-A885-4BE3-A3E7-6D5BEEA58F35}</a:tableStyleId>
              </a:tblPr>
              <a:tblGrid>
                <a:gridCol w="5335637">
                  <a:extLst>
                    <a:ext uri="{9D8B030D-6E8A-4147-A177-3AD203B41FA5}">
                      <a16:colId xmlns:a16="http://schemas.microsoft.com/office/drawing/2014/main" val="1830107636"/>
                    </a:ext>
                  </a:extLst>
                </a:gridCol>
                <a:gridCol w="5335637">
                  <a:extLst>
                    <a:ext uri="{9D8B030D-6E8A-4147-A177-3AD203B41FA5}">
                      <a16:colId xmlns:a16="http://schemas.microsoft.com/office/drawing/2014/main" val="3762212096"/>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XXXX</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XXXX</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716088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XXX@FM3research.com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XXX@FM3research.com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393268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endParaRP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endParaRP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9497642"/>
                  </a:ext>
                </a:extLst>
              </a:tr>
              <a:tr h="0">
                <a:tc>
                  <a:txBody>
                    <a:bodyPr/>
                    <a:lstStyle/>
                    <a:p>
                      <a:pPr algn="ctr"/>
                      <a:r>
                        <a:rPr lang="en-US" sz="2000" b="0" dirty="0">
                          <a:solidFill>
                            <a:schemeClr val="tx1"/>
                          </a:solidFill>
                        </a:rPr>
                        <a:t>1999 Harrison St., Suite 2020</a:t>
                      </a:r>
                      <a:br>
                        <a:rPr lang="en-US" sz="2000" b="0" dirty="0">
                          <a:solidFill>
                            <a:schemeClr val="tx1"/>
                          </a:solidFill>
                        </a:rPr>
                      </a:br>
                      <a:r>
                        <a:rPr lang="en-US" sz="2000" b="0" dirty="0">
                          <a:solidFill>
                            <a:schemeClr val="tx1"/>
                          </a:solidFill>
                        </a:rPr>
                        <a:t>Oakland, CA 94612</a:t>
                      </a:r>
                      <a:br>
                        <a:rPr lang="en-US" sz="2000" b="0" dirty="0">
                          <a:solidFill>
                            <a:schemeClr val="tx1"/>
                          </a:solidFill>
                        </a:rPr>
                      </a:br>
                      <a:r>
                        <a:rPr lang="en-US" sz="2000" b="0" dirty="0">
                          <a:solidFill>
                            <a:schemeClr val="tx1"/>
                          </a:solidFill>
                        </a:rPr>
                        <a:t>Phone (510) 451-9521</a:t>
                      </a:r>
                    </a:p>
                    <a:p>
                      <a:pPr algn="ctr"/>
                      <a:r>
                        <a:rPr lang="en-US" sz="2000" b="0" dirty="0">
                          <a:solidFill>
                            <a:schemeClr val="tx1"/>
                          </a:solidFill>
                        </a:rPr>
                        <a:t>Fax (510) 451-0384 </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b="0" dirty="0">
                          <a:solidFill>
                            <a:schemeClr val="tx1"/>
                          </a:solidFill>
                        </a:rPr>
                        <a:t>12100 </a:t>
                      </a:r>
                      <a:r>
                        <a:rPr lang="fr-FR" sz="2000" b="0" dirty="0" err="1">
                          <a:solidFill>
                            <a:schemeClr val="tx1"/>
                          </a:solidFill>
                        </a:rPr>
                        <a:t>Wilshire</a:t>
                      </a:r>
                      <a:r>
                        <a:rPr lang="fr-FR" sz="2000" b="0" dirty="0">
                          <a:solidFill>
                            <a:schemeClr val="tx1"/>
                          </a:solidFill>
                        </a:rPr>
                        <a:t> Blvd., Suite 350</a:t>
                      </a:r>
                      <a:br>
                        <a:rPr lang="fr-FR" sz="2000" b="0" dirty="0">
                          <a:solidFill>
                            <a:schemeClr val="tx1"/>
                          </a:solidFill>
                        </a:rPr>
                      </a:br>
                      <a:r>
                        <a:rPr lang="fr-FR" sz="2000" b="0" dirty="0">
                          <a:solidFill>
                            <a:schemeClr val="tx1"/>
                          </a:solidFill>
                        </a:rPr>
                        <a:t>Los Angeles, CA 90025</a:t>
                      </a:r>
                      <a:br>
                        <a:rPr lang="fr-FR" sz="2000" b="0" dirty="0">
                          <a:solidFill>
                            <a:schemeClr val="tx1"/>
                          </a:solidFill>
                        </a:rPr>
                      </a:br>
                      <a:r>
                        <a:rPr lang="fr-FR" sz="2000" b="0" dirty="0">
                          <a:solidFill>
                            <a:schemeClr val="tx1"/>
                          </a:solidFill>
                        </a:rPr>
                        <a:t>Phone (310) 828-1183</a:t>
                      </a:r>
                    </a:p>
                    <a:p>
                      <a:pPr algn="ctr"/>
                      <a:r>
                        <a:rPr lang="fr-FR" sz="2000" b="0" dirty="0">
                          <a:solidFill>
                            <a:schemeClr val="tx1"/>
                          </a:solidFill>
                        </a:rPr>
                        <a:t>Fax (310) 453-6562 </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7961644"/>
                  </a:ext>
                </a:extLst>
              </a:tr>
            </a:tbl>
          </a:graphicData>
        </a:graphic>
      </p:graphicFrame>
      <p:pic>
        <p:nvPicPr>
          <p:cNvPr id="19" name="Picture 18" descr="Logo&#10;&#10;Description automatically generated with medium confidence">
            <a:extLst>
              <a:ext uri="{FF2B5EF4-FFF2-40B4-BE49-F238E27FC236}">
                <a16:creationId xmlns:a16="http://schemas.microsoft.com/office/drawing/2014/main" id="{DE7C695D-3EFF-4C71-9F79-0F3706D2FF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4793" y="4977991"/>
            <a:ext cx="5170599" cy="1403350"/>
          </a:xfrm>
          <a:prstGeom prst="rect">
            <a:avLst/>
          </a:prstGeom>
        </p:spPr>
      </p:pic>
    </p:spTree>
    <p:extLst>
      <p:ext uri="{BB962C8B-B14F-4D97-AF65-F5344CB8AC3E}">
        <p14:creationId xmlns:p14="http://schemas.microsoft.com/office/powerpoint/2010/main" val="17418702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aphicFrame>
        <p:nvGraphicFramePr>
          <p:cNvPr id="2" name="Table 21">
            <a:extLst>
              <a:ext uri="{FF2B5EF4-FFF2-40B4-BE49-F238E27FC236}">
                <a16:creationId xmlns:a16="http://schemas.microsoft.com/office/drawing/2014/main" id="{0D22CCC4-48AB-47BE-B99D-A59668873DC5}"/>
              </a:ext>
            </a:extLst>
          </p:cNvPr>
          <p:cNvGraphicFramePr>
            <a:graphicFrameLocks noGrp="1"/>
          </p:cNvGraphicFramePr>
          <p:nvPr userDrawn="1">
            <p:extLst>
              <p:ext uri="{D42A27DB-BD31-4B8C-83A1-F6EECF244321}">
                <p14:modId xmlns:p14="http://schemas.microsoft.com/office/powerpoint/2010/main" val="3479704902"/>
              </p:ext>
            </p:extLst>
          </p:nvPr>
        </p:nvGraphicFramePr>
        <p:xfrm>
          <a:off x="163336" y="807720"/>
          <a:ext cx="6338481" cy="5059680"/>
        </p:xfrm>
        <a:graphic>
          <a:graphicData uri="http://schemas.openxmlformats.org/drawingml/2006/table">
            <a:tbl>
              <a:tblPr>
                <a:tableStyleId>{93296810-A885-4BE3-A3E7-6D5BEEA58F35}</a:tableStyleId>
              </a:tblPr>
              <a:tblGrid>
                <a:gridCol w="6338481">
                  <a:extLst>
                    <a:ext uri="{9D8B030D-6E8A-4147-A177-3AD203B41FA5}">
                      <a16:colId xmlns:a16="http://schemas.microsoft.com/office/drawing/2014/main" val="1830107636"/>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Richard Bernard, Ph.D.</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716088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Bernard@FM3research.com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3932688"/>
                  </a:ext>
                </a:extLst>
              </a:tr>
              <a:tr h="0">
                <a:tc>
                  <a:txBody>
                    <a:bodyPr/>
                    <a:lstStyle/>
                    <a:p>
                      <a:pPr algn="ctr"/>
                      <a:endParaRPr lang="en-US" sz="1800" dirty="0"/>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459139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John Fairbank</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063797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John@FM3research.com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374600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endParaRP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805859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Rick Sklarz</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2083160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Sklarz@FM3research.com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897677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endParaRP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882193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Adam Sonenshein</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1624259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Adam@FM3research.com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660277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endParaRP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335693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Paul Maslin</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396849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Paul@FM3research.com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857902"/>
                  </a:ext>
                </a:extLst>
              </a:tr>
            </a:tbl>
          </a:graphicData>
        </a:graphic>
      </p:graphicFrame>
      <p:graphicFrame>
        <p:nvGraphicFramePr>
          <p:cNvPr id="3" name="Table 21">
            <a:extLst>
              <a:ext uri="{FF2B5EF4-FFF2-40B4-BE49-F238E27FC236}">
                <a16:creationId xmlns:a16="http://schemas.microsoft.com/office/drawing/2014/main" id="{E82E3B15-E05E-DBDB-E142-CE271D3C084D}"/>
              </a:ext>
            </a:extLst>
          </p:cNvPr>
          <p:cNvGraphicFramePr>
            <a:graphicFrameLocks noGrp="1"/>
          </p:cNvGraphicFramePr>
          <p:nvPr userDrawn="1">
            <p:extLst>
              <p:ext uri="{D42A27DB-BD31-4B8C-83A1-F6EECF244321}">
                <p14:modId xmlns:p14="http://schemas.microsoft.com/office/powerpoint/2010/main" val="2618516799"/>
              </p:ext>
            </p:extLst>
          </p:nvPr>
        </p:nvGraphicFramePr>
        <p:xfrm>
          <a:off x="6002831" y="807720"/>
          <a:ext cx="6025835" cy="5273040"/>
        </p:xfrm>
        <a:graphic>
          <a:graphicData uri="http://schemas.openxmlformats.org/drawingml/2006/table">
            <a:tbl>
              <a:tblPr>
                <a:tableStyleId>{93296810-A885-4BE3-A3E7-6D5BEEA58F35}</a:tableStyleId>
              </a:tblPr>
              <a:tblGrid>
                <a:gridCol w="6025835">
                  <a:extLst>
                    <a:ext uri="{9D8B030D-6E8A-4147-A177-3AD203B41FA5}">
                      <a16:colId xmlns:a16="http://schemas.microsoft.com/office/drawing/2014/main" val="1830107636"/>
                    </a:ext>
                  </a:extLst>
                </a:gridCol>
              </a:tblGrid>
              <a:tr h="137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endParaRP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1410453"/>
                  </a:ext>
                </a:extLst>
              </a:tr>
              <a:tr h="2299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Sharon Pinkerton</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4649097"/>
                  </a:ext>
                </a:extLst>
              </a:tr>
              <a:tr h="137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Sharonmpinkerton@gmail.com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7122721"/>
                  </a:ext>
                </a:extLst>
              </a:tr>
              <a:tr h="167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endParaRP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809354062"/>
                  </a:ext>
                </a:extLst>
              </a:tr>
              <a:tr h="2299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Dave Metz</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8515531"/>
                  </a:ext>
                </a:extLst>
              </a:tr>
              <a:tr h="137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Dave@FM3research.com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1890838"/>
                  </a:ext>
                </a:extLst>
              </a:tr>
              <a:tr h="137997">
                <a:tc>
                  <a:txBody>
                    <a:bodyPr/>
                    <a:lstStyle/>
                    <a:p>
                      <a:pPr algn="ctr"/>
                      <a:endParaRPr lang="en-US" sz="1800" dirty="0"/>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4166229"/>
                  </a:ext>
                </a:extLst>
              </a:tr>
              <a:tr h="2299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Curt Below</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0032013"/>
                  </a:ext>
                </a:extLst>
              </a:tr>
              <a:tr h="137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Curt@FM3research.com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5043644"/>
                  </a:ext>
                </a:extLst>
              </a:tr>
              <a:tr h="137997">
                <a:tc>
                  <a:txBody>
                    <a:bodyPr/>
                    <a:lstStyle/>
                    <a:p>
                      <a:pPr algn="ctr"/>
                      <a:endParaRPr lang="en-US" sz="1800" dirty="0"/>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6465212"/>
                  </a:ext>
                </a:extLst>
              </a:tr>
              <a:tr h="2299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Lucia Del Puppo</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1560627"/>
                  </a:ext>
                </a:extLst>
              </a:tr>
              <a:tr h="137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Lucia@FM3research.com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5685414"/>
                  </a:ext>
                </a:extLst>
              </a:tr>
              <a:tr h="137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solidFill>
                      </a:endParaRP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6237900"/>
                  </a:ext>
                </a:extLst>
              </a:tr>
              <a:tr h="2299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Miranda Everitt</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9314303"/>
                  </a:ext>
                </a:extLst>
              </a:tr>
              <a:tr h="137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Miranda@FM3research.com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9188057"/>
                  </a:ext>
                </a:extLst>
              </a:tr>
            </a:tbl>
          </a:graphicData>
        </a:graphic>
      </p:graphicFrame>
    </p:spTree>
    <p:extLst>
      <p:ext uri="{BB962C8B-B14F-4D97-AF65-F5344CB8AC3E}">
        <p14:creationId xmlns:p14="http://schemas.microsoft.com/office/powerpoint/2010/main" val="2439262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DA9CFE5-6BB7-4A8B-B92F-8BFD05976ABC}"/>
              </a:ext>
            </a:extLst>
          </p:cNvPr>
          <p:cNvGrpSpPr/>
          <p:nvPr userDrawn="1"/>
        </p:nvGrpSpPr>
        <p:grpSpPr>
          <a:xfrm>
            <a:off x="1147524" y="6657976"/>
            <a:ext cx="8301277" cy="200025"/>
            <a:chOff x="1143000" y="8877300"/>
            <a:chExt cx="11049000" cy="266700"/>
          </a:xfrm>
        </p:grpSpPr>
        <p:sp>
          <p:nvSpPr>
            <p:cNvPr id="10" name="Rectangle 9">
              <a:extLst>
                <a:ext uri="{FF2B5EF4-FFF2-40B4-BE49-F238E27FC236}">
                  <a16:creationId xmlns:a16="http://schemas.microsoft.com/office/drawing/2014/main" id="{4B0432E0-B03E-4A79-81F5-874D61634A0C}"/>
                </a:ext>
              </a:extLst>
            </p:cNvPr>
            <p:cNvSpPr/>
            <p:nvPr userDrawn="1"/>
          </p:nvSpPr>
          <p:spPr>
            <a:xfrm flipV="1">
              <a:off x="1143000" y="8877300"/>
              <a:ext cx="11049000" cy="266700"/>
            </a:xfrm>
            <a:prstGeom prst="rect">
              <a:avLst/>
            </a:prstGeom>
            <a:solidFill>
              <a:srgbClr val="FCC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F984413E-FEB0-4351-9204-7A7A26081E67}"/>
                </a:ext>
              </a:extLst>
            </p:cNvPr>
            <p:cNvSpPr/>
            <p:nvPr userDrawn="1"/>
          </p:nvSpPr>
          <p:spPr>
            <a:xfrm flipV="1">
              <a:off x="1143000" y="8953500"/>
              <a:ext cx="11049000" cy="190500"/>
            </a:xfrm>
            <a:prstGeom prst="rect">
              <a:avLst/>
            </a:prstGeom>
            <a:solidFill>
              <a:srgbClr val="1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2" name="Group 11">
            <a:extLst>
              <a:ext uri="{FF2B5EF4-FFF2-40B4-BE49-F238E27FC236}">
                <a16:creationId xmlns:a16="http://schemas.microsoft.com/office/drawing/2014/main" id="{37FC0EC0-932A-497A-A7A7-5FD81A00AF95}"/>
              </a:ext>
            </a:extLst>
          </p:cNvPr>
          <p:cNvGrpSpPr/>
          <p:nvPr userDrawn="1"/>
        </p:nvGrpSpPr>
        <p:grpSpPr>
          <a:xfrm>
            <a:off x="0" y="1"/>
            <a:ext cx="12192000" cy="200025"/>
            <a:chOff x="0" y="0"/>
            <a:chExt cx="12192000" cy="266700"/>
          </a:xfrm>
        </p:grpSpPr>
        <p:sp>
          <p:nvSpPr>
            <p:cNvPr id="13" name="Rectangle 12">
              <a:extLst>
                <a:ext uri="{FF2B5EF4-FFF2-40B4-BE49-F238E27FC236}">
                  <a16:creationId xmlns:a16="http://schemas.microsoft.com/office/drawing/2014/main" id="{0AA9FFA9-15ED-416F-BC4C-EE96BAAFE6BD}"/>
                </a:ext>
              </a:extLst>
            </p:cNvPr>
            <p:cNvSpPr/>
            <p:nvPr userDrawn="1"/>
          </p:nvSpPr>
          <p:spPr>
            <a:xfrm>
              <a:off x="0" y="0"/>
              <a:ext cx="12192000" cy="266700"/>
            </a:xfrm>
            <a:prstGeom prst="rect">
              <a:avLst/>
            </a:prstGeom>
            <a:solidFill>
              <a:srgbClr val="FCC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4F0E96BF-90CC-4ACE-AC98-61D79610D982}"/>
                </a:ext>
              </a:extLst>
            </p:cNvPr>
            <p:cNvSpPr/>
            <p:nvPr userDrawn="1"/>
          </p:nvSpPr>
          <p:spPr>
            <a:xfrm>
              <a:off x="0" y="0"/>
              <a:ext cx="12192000" cy="190500"/>
            </a:xfrm>
            <a:prstGeom prst="rect">
              <a:avLst/>
            </a:prstGeom>
            <a:solidFill>
              <a:srgbClr val="1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7" name="Rectangle 16">
            <a:extLst>
              <a:ext uri="{FF2B5EF4-FFF2-40B4-BE49-F238E27FC236}">
                <a16:creationId xmlns:a16="http://schemas.microsoft.com/office/drawing/2014/main" id="{0833E5BD-C8C9-457A-AD13-9CEFB2234D79}"/>
              </a:ext>
            </a:extLst>
          </p:cNvPr>
          <p:cNvSpPr/>
          <p:nvPr userDrawn="1"/>
        </p:nvSpPr>
        <p:spPr>
          <a:xfrm>
            <a:off x="8191501" y="0"/>
            <a:ext cx="4000500" cy="6858000"/>
          </a:xfrm>
          <a:prstGeom prst="rect">
            <a:avLst/>
          </a:prstGeom>
          <a:solidFill>
            <a:srgbClr val="1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27FF0691-7698-4A58-8AFD-3069D27716D9}"/>
              </a:ext>
            </a:extLst>
          </p:cNvPr>
          <p:cNvSpPr/>
          <p:nvPr userDrawn="1"/>
        </p:nvSpPr>
        <p:spPr>
          <a:xfrm>
            <a:off x="8782051" y="3411857"/>
            <a:ext cx="2819400" cy="34289"/>
          </a:xfrm>
          <a:prstGeom prst="rect">
            <a:avLst/>
          </a:prstGeom>
          <a:solidFill>
            <a:srgbClr val="FCC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1AB1501-E63F-4743-B4E7-33B703CB1880}"/>
              </a:ext>
            </a:extLst>
          </p:cNvPr>
          <p:cNvSpPr>
            <a:spLocks noGrp="1"/>
          </p:cNvSpPr>
          <p:nvPr>
            <p:ph type="title"/>
          </p:nvPr>
        </p:nvSpPr>
        <p:spPr>
          <a:xfrm>
            <a:off x="78777" y="228601"/>
            <a:ext cx="8074625" cy="1325563"/>
          </a:xfrm>
          <a:prstGeom prst="rect">
            <a:avLst/>
          </a:prstGeom>
        </p:spPr>
        <p:txBody>
          <a:bodyPr/>
          <a:lstStyle>
            <a:lvl1pPr algn="ctr">
              <a:defRPr sz="3600" b="1">
                <a:solidFill>
                  <a:schemeClr val="tx1"/>
                </a:solidFill>
                <a:latin typeface="+mj-lt"/>
              </a:defRPr>
            </a:lvl1pPr>
          </a:lstStyle>
          <a:p>
            <a:r>
              <a:rPr lang="en-US" dirty="0"/>
              <a:t>Click to edit Master title style</a:t>
            </a:r>
          </a:p>
        </p:txBody>
      </p:sp>
      <p:sp>
        <p:nvSpPr>
          <p:cNvPr id="6" name="TextBox 5">
            <a:extLst>
              <a:ext uri="{FF2B5EF4-FFF2-40B4-BE49-F238E27FC236}">
                <a16:creationId xmlns:a16="http://schemas.microsoft.com/office/drawing/2014/main" id="{09870C11-65CE-419D-82E4-261885D2B069}"/>
              </a:ext>
            </a:extLst>
          </p:cNvPr>
          <p:cNvSpPr txBox="1"/>
          <p:nvPr userDrawn="1"/>
        </p:nvSpPr>
        <p:spPr>
          <a:xfrm>
            <a:off x="11734801" y="6400800"/>
            <a:ext cx="571500" cy="300082"/>
          </a:xfrm>
          <a:prstGeom prst="rect">
            <a:avLst/>
          </a:prstGeom>
          <a:noFill/>
        </p:spPr>
        <p:txBody>
          <a:bodyPr wrap="square" rtlCol="0">
            <a:spAutoFit/>
          </a:bodyPr>
          <a:lstStyle/>
          <a:p>
            <a:fld id="{D756BC96-E295-4C04-8058-2754A38469E9}" type="slidenum">
              <a:rPr lang="en-US" sz="1350" b="1" smtClean="0">
                <a:solidFill>
                  <a:schemeClr val="bg1"/>
                </a:solidFill>
              </a:rPr>
              <a:t>‹#›</a:t>
            </a:fld>
            <a:endParaRPr lang="en-US" sz="1350" b="1" dirty="0">
              <a:solidFill>
                <a:schemeClr val="bg1"/>
              </a:solidFill>
            </a:endParaRPr>
          </a:p>
        </p:txBody>
      </p:sp>
      <p:sp>
        <p:nvSpPr>
          <p:cNvPr id="4" name="Text Placeholder 3">
            <a:extLst>
              <a:ext uri="{FF2B5EF4-FFF2-40B4-BE49-F238E27FC236}">
                <a16:creationId xmlns:a16="http://schemas.microsoft.com/office/drawing/2014/main" id="{82CD848C-F778-4B5E-A9F5-ABE9EBC8A1AC}"/>
              </a:ext>
            </a:extLst>
          </p:cNvPr>
          <p:cNvSpPr>
            <a:spLocks noGrp="1"/>
          </p:cNvSpPr>
          <p:nvPr>
            <p:ph type="body" sz="quarter" idx="10"/>
          </p:nvPr>
        </p:nvSpPr>
        <p:spPr>
          <a:xfrm>
            <a:off x="92417" y="942976"/>
            <a:ext cx="8047339" cy="5343525"/>
          </a:xfrm>
          <a:prstGeom prst="rect">
            <a:avLst/>
          </a:prstGeom>
        </p:spPr>
        <p:txBody>
          <a:bodyPr/>
          <a:lstStyle>
            <a:lvl1pPr marL="300038" indent="-300038">
              <a:buFont typeface="Wingdings" panose="05000000000000000000" pitchFamily="2" charset="2"/>
              <a:buChar char="Ø"/>
              <a:defRPr>
                <a:solidFill>
                  <a:schemeClr val="tx1"/>
                </a:solidFill>
              </a:defRPr>
            </a:lvl1pPr>
            <a:lvl2pPr marL="685783" indent="-228594">
              <a:buFont typeface="Wingdings" panose="05000000000000000000" pitchFamily="2" charset="2"/>
              <a:buChar char="§"/>
              <a:defRPr>
                <a:solidFill>
                  <a:schemeClr val="tx1"/>
                </a:solidFill>
              </a:defRPr>
            </a:lvl2pPr>
            <a:lvl3pPr marL="1142972" indent="-228594">
              <a:buFont typeface="Wingdings" panose="05000000000000000000" pitchFamily="2" charset="2"/>
              <a:buChar char="ü"/>
              <a:defRPr>
                <a:solidFill>
                  <a:schemeClr val="tx1"/>
                </a:solidFill>
              </a:defRPr>
            </a:lvl3pPr>
            <a:lvl4pPr marL="1600160" indent="-228594">
              <a:buFont typeface="Courier New" panose="02070309020205020404" pitchFamily="49" charset="0"/>
              <a:buChar char="o"/>
              <a:defRPr>
                <a:solidFill>
                  <a:schemeClr val="tx1"/>
                </a:solidFill>
              </a:defRPr>
            </a:lvl4pPr>
            <a:lvl5pPr marL="2057348" indent="-228594">
              <a:buFont typeface="Wingdings" panose="05000000000000000000" pitchFamily="2" charset="2"/>
              <a:buChar char="Ø"/>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Image result for 1999 harrison">
            <a:extLst>
              <a:ext uri="{FF2B5EF4-FFF2-40B4-BE49-F238E27FC236}">
                <a16:creationId xmlns:a16="http://schemas.microsoft.com/office/drawing/2014/main" id="{CF6555BA-475E-44DE-824B-EEF523C55BD6}"/>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8642" r="23783"/>
          <a:stretch/>
        </p:blipFill>
        <p:spPr bwMode="auto">
          <a:xfrm>
            <a:off x="8818402" y="3937637"/>
            <a:ext cx="2833175" cy="2297417"/>
          </a:xfrm>
          <a:prstGeom prst="rect">
            <a:avLst/>
          </a:prstGeom>
          <a:extLst>
            <a:ext uri="{909E8E84-426E-40DD-AFC4-6F175D3DCCD1}">
              <a14:hiddenFill xmlns:a14="http://schemas.microsoft.com/office/drawing/2010/main">
                <a:solidFill>
                  <a:srgbClr val="FFFFFF"/>
                </a:solidFill>
              </a14:hiddenFill>
            </a:ext>
          </a:extLst>
        </p:spPr>
      </p:pic>
      <p:pic>
        <p:nvPicPr>
          <p:cNvPr id="7" name="Picture 4" descr="Image result for 12100 Wilshire Boulevard">
            <a:extLst>
              <a:ext uri="{FF2B5EF4-FFF2-40B4-BE49-F238E27FC236}">
                <a16:creationId xmlns:a16="http://schemas.microsoft.com/office/drawing/2014/main" id="{258395FB-DD9A-408B-9583-8D7F0A6C3C18}"/>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2808" r="13747" b="-3"/>
          <a:stretch/>
        </p:blipFill>
        <p:spPr bwMode="auto">
          <a:xfrm>
            <a:off x="8735178" y="508636"/>
            <a:ext cx="2999623" cy="2297417"/>
          </a:xfrm>
          <a:prstGeom prst="rect">
            <a:avLst/>
          </a:prstGeom>
          <a:extLst>
            <a:ext uri="{909E8E84-426E-40DD-AFC4-6F175D3DCCD1}">
              <a14:hiddenFill xmlns:a14="http://schemas.microsoft.com/office/drawing/2010/main">
                <a:solidFill>
                  <a:srgbClr val="FFFFFF"/>
                </a:solidFill>
              </a14:hiddenFill>
            </a:ext>
          </a:extLst>
        </p:spPr>
      </p:pic>
      <p:pic>
        <p:nvPicPr>
          <p:cNvPr id="15" name="Picture 14" descr="A close up of a sign&#10;&#10;Description generated with very high confidence">
            <a:extLst>
              <a:ext uri="{FF2B5EF4-FFF2-40B4-BE49-F238E27FC236}">
                <a16:creationId xmlns:a16="http://schemas.microsoft.com/office/drawing/2014/main" id="{2CBC4FBB-7D8D-41C1-A3EA-B69DBF0BFB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6342631"/>
            <a:ext cx="1104900" cy="515371"/>
          </a:xfrm>
          <a:prstGeom prst="rect">
            <a:avLst/>
          </a:prstGeom>
        </p:spPr>
      </p:pic>
    </p:spTree>
    <p:extLst>
      <p:ext uri="{BB962C8B-B14F-4D97-AF65-F5344CB8AC3E}">
        <p14:creationId xmlns:p14="http://schemas.microsoft.com/office/powerpoint/2010/main" val="35398939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1120774"/>
          </a:xfrm>
          <a:prstGeom prst="rect">
            <a:avLst/>
          </a:prstGeom>
        </p:spPr>
        <p:txBody>
          <a:bodyPr/>
          <a:lstStyle>
            <a:lvl1pPr algn="ctr">
              <a:defRPr sz="32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9945988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281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96920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C207BA2D-1F0B-4FBE-B5F3-4B063EC31258}" type="datetime1">
              <a:rPr lang="en-US" smtClean="0"/>
              <a:t>1/16/2024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1F88A98-77A6-423B-8E26-E0EE09131322}" type="slidenum">
              <a:rPr lang="en-US" smtClean="0"/>
              <a:pPr>
                <a:defRPr/>
              </a:pPr>
              <a:t>‹#›</a:t>
            </a:fld>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806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523392A-B084-4716-AD86-F37779E80645}" type="datetime1">
              <a:rPr lang="en-US" smtClean="0"/>
              <a:t>1/16/2024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59A23D7-464D-4DDE-8781-FBC52562B422}" type="slidenum">
              <a:rPr lang="en-US" smtClean="0"/>
              <a:pPr>
                <a:defRPr/>
              </a:pPr>
              <a:t>‹#›</a:t>
            </a:fld>
            <a:endParaRPr lang="en-US" dirty="0"/>
          </a:p>
        </p:txBody>
      </p:sp>
    </p:spTree>
    <p:extLst>
      <p:ext uri="{BB962C8B-B14F-4D97-AF65-F5344CB8AC3E}">
        <p14:creationId xmlns:p14="http://schemas.microsoft.com/office/powerpoint/2010/main" val="3674173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A60E8C1-1211-4E04-89A7-1ABFA9F3452C}" type="datetime1">
              <a:rPr lang="en-US" smtClean="0"/>
              <a:t>1/16/2024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CCC14C6-0729-41E2-B560-64F323DF2F28}" type="slidenum">
              <a:rPr lang="en-US" smtClean="0"/>
              <a:pPr>
                <a:defRPr/>
              </a:pPr>
              <a:t>‹#›</a:t>
            </a:fld>
            <a:endParaRPr lang="en-US"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65708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44E4291-9783-4DA5-B667-4E47227E3A73}" type="datetime1">
              <a:rPr lang="en-US" smtClean="0"/>
              <a:t>1/16/2024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C64B4D84-6CC7-41AB-AF90-CE7F42CD1BCA}" type="slidenum">
              <a:rPr lang="en-US" smtClean="0"/>
              <a:pPr>
                <a:defRPr/>
              </a:pPr>
              <a:t>‹#›</a:t>
            </a:fld>
            <a:endParaRPr lang="en-US" dirty="0"/>
          </a:p>
        </p:txBody>
      </p:sp>
    </p:spTree>
    <p:extLst>
      <p:ext uri="{BB962C8B-B14F-4D97-AF65-F5344CB8AC3E}">
        <p14:creationId xmlns:p14="http://schemas.microsoft.com/office/powerpoint/2010/main" val="3155927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A824DB7E-F5E4-45A0-8293-A32423CDD48B}" type="datetime1">
              <a:rPr lang="en-US" smtClean="0"/>
              <a:t>1/16/2024</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CE18BE06-CA2A-4916-B020-6ED85626150A}" type="slidenum">
              <a:rPr lang="en-US" smtClean="0"/>
              <a:pPr>
                <a:defRPr/>
              </a:pPr>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836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D3F1F81E-96B6-46DF-A899-7DD3B0650ACA}" type="datetime1">
              <a:rPr lang="en-US" smtClean="0"/>
              <a:t>1/16/2024</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7279D56F-942B-4A0C-9BBC-8CBF66F37362}" type="slidenum">
              <a:rPr lang="en-US" smtClean="0"/>
              <a:pPr>
                <a:defRPr/>
              </a:pPr>
              <a:t>‹#›</a:t>
            </a:fld>
            <a:endParaRPr lang="en-US" dirty="0"/>
          </a:p>
        </p:txBody>
      </p:sp>
    </p:spTree>
    <p:extLst>
      <p:ext uri="{BB962C8B-B14F-4D97-AF65-F5344CB8AC3E}">
        <p14:creationId xmlns:p14="http://schemas.microsoft.com/office/powerpoint/2010/main" val="4033522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3927100-334A-4915-9589-2A5ACF1FF4CF}" type="datetime1">
              <a:rPr lang="en-US" smtClean="0"/>
              <a:t>1/16/2024</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ADFF1289-BCA2-4E65-B324-76BC92136196}" type="slidenum">
              <a:rPr lang="en-US" smtClean="0"/>
              <a:pPr>
                <a:defRPr/>
              </a:pPr>
              <a:t>‹#›</a:t>
            </a:fld>
            <a:endParaRPr lang="en-US" dirty="0"/>
          </a:p>
        </p:txBody>
      </p:sp>
    </p:spTree>
    <p:extLst>
      <p:ext uri="{BB962C8B-B14F-4D97-AF65-F5344CB8AC3E}">
        <p14:creationId xmlns:p14="http://schemas.microsoft.com/office/powerpoint/2010/main" val="749318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8C7BA92-0525-4587-86FA-956F48E3B3CA}" type="datetime1">
              <a:rPr lang="en-US" smtClean="0"/>
              <a:t>1/16/2024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9C2EA942-5BFA-4142-B2A9-1CDE9925FD55}" type="slidenum">
              <a:rPr lang="en-US" smtClean="0"/>
              <a:pPr>
                <a:defRPr/>
              </a:pPr>
              <a:t>‹#›</a:t>
            </a:fld>
            <a:endParaRPr lang="en-US" dirty="0"/>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745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62404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A6C90A6-8413-490C-8850-7479077C4528}" type="datetime1">
              <a:rPr lang="en-US" smtClean="0"/>
              <a:t>1/16/2024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CA4DB5B4-D75A-4A73-B972-307DAB723A59}" type="slidenum">
              <a:rPr lang="en-US" smtClean="0"/>
              <a:pPr>
                <a:defRPr/>
              </a:pPr>
              <a:t>‹#›</a:t>
            </a:fld>
            <a:endParaRPr lang="en-US" dirty="0"/>
          </a:p>
        </p:txBody>
      </p:sp>
    </p:spTree>
    <p:extLst>
      <p:ext uri="{BB962C8B-B14F-4D97-AF65-F5344CB8AC3E}">
        <p14:creationId xmlns:p14="http://schemas.microsoft.com/office/powerpoint/2010/main" val="186818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BE131E5-9D13-45B6-9EB0-DE55E959D414}" type="datetime1">
              <a:rPr lang="en-US" smtClean="0"/>
              <a:t>1/16/2024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A8368E6-B2B2-4C0C-AEE5-9BBC8E846166}" type="slidenum">
              <a:rPr lang="en-US" smtClean="0"/>
              <a:pPr>
                <a:defRPr/>
              </a:pPr>
              <a:t>‹#›</a:t>
            </a:fld>
            <a:endParaRPr lang="en-US" dirty="0"/>
          </a:p>
        </p:txBody>
      </p:sp>
    </p:spTree>
    <p:extLst>
      <p:ext uri="{BB962C8B-B14F-4D97-AF65-F5344CB8AC3E}">
        <p14:creationId xmlns:p14="http://schemas.microsoft.com/office/powerpoint/2010/main" val="167971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352BE61-8A5B-4E75-99AA-BF3A35DD0D4F}" type="datetime1">
              <a:rPr lang="en-US" smtClean="0"/>
              <a:t>1/16/2024</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44AC2D3-21F5-42A4-BB04-0196ABD0364D}" type="slidenum">
              <a:rPr lang="en-US" smtClean="0"/>
              <a:pPr>
                <a:defRPr/>
              </a:pPr>
              <a:t>‹#›</a:t>
            </a:fld>
            <a:endParaRPr lang="en-US" dirty="0"/>
          </a:p>
        </p:txBody>
      </p:sp>
    </p:spTree>
    <p:extLst>
      <p:ext uri="{BB962C8B-B14F-4D97-AF65-F5344CB8AC3E}">
        <p14:creationId xmlns:p14="http://schemas.microsoft.com/office/powerpoint/2010/main" val="3047608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50FEC-8C5A-FA46-9E51-9BD88FA30148}"/>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A035DFB-3528-BF42-9806-1B838A0E9E3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005339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8641C-8F04-8E4A-B50F-424F17359C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5067B-1E32-014D-AA3E-2BE2126B4D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897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CC8F-831A-EC44-AF40-A079EC1D9F48}"/>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47A8642-E00E-0C49-A208-DB2981E2693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25393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5A783-94E2-7C46-B065-1897E31DF1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8A80EC-638B-014E-90E0-8A4CAA89EA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27AF6-438C-364D-815B-BFE8F93A85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072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2B77-8FAC-9A41-9FD2-FBC2BC13331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D9D6E4-E653-AD4D-9EF2-47A0C1CAFA5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727708D-5C8F-C642-AE6D-BB4D86762B5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255F75-704D-EC49-96AD-081CA4DEBFD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519752B-BABE-B642-BB47-C5FE0EDDB329}"/>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1383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E342-987C-094A-8D55-377B8EEE102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6770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16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31745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90FAD-4B81-3646-AC76-B291CFD2D16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E6089EE-50C4-EB4F-B17F-3ECC8BC17D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4C1444-5187-1042-B95C-2CCA6389BB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a:extLst>
              <a:ext uri="{FF2B5EF4-FFF2-40B4-BE49-F238E27FC236}">
                <a16:creationId xmlns:a16="http://schemas.microsoft.com/office/drawing/2014/main" id="{28258BD8-F34F-A942-9486-E870DCE546A9}"/>
              </a:ext>
            </a:extLst>
          </p:cNvPr>
          <p:cNvSpPr>
            <a:spLocks noGrp="1"/>
          </p:cNvSpPr>
          <p:nvPr>
            <p:ph type="ftr" sz="quarter" idx="11"/>
          </p:nvPr>
        </p:nvSpPr>
        <p:spPr>
          <a:xfrm>
            <a:off x="8229600" y="6281928"/>
            <a:ext cx="2438400" cy="576072"/>
          </a:xfrm>
          <a:prstGeom prst="rect">
            <a:avLst/>
          </a:prstGeom>
        </p:spPr>
        <p:txBody>
          <a:bodyPr/>
          <a:lstStyle/>
          <a:p>
            <a:pPr>
              <a:defRPr/>
            </a:pPr>
            <a:r>
              <a:rPr lang="en-US" dirty="0"/>
              <a:t>© 2019 The Cultural Planning Group</a:t>
            </a:r>
          </a:p>
        </p:txBody>
      </p:sp>
      <p:sp>
        <p:nvSpPr>
          <p:cNvPr id="7" name="Slide Number Placeholder 6">
            <a:extLst>
              <a:ext uri="{FF2B5EF4-FFF2-40B4-BE49-F238E27FC236}">
                <a16:creationId xmlns:a16="http://schemas.microsoft.com/office/drawing/2014/main" id="{49FBC55D-62E4-5D4A-BBDC-BEA2CD2D763D}"/>
              </a:ext>
            </a:extLst>
          </p:cNvPr>
          <p:cNvSpPr>
            <a:spLocks noGrp="1"/>
          </p:cNvSpPr>
          <p:nvPr>
            <p:ph type="sldNum" sz="quarter" idx="12"/>
          </p:nvPr>
        </p:nvSpPr>
        <p:spPr>
          <a:xfrm>
            <a:off x="10683240" y="6281928"/>
            <a:ext cx="670560" cy="576072"/>
          </a:xfrm>
          <a:prstGeom prst="rect">
            <a:avLst/>
          </a:prstGeom>
        </p:spPr>
        <p:txBody>
          <a:bodyPr/>
          <a:lstStyle/>
          <a:p>
            <a:pPr>
              <a:defRPr/>
            </a:pPr>
            <a:fld id="{12A1128C-29BF-4C3A-B91A-9ED665A3679A}" type="slidenum">
              <a:rPr lang="en-US" smtClean="0"/>
              <a:pPr>
                <a:defRPr/>
              </a:pPr>
              <a:t>‹#›</a:t>
            </a:fld>
            <a:endParaRPr lang="en-US" dirty="0"/>
          </a:p>
        </p:txBody>
      </p:sp>
    </p:spTree>
    <p:extLst>
      <p:ext uri="{BB962C8B-B14F-4D97-AF65-F5344CB8AC3E}">
        <p14:creationId xmlns:p14="http://schemas.microsoft.com/office/powerpoint/2010/main" val="501171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7DC8-EA44-F941-8186-D20704262D3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1915C96-7021-974F-973E-86328901399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182C3C3B-91D8-EB45-A5D3-88CEDBDA68B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a:extLst>
              <a:ext uri="{FF2B5EF4-FFF2-40B4-BE49-F238E27FC236}">
                <a16:creationId xmlns:a16="http://schemas.microsoft.com/office/drawing/2014/main" id="{2FB4D12F-1E3A-2A4C-A42A-78F087AE998C}"/>
              </a:ext>
            </a:extLst>
          </p:cNvPr>
          <p:cNvSpPr>
            <a:spLocks noGrp="1"/>
          </p:cNvSpPr>
          <p:nvPr>
            <p:ph type="ftr" sz="quarter" idx="11"/>
          </p:nvPr>
        </p:nvSpPr>
        <p:spPr>
          <a:xfrm>
            <a:off x="8229600" y="6281928"/>
            <a:ext cx="2438400" cy="576072"/>
          </a:xfrm>
          <a:prstGeom prst="rect">
            <a:avLst/>
          </a:prstGeom>
        </p:spPr>
        <p:txBody>
          <a:bodyPr/>
          <a:lstStyle/>
          <a:p>
            <a:pPr>
              <a:defRPr/>
            </a:pPr>
            <a:r>
              <a:rPr lang="en-US" dirty="0"/>
              <a:t>© 2019 The Cultural Planning Group</a:t>
            </a:r>
          </a:p>
        </p:txBody>
      </p:sp>
      <p:sp>
        <p:nvSpPr>
          <p:cNvPr id="7" name="Slide Number Placeholder 6">
            <a:extLst>
              <a:ext uri="{FF2B5EF4-FFF2-40B4-BE49-F238E27FC236}">
                <a16:creationId xmlns:a16="http://schemas.microsoft.com/office/drawing/2014/main" id="{FF28F198-A9A0-D64B-86D0-CE1A282C9EE9}"/>
              </a:ext>
            </a:extLst>
          </p:cNvPr>
          <p:cNvSpPr>
            <a:spLocks noGrp="1"/>
          </p:cNvSpPr>
          <p:nvPr>
            <p:ph type="sldNum" sz="quarter" idx="12"/>
          </p:nvPr>
        </p:nvSpPr>
        <p:spPr>
          <a:xfrm>
            <a:off x="10683240" y="6281928"/>
            <a:ext cx="670560" cy="576072"/>
          </a:xfrm>
          <a:prstGeom prst="rect">
            <a:avLst/>
          </a:prstGeom>
        </p:spPr>
        <p:txBody>
          <a:bodyPr/>
          <a:lstStyle/>
          <a:p>
            <a:pPr>
              <a:defRPr/>
            </a:pPr>
            <a:fld id="{328A4AB8-E69D-4764-BF1B-E464B1631BF1}" type="slidenum">
              <a:rPr lang="en-US" smtClean="0"/>
              <a:pPr>
                <a:defRPr/>
              </a:pPr>
              <a:t>‹#›</a:t>
            </a:fld>
            <a:endParaRPr lang="en-US" dirty="0"/>
          </a:p>
        </p:txBody>
      </p:sp>
    </p:spTree>
    <p:extLst>
      <p:ext uri="{BB962C8B-B14F-4D97-AF65-F5344CB8AC3E}">
        <p14:creationId xmlns:p14="http://schemas.microsoft.com/office/powerpoint/2010/main" val="40581304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1B9B2-8218-FE46-9B6C-81F7CEFB45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34239C-29B9-2B4B-BC42-220CE6C4E6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323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7ABBAD-18FB-B44F-A4B3-2680BAE0363C}"/>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98117-34D5-2C40-B2CC-0813B13F1E32}"/>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61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50FEC-8C5A-FA46-9E51-9BD88FA30148}"/>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A035DFB-3528-BF42-9806-1B838A0E9E3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a:extLst>
              <a:ext uri="{FF2B5EF4-FFF2-40B4-BE49-F238E27FC236}">
                <a16:creationId xmlns:a16="http://schemas.microsoft.com/office/drawing/2014/main" id="{7CBB4BC4-D41F-4D46-BB5E-FB9F9F8617C0}"/>
              </a:ext>
            </a:extLst>
          </p:cNvPr>
          <p:cNvSpPr>
            <a:spLocks noGrp="1"/>
          </p:cNvSpPr>
          <p:nvPr>
            <p:ph type="ftr" sz="quarter" idx="11"/>
          </p:nvPr>
        </p:nvSpPr>
        <p:spPr/>
        <p:txBody>
          <a:bodyPr anchor="ctr" anchorCtr="0"/>
          <a:lstStyle/>
          <a:p>
            <a:pPr>
              <a:defRPr/>
            </a:pPr>
            <a:r>
              <a:rPr lang="en-US" dirty="0"/>
              <a:t>© 2019 The Cultural Planning Group</a:t>
            </a:r>
          </a:p>
        </p:txBody>
      </p:sp>
      <p:sp>
        <p:nvSpPr>
          <p:cNvPr id="6" name="Slide Number Placeholder 5">
            <a:extLst>
              <a:ext uri="{FF2B5EF4-FFF2-40B4-BE49-F238E27FC236}">
                <a16:creationId xmlns:a16="http://schemas.microsoft.com/office/drawing/2014/main" id="{3DB0C836-0459-1F41-AF64-50391B107ACB}"/>
              </a:ext>
            </a:extLst>
          </p:cNvPr>
          <p:cNvSpPr>
            <a:spLocks noGrp="1"/>
          </p:cNvSpPr>
          <p:nvPr>
            <p:ph type="sldNum" sz="quarter" idx="12"/>
          </p:nvPr>
        </p:nvSpPr>
        <p:spPr/>
        <p:txBody>
          <a:bodyPr anchor="ctr" anchorCtr="0"/>
          <a:lstStyle/>
          <a:p>
            <a:pPr>
              <a:defRPr/>
            </a:pPr>
            <a:fld id="{09FCE682-C3FD-4425-A122-C6D849420203}" type="slidenum">
              <a:rPr lang="en-US" smtClean="0"/>
              <a:pPr>
                <a:defRPr/>
              </a:pPr>
              <a:t>‹#›</a:t>
            </a:fld>
            <a:endParaRPr lang="en-US" dirty="0"/>
          </a:p>
        </p:txBody>
      </p:sp>
    </p:spTree>
    <p:extLst>
      <p:ext uri="{BB962C8B-B14F-4D97-AF65-F5344CB8AC3E}">
        <p14:creationId xmlns:p14="http://schemas.microsoft.com/office/powerpoint/2010/main" val="2173778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8641C-8F04-8E4A-B50F-424F17359C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5067B-1E32-014D-AA3E-2BE2126B4D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35E970-055C-1F48-8660-D71F2948B7DE}"/>
              </a:ext>
            </a:extLst>
          </p:cNvPr>
          <p:cNvSpPr>
            <a:spLocks noGrp="1"/>
          </p:cNvSpPr>
          <p:nvPr>
            <p:ph type="ftr" sz="quarter" idx="11"/>
          </p:nvPr>
        </p:nvSpPr>
        <p:spPr/>
        <p:txBody>
          <a:bodyPr anchor="ctr" anchorCtr="0"/>
          <a:lstStyle/>
          <a:p>
            <a:pPr>
              <a:defRPr/>
            </a:pPr>
            <a:r>
              <a:rPr lang="en-US" dirty="0"/>
              <a:t>© 2019 The Cultural Planning Group</a:t>
            </a:r>
          </a:p>
        </p:txBody>
      </p:sp>
      <p:sp>
        <p:nvSpPr>
          <p:cNvPr id="6" name="Slide Number Placeholder 5">
            <a:extLst>
              <a:ext uri="{FF2B5EF4-FFF2-40B4-BE49-F238E27FC236}">
                <a16:creationId xmlns:a16="http://schemas.microsoft.com/office/drawing/2014/main" id="{691BD1EC-7E2A-5741-8C7D-F83F03017135}"/>
              </a:ext>
            </a:extLst>
          </p:cNvPr>
          <p:cNvSpPr>
            <a:spLocks noGrp="1"/>
          </p:cNvSpPr>
          <p:nvPr>
            <p:ph type="sldNum" sz="quarter" idx="12"/>
          </p:nvPr>
        </p:nvSpPr>
        <p:spPr/>
        <p:txBody>
          <a:bodyPr anchor="ctr" anchorCtr="0"/>
          <a:lstStyle/>
          <a:p>
            <a:pPr>
              <a:defRPr/>
            </a:pPr>
            <a:fld id="{362079EE-D3DF-47C8-9408-94C8F5E99153}" type="slidenum">
              <a:rPr lang="en-US" smtClean="0"/>
              <a:pPr>
                <a:defRPr/>
              </a:pPr>
              <a:t>‹#›</a:t>
            </a:fld>
            <a:endParaRPr lang="en-US" dirty="0"/>
          </a:p>
        </p:txBody>
      </p:sp>
    </p:spTree>
    <p:extLst>
      <p:ext uri="{BB962C8B-B14F-4D97-AF65-F5344CB8AC3E}">
        <p14:creationId xmlns:p14="http://schemas.microsoft.com/office/powerpoint/2010/main" val="912101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CC8F-831A-EC44-AF40-A079EC1D9F48}"/>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47A8642-E00E-0C49-A208-DB2981E2693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05CB631D-1B05-3246-8B03-618F38486DCB}"/>
              </a:ext>
            </a:extLst>
          </p:cNvPr>
          <p:cNvSpPr>
            <a:spLocks noGrp="1"/>
          </p:cNvSpPr>
          <p:nvPr>
            <p:ph type="ftr" sz="quarter" idx="11"/>
          </p:nvPr>
        </p:nvSpPr>
        <p:spPr/>
        <p:txBody>
          <a:bodyPr/>
          <a:lstStyle/>
          <a:p>
            <a:pPr>
              <a:defRPr/>
            </a:pPr>
            <a:r>
              <a:rPr lang="en-US" dirty="0"/>
              <a:t>© 2019 The Cultural Planning Group</a:t>
            </a:r>
          </a:p>
        </p:txBody>
      </p:sp>
      <p:sp>
        <p:nvSpPr>
          <p:cNvPr id="6" name="Slide Number Placeholder 5">
            <a:extLst>
              <a:ext uri="{FF2B5EF4-FFF2-40B4-BE49-F238E27FC236}">
                <a16:creationId xmlns:a16="http://schemas.microsoft.com/office/drawing/2014/main" id="{C1EDFE2A-4510-AF42-BD3E-508BF43D220E}"/>
              </a:ext>
            </a:extLst>
          </p:cNvPr>
          <p:cNvSpPr>
            <a:spLocks noGrp="1"/>
          </p:cNvSpPr>
          <p:nvPr>
            <p:ph type="sldNum" sz="quarter" idx="12"/>
          </p:nvPr>
        </p:nvSpPr>
        <p:spPr/>
        <p:txBody>
          <a:bodyPr/>
          <a:lstStyle/>
          <a:p>
            <a:pPr>
              <a:defRPr/>
            </a:pPr>
            <a:fld id="{DA998ED6-F3C7-4EF6-B15B-B2FA15E1E2B7}" type="slidenum">
              <a:rPr lang="en-US" smtClean="0"/>
              <a:pPr>
                <a:defRPr/>
              </a:pPr>
              <a:t>‹#›</a:t>
            </a:fld>
            <a:endParaRPr lang="en-US" dirty="0"/>
          </a:p>
        </p:txBody>
      </p:sp>
    </p:spTree>
    <p:extLst>
      <p:ext uri="{BB962C8B-B14F-4D97-AF65-F5344CB8AC3E}">
        <p14:creationId xmlns:p14="http://schemas.microsoft.com/office/powerpoint/2010/main" val="332649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5A783-94E2-7C46-B065-1897E31DF1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8A80EC-638B-014E-90E0-8A4CAA89EA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27AF6-438C-364D-815B-BFE8F93A85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6BDADF1-893E-3340-9B5C-F07465223CC1}"/>
              </a:ext>
            </a:extLst>
          </p:cNvPr>
          <p:cNvSpPr>
            <a:spLocks noGrp="1"/>
          </p:cNvSpPr>
          <p:nvPr>
            <p:ph type="ftr" sz="quarter" idx="11"/>
          </p:nvPr>
        </p:nvSpPr>
        <p:spPr/>
        <p:txBody>
          <a:bodyPr/>
          <a:lstStyle/>
          <a:p>
            <a:pPr>
              <a:defRPr/>
            </a:pPr>
            <a:r>
              <a:rPr lang="en-US" dirty="0"/>
              <a:t>© 2019 The Cultural Planning Group</a:t>
            </a:r>
          </a:p>
        </p:txBody>
      </p:sp>
      <p:sp>
        <p:nvSpPr>
          <p:cNvPr id="7" name="Slide Number Placeholder 6">
            <a:extLst>
              <a:ext uri="{FF2B5EF4-FFF2-40B4-BE49-F238E27FC236}">
                <a16:creationId xmlns:a16="http://schemas.microsoft.com/office/drawing/2014/main" id="{B3D74FE9-1A41-5F42-9C63-300CCFF599A4}"/>
              </a:ext>
            </a:extLst>
          </p:cNvPr>
          <p:cNvSpPr>
            <a:spLocks noGrp="1"/>
          </p:cNvSpPr>
          <p:nvPr>
            <p:ph type="sldNum" sz="quarter" idx="12"/>
          </p:nvPr>
        </p:nvSpPr>
        <p:spPr/>
        <p:txBody>
          <a:bodyPr/>
          <a:lstStyle/>
          <a:p>
            <a:pPr>
              <a:defRPr/>
            </a:pPr>
            <a:fld id="{AF56B393-2026-4F9E-8564-53AE99CBD881}" type="slidenum">
              <a:rPr lang="en-US" smtClean="0"/>
              <a:pPr>
                <a:defRPr/>
              </a:pPr>
              <a:t>‹#›</a:t>
            </a:fld>
            <a:endParaRPr lang="en-US" dirty="0"/>
          </a:p>
        </p:txBody>
      </p:sp>
    </p:spTree>
    <p:extLst>
      <p:ext uri="{BB962C8B-B14F-4D97-AF65-F5344CB8AC3E}">
        <p14:creationId xmlns:p14="http://schemas.microsoft.com/office/powerpoint/2010/main" val="1154734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2B77-8FAC-9A41-9FD2-FBC2BC13331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D9D6E4-E653-AD4D-9EF2-47A0C1CAFA5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727708D-5C8F-C642-AE6D-BB4D86762B5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255F75-704D-EC49-96AD-081CA4DEBFD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519752B-BABE-B642-BB47-C5FE0EDDB329}"/>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DEBFFE4-076C-F842-AFF4-28E19078F0F5}"/>
              </a:ext>
            </a:extLst>
          </p:cNvPr>
          <p:cNvSpPr>
            <a:spLocks noGrp="1"/>
          </p:cNvSpPr>
          <p:nvPr>
            <p:ph type="ftr" sz="quarter" idx="11"/>
          </p:nvPr>
        </p:nvSpPr>
        <p:spPr/>
        <p:txBody>
          <a:bodyPr/>
          <a:lstStyle/>
          <a:p>
            <a:pPr>
              <a:defRPr/>
            </a:pPr>
            <a:r>
              <a:rPr lang="en-US" dirty="0"/>
              <a:t>© 2019 The Cultural Planning Group</a:t>
            </a:r>
          </a:p>
        </p:txBody>
      </p:sp>
      <p:sp>
        <p:nvSpPr>
          <p:cNvPr id="9" name="Slide Number Placeholder 8">
            <a:extLst>
              <a:ext uri="{FF2B5EF4-FFF2-40B4-BE49-F238E27FC236}">
                <a16:creationId xmlns:a16="http://schemas.microsoft.com/office/drawing/2014/main" id="{76011D46-73CB-8C4F-932E-9BA41BA35E49}"/>
              </a:ext>
            </a:extLst>
          </p:cNvPr>
          <p:cNvSpPr>
            <a:spLocks noGrp="1"/>
          </p:cNvSpPr>
          <p:nvPr>
            <p:ph type="sldNum" sz="quarter" idx="12"/>
          </p:nvPr>
        </p:nvSpPr>
        <p:spPr/>
        <p:txBody>
          <a:bodyPr/>
          <a:lstStyle/>
          <a:p>
            <a:pPr>
              <a:defRPr/>
            </a:pPr>
            <a:fld id="{D41B022B-A6EB-45E7-B58E-A735E0178851}" type="slidenum">
              <a:rPr lang="en-US" smtClean="0"/>
              <a:pPr>
                <a:defRPr/>
              </a:pPr>
              <a:t>‹#›</a:t>
            </a:fld>
            <a:endParaRPr lang="en-US" dirty="0"/>
          </a:p>
        </p:txBody>
      </p:sp>
    </p:spTree>
    <p:extLst>
      <p:ext uri="{BB962C8B-B14F-4D97-AF65-F5344CB8AC3E}">
        <p14:creationId xmlns:p14="http://schemas.microsoft.com/office/powerpoint/2010/main" val="2714125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E342-987C-094A-8D55-377B8EEE102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A7CA05A-529B-FA42-BF2D-39CD93A250B5}"/>
              </a:ext>
            </a:extLst>
          </p:cNvPr>
          <p:cNvSpPr>
            <a:spLocks noGrp="1"/>
          </p:cNvSpPr>
          <p:nvPr>
            <p:ph type="ftr" sz="quarter" idx="11"/>
          </p:nvPr>
        </p:nvSpPr>
        <p:spPr/>
        <p:txBody>
          <a:bodyPr/>
          <a:lstStyle/>
          <a:p>
            <a:pPr>
              <a:defRPr/>
            </a:pPr>
            <a:r>
              <a:rPr lang="en-US" dirty="0"/>
              <a:t>© 2019 The Cultural Planning Group</a:t>
            </a:r>
          </a:p>
        </p:txBody>
      </p:sp>
      <p:sp>
        <p:nvSpPr>
          <p:cNvPr id="5" name="Slide Number Placeholder 4">
            <a:extLst>
              <a:ext uri="{FF2B5EF4-FFF2-40B4-BE49-F238E27FC236}">
                <a16:creationId xmlns:a16="http://schemas.microsoft.com/office/drawing/2014/main" id="{D3FA48C6-4C2F-B54C-88B7-0AB3F31E8C79}"/>
              </a:ext>
            </a:extLst>
          </p:cNvPr>
          <p:cNvSpPr>
            <a:spLocks noGrp="1"/>
          </p:cNvSpPr>
          <p:nvPr>
            <p:ph type="sldNum" sz="quarter" idx="12"/>
          </p:nvPr>
        </p:nvSpPr>
        <p:spPr/>
        <p:txBody>
          <a:bodyPr/>
          <a:lstStyle/>
          <a:p>
            <a:pPr>
              <a:defRPr/>
            </a:pPr>
            <a:fld id="{C4375ECE-94E0-40D6-9265-05D26F3D7B49}" type="slidenum">
              <a:rPr lang="en-US" smtClean="0"/>
              <a:pPr>
                <a:defRPr/>
              </a:pPr>
              <a:t>‹#›</a:t>
            </a:fld>
            <a:endParaRPr lang="en-US" dirty="0"/>
          </a:p>
        </p:txBody>
      </p:sp>
    </p:spTree>
    <p:extLst>
      <p:ext uri="{BB962C8B-B14F-4D97-AF65-F5344CB8AC3E}">
        <p14:creationId xmlns:p14="http://schemas.microsoft.com/office/powerpoint/2010/main" val="1448000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8774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A77EE9-3262-A64B-9296-F37128CB99AC}"/>
              </a:ext>
            </a:extLst>
          </p:cNvPr>
          <p:cNvSpPr>
            <a:spLocks noGrp="1"/>
          </p:cNvSpPr>
          <p:nvPr>
            <p:ph type="ftr" sz="quarter" idx="11"/>
          </p:nvPr>
        </p:nvSpPr>
        <p:spPr/>
        <p:txBody>
          <a:bodyPr/>
          <a:lstStyle/>
          <a:p>
            <a:pPr>
              <a:defRPr/>
            </a:pPr>
            <a:r>
              <a:rPr lang="en-US" dirty="0"/>
              <a:t>© 2019 The Cultural Planning Group</a:t>
            </a:r>
          </a:p>
        </p:txBody>
      </p:sp>
      <p:sp>
        <p:nvSpPr>
          <p:cNvPr id="4" name="Slide Number Placeholder 3">
            <a:extLst>
              <a:ext uri="{FF2B5EF4-FFF2-40B4-BE49-F238E27FC236}">
                <a16:creationId xmlns:a16="http://schemas.microsoft.com/office/drawing/2014/main" id="{52F4F68C-172C-1F43-B66D-F1C3692953F9}"/>
              </a:ext>
            </a:extLst>
          </p:cNvPr>
          <p:cNvSpPr>
            <a:spLocks noGrp="1"/>
          </p:cNvSpPr>
          <p:nvPr>
            <p:ph type="sldNum" sz="quarter" idx="12"/>
          </p:nvPr>
        </p:nvSpPr>
        <p:spPr/>
        <p:txBody>
          <a:bodyPr/>
          <a:lstStyle/>
          <a:p>
            <a:pPr>
              <a:defRPr/>
            </a:pPr>
            <a:fld id="{6CDBFC5B-5BDF-4707-92C5-4D1E5DFD1183}" type="slidenum">
              <a:rPr lang="en-US" smtClean="0"/>
              <a:pPr>
                <a:defRPr/>
              </a:pPr>
              <a:t>‹#›</a:t>
            </a:fld>
            <a:endParaRPr lang="en-US" dirty="0"/>
          </a:p>
        </p:txBody>
      </p:sp>
    </p:spTree>
    <p:extLst>
      <p:ext uri="{BB962C8B-B14F-4D97-AF65-F5344CB8AC3E}">
        <p14:creationId xmlns:p14="http://schemas.microsoft.com/office/powerpoint/2010/main" val="4122023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90FAD-4B81-3646-AC76-B291CFD2D16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E6089EE-50C4-EB4F-B17F-3ECC8BC17D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4C1444-5187-1042-B95C-2CCA6389BB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a:extLst>
              <a:ext uri="{FF2B5EF4-FFF2-40B4-BE49-F238E27FC236}">
                <a16:creationId xmlns:a16="http://schemas.microsoft.com/office/drawing/2014/main" id="{28258BD8-F34F-A942-9486-E870DCE546A9}"/>
              </a:ext>
            </a:extLst>
          </p:cNvPr>
          <p:cNvSpPr>
            <a:spLocks noGrp="1"/>
          </p:cNvSpPr>
          <p:nvPr>
            <p:ph type="ftr" sz="quarter" idx="11"/>
          </p:nvPr>
        </p:nvSpPr>
        <p:spPr/>
        <p:txBody>
          <a:bodyPr/>
          <a:lstStyle/>
          <a:p>
            <a:pPr>
              <a:defRPr/>
            </a:pPr>
            <a:r>
              <a:rPr lang="en-US" dirty="0"/>
              <a:t>© 2019 The Cultural Planning Group</a:t>
            </a:r>
          </a:p>
        </p:txBody>
      </p:sp>
      <p:sp>
        <p:nvSpPr>
          <p:cNvPr id="7" name="Slide Number Placeholder 6">
            <a:extLst>
              <a:ext uri="{FF2B5EF4-FFF2-40B4-BE49-F238E27FC236}">
                <a16:creationId xmlns:a16="http://schemas.microsoft.com/office/drawing/2014/main" id="{49FBC55D-62E4-5D4A-BBDC-BEA2CD2D763D}"/>
              </a:ext>
            </a:extLst>
          </p:cNvPr>
          <p:cNvSpPr>
            <a:spLocks noGrp="1"/>
          </p:cNvSpPr>
          <p:nvPr>
            <p:ph type="sldNum" sz="quarter" idx="12"/>
          </p:nvPr>
        </p:nvSpPr>
        <p:spPr/>
        <p:txBody>
          <a:bodyPr/>
          <a:lstStyle/>
          <a:p>
            <a:pPr>
              <a:defRPr/>
            </a:pPr>
            <a:fld id="{12A1128C-29BF-4C3A-B91A-9ED665A3679A}" type="slidenum">
              <a:rPr lang="en-US" smtClean="0"/>
              <a:pPr>
                <a:defRPr/>
              </a:pPr>
              <a:t>‹#›</a:t>
            </a:fld>
            <a:endParaRPr lang="en-US" dirty="0"/>
          </a:p>
        </p:txBody>
      </p:sp>
    </p:spTree>
    <p:extLst>
      <p:ext uri="{BB962C8B-B14F-4D97-AF65-F5344CB8AC3E}">
        <p14:creationId xmlns:p14="http://schemas.microsoft.com/office/powerpoint/2010/main" val="3088340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7DC8-EA44-F941-8186-D20704262D3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1915C96-7021-974F-973E-86328901399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182C3C3B-91D8-EB45-A5D3-88CEDBDA68B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a:extLst>
              <a:ext uri="{FF2B5EF4-FFF2-40B4-BE49-F238E27FC236}">
                <a16:creationId xmlns:a16="http://schemas.microsoft.com/office/drawing/2014/main" id="{2FB4D12F-1E3A-2A4C-A42A-78F087AE998C}"/>
              </a:ext>
            </a:extLst>
          </p:cNvPr>
          <p:cNvSpPr>
            <a:spLocks noGrp="1"/>
          </p:cNvSpPr>
          <p:nvPr>
            <p:ph type="ftr" sz="quarter" idx="11"/>
          </p:nvPr>
        </p:nvSpPr>
        <p:spPr/>
        <p:txBody>
          <a:bodyPr/>
          <a:lstStyle/>
          <a:p>
            <a:pPr>
              <a:defRPr/>
            </a:pPr>
            <a:r>
              <a:rPr lang="en-US" dirty="0"/>
              <a:t>© 2019 The Cultural Planning Group</a:t>
            </a:r>
          </a:p>
        </p:txBody>
      </p:sp>
      <p:sp>
        <p:nvSpPr>
          <p:cNvPr id="7" name="Slide Number Placeholder 6">
            <a:extLst>
              <a:ext uri="{FF2B5EF4-FFF2-40B4-BE49-F238E27FC236}">
                <a16:creationId xmlns:a16="http://schemas.microsoft.com/office/drawing/2014/main" id="{FF28F198-A9A0-D64B-86D0-CE1A282C9EE9}"/>
              </a:ext>
            </a:extLst>
          </p:cNvPr>
          <p:cNvSpPr>
            <a:spLocks noGrp="1"/>
          </p:cNvSpPr>
          <p:nvPr>
            <p:ph type="sldNum" sz="quarter" idx="12"/>
          </p:nvPr>
        </p:nvSpPr>
        <p:spPr/>
        <p:txBody>
          <a:bodyPr/>
          <a:lstStyle/>
          <a:p>
            <a:pPr>
              <a:defRPr/>
            </a:pPr>
            <a:fld id="{328A4AB8-E69D-4764-BF1B-E464B1631BF1}" type="slidenum">
              <a:rPr lang="en-US" smtClean="0"/>
              <a:pPr>
                <a:defRPr/>
              </a:pPr>
              <a:t>‹#›</a:t>
            </a:fld>
            <a:endParaRPr lang="en-US" dirty="0"/>
          </a:p>
        </p:txBody>
      </p:sp>
    </p:spTree>
    <p:extLst>
      <p:ext uri="{BB962C8B-B14F-4D97-AF65-F5344CB8AC3E}">
        <p14:creationId xmlns:p14="http://schemas.microsoft.com/office/powerpoint/2010/main" val="2904179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1B9B2-8218-FE46-9B6C-81F7CEFB45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34239C-29B9-2B4B-BC42-220CE6C4E6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AA62D7B-47BB-5E41-A8D8-C2B4C4838CA4}"/>
              </a:ext>
            </a:extLst>
          </p:cNvPr>
          <p:cNvSpPr>
            <a:spLocks noGrp="1"/>
          </p:cNvSpPr>
          <p:nvPr>
            <p:ph type="ftr" sz="quarter" idx="11"/>
          </p:nvPr>
        </p:nvSpPr>
        <p:spPr/>
        <p:txBody>
          <a:bodyPr/>
          <a:lstStyle/>
          <a:p>
            <a:pPr>
              <a:defRPr/>
            </a:pPr>
            <a:r>
              <a:rPr lang="en-US" dirty="0"/>
              <a:t>© 2019 The Cultural Planning Group</a:t>
            </a:r>
          </a:p>
        </p:txBody>
      </p:sp>
      <p:sp>
        <p:nvSpPr>
          <p:cNvPr id="6" name="Slide Number Placeholder 5">
            <a:extLst>
              <a:ext uri="{FF2B5EF4-FFF2-40B4-BE49-F238E27FC236}">
                <a16:creationId xmlns:a16="http://schemas.microsoft.com/office/drawing/2014/main" id="{F787A977-F573-0B47-A413-D4366B522E4B}"/>
              </a:ext>
            </a:extLst>
          </p:cNvPr>
          <p:cNvSpPr>
            <a:spLocks noGrp="1"/>
          </p:cNvSpPr>
          <p:nvPr>
            <p:ph type="sldNum" sz="quarter" idx="12"/>
          </p:nvPr>
        </p:nvSpPr>
        <p:spPr/>
        <p:txBody>
          <a:bodyPr/>
          <a:lstStyle/>
          <a:p>
            <a:pPr>
              <a:defRPr/>
            </a:pPr>
            <a:fld id="{E654EF85-709A-4FB2-AFCF-FEEF1EA06D16}" type="slidenum">
              <a:rPr lang="en-US" smtClean="0"/>
              <a:pPr>
                <a:defRPr/>
              </a:pPr>
              <a:t>‹#›</a:t>
            </a:fld>
            <a:endParaRPr lang="en-US" dirty="0"/>
          </a:p>
        </p:txBody>
      </p:sp>
    </p:spTree>
    <p:extLst>
      <p:ext uri="{BB962C8B-B14F-4D97-AF65-F5344CB8AC3E}">
        <p14:creationId xmlns:p14="http://schemas.microsoft.com/office/powerpoint/2010/main" val="1400444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7ABBAD-18FB-B44F-A4B3-2680BAE0363C}"/>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98117-34D5-2C40-B2CC-0813B13F1E32}"/>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4779309-F3DA-7A4F-A076-AD2361A17828}"/>
              </a:ext>
            </a:extLst>
          </p:cNvPr>
          <p:cNvSpPr>
            <a:spLocks noGrp="1"/>
          </p:cNvSpPr>
          <p:nvPr>
            <p:ph type="ftr" sz="quarter" idx="11"/>
          </p:nvPr>
        </p:nvSpPr>
        <p:spPr/>
        <p:txBody>
          <a:bodyPr/>
          <a:lstStyle/>
          <a:p>
            <a:pPr>
              <a:defRPr/>
            </a:pPr>
            <a:r>
              <a:rPr lang="en-US" dirty="0"/>
              <a:t>© 2019 The Cultural Planning Group</a:t>
            </a:r>
          </a:p>
        </p:txBody>
      </p:sp>
      <p:sp>
        <p:nvSpPr>
          <p:cNvPr id="6" name="Slide Number Placeholder 5">
            <a:extLst>
              <a:ext uri="{FF2B5EF4-FFF2-40B4-BE49-F238E27FC236}">
                <a16:creationId xmlns:a16="http://schemas.microsoft.com/office/drawing/2014/main" id="{02AE4D60-D295-444E-B8D4-601B7A96AE6B}"/>
              </a:ext>
            </a:extLst>
          </p:cNvPr>
          <p:cNvSpPr>
            <a:spLocks noGrp="1"/>
          </p:cNvSpPr>
          <p:nvPr>
            <p:ph type="sldNum" sz="quarter" idx="12"/>
          </p:nvPr>
        </p:nvSpPr>
        <p:spPr/>
        <p:txBody>
          <a:bodyPr/>
          <a:lstStyle/>
          <a:p>
            <a:pPr>
              <a:defRPr/>
            </a:pPr>
            <a:fld id="{572C0159-5D41-44B8-8377-B8B338ED03A3}" type="slidenum">
              <a:rPr lang="en-US" smtClean="0"/>
              <a:pPr>
                <a:defRPr/>
              </a:pPr>
              <a:t>‹#›</a:t>
            </a:fld>
            <a:endParaRPr lang="en-US" dirty="0"/>
          </a:p>
        </p:txBody>
      </p:sp>
    </p:spTree>
    <p:extLst>
      <p:ext uri="{BB962C8B-B14F-4D97-AF65-F5344CB8AC3E}">
        <p14:creationId xmlns:p14="http://schemas.microsoft.com/office/powerpoint/2010/main" val="3553284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50FEC-8C5A-FA46-9E51-9BD88FA30148}"/>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A035DFB-3528-BF42-9806-1B838A0E9E3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a:extLst>
              <a:ext uri="{FF2B5EF4-FFF2-40B4-BE49-F238E27FC236}">
                <a16:creationId xmlns:a16="http://schemas.microsoft.com/office/drawing/2014/main" id="{7CBB4BC4-D41F-4D46-BB5E-FB9F9F8617C0}"/>
              </a:ext>
            </a:extLst>
          </p:cNvPr>
          <p:cNvSpPr>
            <a:spLocks noGrp="1"/>
          </p:cNvSpPr>
          <p:nvPr>
            <p:ph type="ftr" sz="quarter" idx="11"/>
          </p:nvPr>
        </p:nvSpPr>
        <p:spPr/>
        <p:txBody>
          <a:bodyPr anchor="ctr" anchorCtr="0"/>
          <a:lstStyle/>
          <a:p>
            <a:pPr>
              <a:defRPr/>
            </a:pPr>
            <a:r>
              <a:rPr lang="en-US" dirty="0"/>
              <a:t>© 2019 The Cultural Planning Group</a:t>
            </a:r>
          </a:p>
        </p:txBody>
      </p:sp>
      <p:sp>
        <p:nvSpPr>
          <p:cNvPr id="6" name="Slide Number Placeholder 5">
            <a:extLst>
              <a:ext uri="{FF2B5EF4-FFF2-40B4-BE49-F238E27FC236}">
                <a16:creationId xmlns:a16="http://schemas.microsoft.com/office/drawing/2014/main" id="{3DB0C836-0459-1F41-AF64-50391B107ACB}"/>
              </a:ext>
            </a:extLst>
          </p:cNvPr>
          <p:cNvSpPr>
            <a:spLocks noGrp="1"/>
          </p:cNvSpPr>
          <p:nvPr>
            <p:ph type="sldNum" sz="quarter" idx="12"/>
          </p:nvPr>
        </p:nvSpPr>
        <p:spPr>
          <a:xfrm>
            <a:off x="10683240" y="6281928"/>
            <a:ext cx="670560" cy="576072"/>
          </a:xfrm>
          <a:prstGeom prst="rect">
            <a:avLst/>
          </a:prstGeom>
        </p:spPr>
        <p:txBody>
          <a:bodyPr anchor="ctr" anchorCtr="0"/>
          <a:lstStyle/>
          <a:p>
            <a:pPr>
              <a:defRPr/>
            </a:pPr>
            <a:fld id="{09FCE682-C3FD-4425-A122-C6D849420203}" type="slidenum">
              <a:rPr lang="en-US" smtClean="0"/>
              <a:pPr>
                <a:defRPr/>
              </a:pPr>
              <a:t>‹#›</a:t>
            </a:fld>
            <a:endParaRPr lang="en-US" dirty="0"/>
          </a:p>
        </p:txBody>
      </p:sp>
    </p:spTree>
    <p:extLst>
      <p:ext uri="{BB962C8B-B14F-4D97-AF65-F5344CB8AC3E}">
        <p14:creationId xmlns:p14="http://schemas.microsoft.com/office/powerpoint/2010/main" val="3729395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8641C-8F04-8E4A-B50F-424F17359C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5067B-1E32-014D-AA3E-2BE2126B4D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35E970-055C-1F48-8660-D71F2948B7DE}"/>
              </a:ext>
            </a:extLst>
          </p:cNvPr>
          <p:cNvSpPr>
            <a:spLocks noGrp="1"/>
          </p:cNvSpPr>
          <p:nvPr>
            <p:ph type="ftr" sz="quarter" idx="11"/>
          </p:nvPr>
        </p:nvSpPr>
        <p:spPr/>
        <p:txBody>
          <a:bodyPr anchor="ctr" anchorCtr="0"/>
          <a:lstStyle/>
          <a:p>
            <a:pPr>
              <a:defRPr/>
            </a:pPr>
            <a:r>
              <a:rPr lang="en-US" dirty="0"/>
              <a:t>© 2019 The Cultural Planning Group</a:t>
            </a:r>
          </a:p>
        </p:txBody>
      </p:sp>
      <p:sp>
        <p:nvSpPr>
          <p:cNvPr id="6" name="Slide Number Placeholder 5">
            <a:extLst>
              <a:ext uri="{FF2B5EF4-FFF2-40B4-BE49-F238E27FC236}">
                <a16:creationId xmlns:a16="http://schemas.microsoft.com/office/drawing/2014/main" id="{691BD1EC-7E2A-5741-8C7D-F83F03017135}"/>
              </a:ext>
            </a:extLst>
          </p:cNvPr>
          <p:cNvSpPr>
            <a:spLocks noGrp="1"/>
          </p:cNvSpPr>
          <p:nvPr>
            <p:ph type="sldNum" sz="quarter" idx="12"/>
          </p:nvPr>
        </p:nvSpPr>
        <p:spPr>
          <a:xfrm>
            <a:off x="10683240" y="6281928"/>
            <a:ext cx="670560" cy="576072"/>
          </a:xfrm>
          <a:prstGeom prst="rect">
            <a:avLst/>
          </a:prstGeom>
        </p:spPr>
        <p:txBody>
          <a:bodyPr anchor="ctr" anchorCtr="0"/>
          <a:lstStyle/>
          <a:p>
            <a:pPr>
              <a:defRPr/>
            </a:pPr>
            <a:fld id="{362079EE-D3DF-47C8-9408-94C8F5E99153}" type="slidenum">
              <a:rPr lang="en-US" smtClean="0"/>
              <a:pPr>
                <a:defRPr/>
              </a:pPr>
              <a:t>‹#›</a:t>
            </a:fld>
            <a:endParaRPr lang="en-US" dirty="0"/>
          </a:p>
        </p:txBody>
      </p:sp>
    </p:spTree>
    <p:extLst>
      <p:ext uri="{BB962C8B-B14F-4D97-AF65-F5344CB8AC3E}">
        <p14:creationId xmlns:p14="http://schemas.microsoft.com/office/powerpoint/2010/main" val="3494812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CC8F-831A-EC44-AF40-A079EC1D9F48}"/>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47A8642-E00E-0C49-A208-DB2981E2693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05CB631D-1B05-3246-8B03-618F38486DCB}"/>
              </a:ext>
            </a:extLst>
          </p:cNvPr>
          <p:cNvSpPr>
            <a:spLocks noGrp="1"/>
          </p:cNvSpPr>
          <p:nvPr>
            <p:ph type="ftr" sz="quarter" idx="11"/>
          </p:nvPr>
        </p:nvSpPr>
        <p:spPr/>
        <p:txBody>
          <a:bodyPr/>
          <a:lstStyle/>
          <a:p>
            <a:pPr>
              <a:defRPr/>
            </a:pPr>
            <a:r>
              <a:rPr lang="en-US" dirty="0"/>
              <a:t>© 2019 The Cultural Planning Group</a:t>
            </a:r>
          </a:p>
        </p:txBody>
      </p:sp>
      <p:sp>
        <p:nvSpPr>
          <p:cNvPr id="6" name="Slide Number Placeholder 5">
            <a:extLst>
              <a:ext uri="{FF2B5EF4-FFF2-40B4-BE49-F238E27FC236}">
                <a16:creationId xmlns:a16="http://schemas.microsoft.com/office/drawing/2014/main" id="{C1EDFE2A-4510-AF42-BD3E-508BF43D220E}"/>
              </a:ext>
            </a:extLst>
          </p:cNvPr>
          <p:cNvSpPr>
            <a:spLocks noGrp="1"/>
          </p:cNvSpPr>
          <p:nvPr>
            <p:ph type="sldNum" sz="quarter" idx="12"/>
          </p:nvPr>
        </p:nvSpPr>
        <p:spPr>
          <a:xfrm>
            <a:off x="10683240" y="6281928"/>
            <a:ext cx="670560" cy="576072"/>
          </a:xfrm>
          <a:prstGeom prst="rect">
            <a:avLst/>
          </a:prstGeom>
        </p:spPr>
        <p:txBody>
          <a:bodyPr/>
          <a:lstStyle/>
          <a:p>
            <a:pPr>
              <a:defRPr/>
            </a:pPr>
            <a:fld id="{DA998ED6-F3C7-4EF6-B15B-B2FA15E1E2B7}" type="slidenum">
              <a:rPr lang="en-US" smtClean="0"/>
              <a:pPr>
                <a:defRPr/>
              </a:pPr>
              <a:t>‹#›</a:t>
            </a:fld>
            <a:endParaRPr lang="en-US" dirty="0"/>
          </a:p>
        </p:txBody>
      </p:sp>
    </p:spTree>
    <p:extLst>
      <p:ext uri="{BB962C8B-B14F-4D97-AF65-F5344CB8AC3E}">
        <p14:creationId xmlns:p14="http://schemas.microsoft.com/office/powerpoint/2010/main" val="2490073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5A783-94E2-7C46-B065-1897E31DF1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8A80EC-638B-014E-90E0-8A4CAA89EA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27AF6-438C-364D-815B-BFE8F93A85F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6BDADF1-893E-3340-9B5C-F07465223CC1}"/>
              </a:ext>
            </a:extLst>
          </p:cNvPr>
          <p:cNvSpPr>
            <a:spLocks noGrp="1"/>
          </p:cNvSpPr>
          <p:nvPr>
            <p:ph type="ftr" sz="quarter" idx="11"/>
          </p:nvPr>
        </p:nvSpPr>
        <p:spPr/>
        <p:txBody>
          <a:bodyPr/>
          <a:lstStyle/>
          <a:p>
            <a:pPr>
              <a:defRPr/>
            </a:pPr>
            <a:r>
              <a:rPr lang="en-US" dirty="0"/>
              <a:t>© 2019 The Cultural Planning Group</a:t>
            </a:r>
          </a:p>
        </p:txBody>
      </p:sp>
      <p:sp>
        <p:nvSpPr>
          <p:cNvPr id="7" name="Slide Number Placeholder 6">
            <a:extLst>
              <a:ext uri="{FF2B5EF4-FFF2-40B4-BE49-F238E27FC236}">
                <a16:creationId xmlns:a16="http://schemas.microsoft.com/office/drawing/2014/main" id="{B3D74FE9-1A41-5F42-9C63-300CCFF599A4}"/>
              </a:ext>
            </a:extLst>
          </p:cNvPr>
          <p:cNvSpPr>
            <a:spLocks noGrp="1"/>
          </p:cNvSpPr>
          <p:nvPr>
            <p:ph type="sldNum" sz="quarter" idx="12"/>
          </p:nvPr>
        </p:nvSpPr>
        <p:spPr>
          <a:xfrm>
            <a:off x="10683240" y="6281928"/>
            <a:ext cx="670560" cy="576072"/>
          </a:xfrm>
          <a:prstGeom prst="rect">
            <a:avLst/>
          </a:prstGeom>
        </p:spPr>
        <p:txBody>
          <a:bodyPr/>
          <a:lstStyle/>
          <a:p>
            <a:pPr>
              <a:defRPr/>
            </a:pPr>
            <a:fld id="{AF56B393-2026-4F9E-8564-53AE99CBD881}" type="slidenum">
              <a:rPr lang="en-US" smtClean="0"/>
              <a:pPr>
                <a:defRPr/>
              </a:pPr>
              <a:t>‹#›</a:t>
            </a:fld>
            <a:endParaRPr lang="en-US" dirty="0"/>
          </a:p>
        </p:txBody>
      </p:sp>
    </p:spTree>
    <p:extLst>
      <p:ext uri="{BB962C8B-B14F-4D97-AF65-F5344CB8AC3E}">
        <p14:creationId xmlns:p14="http://schemas.microsoft.com/office/powerpoint/2010/main" val="2494440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2B77-8FAC-9A41-9FD2-FBC2BC13331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D9D6E4-E653-AD4D-9EF2-47A0C1CAFA5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727708D-5C8F-C642-AE6D-BB4D86762B5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255F75-704D-EC49-96AD-081CA4DEBFD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519752B-BABE-B642-BB47-C5FE0EDDB329}"/>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DEBFFE4-076C-F842-AFF4-28E19078F0F5}"/>
              </a:ext>
            </a:extLst>
          </p:cNvPr>
          <p:cNvSpPr>
            <a:spLocks noGrp="1"/>
          </p:cNvSpPr>
          <p:nvPr>
            <p:ph type="ftr" sz="quarter" idx="11"/>
          </p:nvPr>
        </p:nvSpPr>
        <p:spPr/>
        <p:txBody>
          <a:bodyPr/>
          <a:lstStyle/>
          <a:p>
            <a:pPr>
              <a:defRPr/>
            </a:pPr>
            <a:r>
              <a:rPr lang="en-US" dirty="0"/>
              <a:t>© 2019 The Cultural Planning Group</a:t>
            </a:r>
          </a:p>
        </p:txBody>
      </p:sp>
      <p:sp>
        <p:nvSpPr>
          <p:cNvPr id="9" name="Slide Number Placeholder 8">
            <a:extLst>
              <a:ext uri="{FF2B5EF4-FFF2-40B4-BE49-F238E27FC236}">
                <a16:creationId xmlns:a16="http://schemas.microsoft.com/office/drawing/2014/main" id="{76011D46-73CB-8C4F-932E-9BA41BA35E49}"/>
              </a:ext>
            </a:extLst>
          </p:cNvPr>
          <p:cNvSpPr>
            <a:spLocks noGrp="1"/>
          </p:cNvSpPr>
          <p:nvPr>
            <p:ph type="sldNum" sz="quarter" idx="12"/>
          </p:nvPr>
        </p:nvSpPr>
        <p:spPr>
          <a:xfrm>
            <a:off x="10683240" y="6281928"/>
            <a:ext cx="670560" cy="576072"/>
          </a:xfrm>
          <a:prstGeom prst="rect">
            <a:avLst/>
          </a:prstGeom>
        </p:spPr>
        <p:txBody>
          <a:bodyPr/>
          <a:lstStyle/>
          <a:p>
            <a:pPr>
              <a:defRPr/>
            </a:pPr>
            <a:fld id="{D41B022B-A6EB-45E7-B58E-A735E0178851}" type="slidenum">
              <a:rPr lang="en-US" smtClean="0"/>
              <a:pPr>
                <a:defRPr/>
              </a:pPr>
              <a:t>‹#›</a:t>
            </a:fld>
            <a:endParaRPr lang="en-US" dirty="0"/>
          </a:p>
        </p:txBody>
      </p:sp>
    </p:spTree>
    <p:extLst>
      <p:ext uri="{BB962C8B-B14F-4D97-AF65-F5344CB8AC3E}">
        <p14:creationId xmlns:p14="http://schemas.microsoft.com/office/powerpoint/2010/main" val="2012060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574139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E342-987C-094A-8D55-377B8EEE102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A7CA05A-529B-FA42-BF2D-39CD93A250B5}"/>
              </a:ext>
            </a:extLst>
          </p:cNvPr>
          <p:cNvSpPr>
            <a:spLocks noGrp="1"/>
          </p:cNvSpPr>
          <p:nvPr>
            <p:ph type="ftr" sz="quarter" idx="11"/>
          </p:nvPr>
        </p:nvSpPr>
        <p:spPr/>
        <p:txBody>
          <a:bodyPr/>
          <a:lstStyle/>
          <a:p>
            <a:pPr>
              <a:defRPr/>
            </a:pPr>
            <a:r>
              <a:rPr lang="en-US" dirty="0"/>
              <a:t>© 2019 The Cultural Planning Group</a:t>
            </a:r>
          </a:p>
        </p:txBody>
      </p:sp>
      <p:sp>
        <p:nvSpPr>
          <p:cNvPr id="5" name="Slide Number Placeholder 4">
            <a:extLst>
              <a:ext uri="{FF2B5EF4-FFF2-40B4-BE49-F238E27FC236}">
                <a16:creationId xmlns:a16="http://schemas.microsoft.com/office/drawing/2014/main" id="{D3FA48C6-4C2F-B54C-88B7-0AB3F31E8C79}"/>
              </a:ext>
            </a:extLst>
          </p:cNvPr>
          <p:cNvSpPr>
            <a:spLocks noGrp="1"/>
          </p:cNvSpPr>
          <p:nvPr>
            <p:ph type="sldNum" sz="quarter" idx="12"/>
          </p:nvPr>
        </p:nvSpPr>
        <p:spPr>
          <a:xfrm>
            <a:off x="10683240" y="6281928"/>
            <a:ext cx="670560" cy="576072"/>
          </a:xfrm>
          <a:prstGeom prst="rect">
            <a:avLst/>
          </a:prstGeom>
        </p:spPr>
        <p:txBody>
          <a:bodyPr/>
          <a:lstStyle/>
          <a:p>
            <a:pPr>
              <a:defRPr/>
            </a:pPr>
            <a:fld id="{C4375ECE-94E0-40D6-9265-05D26F3D7B49}" type="slidenum">
              <a:rPr lang="en-US" smtClean="0"/>
              <a:pPr>
                <a:defRPr/>
              </a:pPr>
              <a:t>‹#›</a:t>
            </a:fld>
            <a:endParaRPr lang="en-US" dirty="0"/>
          </a:p>
        </p:txBody>
      </p:sp>
    </p:spTree>
    <p:extLst>
      <p:ext uri="{BB962C8B-B14F-4D97-AF65-F5344CB8AC3E}">
        <p14:creationId xmlns:p14="http://schemas.microsoft.com/office/powerpoint/2010/main" val="2544993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8A77EE9-3262-A64B-9296-F37128CB99AC}"/>
              </a:ext>
            </a:extLst>
          </p:cNvPr>
          <p:cNvSpPr>
            <a:spLocks noGrp="1"/>
          </p:cNvSpPr>
          <p:nvPr>
            <p:ph type="ftr" sz="quarter" idx="11"/>
          </p:nvPr>
        </p:nvSpPr>
        <p:spPr/>
        <p:txBody>
          <a:bodyPr/>
          <a:lstStyle/>
          <a:p>
            <a:pPr>
              <a:defRPr/>
            </a:pPr>
            <a:r>
              <a:rPr lang="en-US" dirty="0"/>
              <a:t>© 2019 The Cultural Planning Group</a:t>
            </a:r>
          </a:p>
        </p:txBody>
      </p:sp>
      <p:sp>
        <p:nvSpPr>
          <p:cNvPr id="4" name="Slide Number Placeholder 3">
            <a:extLst>
              <a:ext uri="{FF2B5EF4-FFF2-40B4-BE49-F238E27FC236}">
                <a16:creationId xmlns:a16="http://schemas.microsoft.com/office/drawing/2014/main" id="{52F4F68C-172C-1F43-B66D-F1C3692953F9}"/>
              </a:ext>
            </a:extLst>
          </p:cNvPr>
          <p:cNvSpPr>
            <a:spLocks noGrp="1"/>
          </p:cNvSpPr>
          <p:nvPr>
            <p:ph type="sldNum" sz="quarter" idx="12"/>
          </p:nvPr>
        </p:nvSpPr>
        <p:spPr>
          <a:xfrm>
            <a:off x="10683240" y="6281928"/>
            <a:ext cx="670560" cy="576072"/>
          </a:xfrm>
          <a:prstGeom prst="rect">
            <a:avLst/>
          </a:prstGeom>
        </p:spPr>
        <p:txBody>
          <a:bodyPr/>
          <a:lstStyle/>
          <a:p>
            <a:pPr>
              <a:defRPr/>
            </a:pPr>
            <a:fld id="{6CDBFC5B-5BDF-4707-92C5-4D1E5DFD1183}" type="slidenum">
              <a:rPr lang="en-US" smtClean="0"/>
              <a:pPr>
                <a:defRPr/>
              </a:pPr>
              <a:t>‹#›</a:t>
            </a:fld>
            <a:endParaRPr lang="en-US" dirty="0"/>
          </a:p>
        </p:txBody>
      </p:sp>
    </p:spTree>
    <p:extLst>
      <p:ext uri="{BB962C8B-B14F-4D97-AF65-F5344CB8AC3E}">
        <p14:creationId xmlns:p14="http://schemas.microsoft.com/office/powerpoint/2010/main" val="1449875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90FAD-4B81-3646-AC76-B291CFD2D16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E6089EE-50C4-EB4F-B17F-3ECC8BC17D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4C1444-5187-1042-B95C-2CCA6389BB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a:extLst>
              <a:ext uri="{FF2B5EF4-FFF2-40B4-BE49-F238E27FC236}">
                <a16:creationId xmlns:a16="http://schemas.microsoft.com/office/drawing/2014/main" id="{28258BD8-F34F-A942-9486-E870DCE546A9}"/>
              </a:ext>
            </a:extLst>
          </p:cNvPr>
          <p:cNvSpPr>
            <a:spLocks noGrp="1"/>
          </p:cNvSpPr>
          <p:nvPr>
            <p:ph type="ftr" sz="quarter" idx="11"/>
          </p:nvPr>
        </p:nvSpPr>
        <p:spPr/>
        <p:txBody>
          <a:bodyPr/>
          <a:lstStyle/>
          <a:p>
            <a:pPr>
              <a:defRPr/>
            </a:pPr>
            <a:r>
              <a:rPr lang="en-US" dirty="0"/>
              <a:t>© 2019 The Cultural Planning Group</a:t>
            </a:r>
          </a:p>
        </p:txBody>
      </p:sp>
      <p:sp>
        <p:nvSpPr>
          <p:cNvPr id="7" name="Slide Number Placeholder 6">
            <a:extLst>
              <a:ext uri="{FF2B5EF4-FFF2-40B4-BE49-F238E27FC236}">
                <a16:creationId xmlns:a16="http://schemas.microsoft.com/office/drawing/2014/main" id="{49FBC55D-62E4-5D4A-BBDC-BEA2CD2D763D}"/>
              </a:ext>
            </a:extLst>
          </p:cNvPr>
          <p:cNvSpPr>
            <a:spLocks noGrp="1"/>
          </p:cNvSpPr>
          <p:nvPr>
            <p:ph type="sldNum" sz="quarter" idx="12"/>
          </p:nvPr>
        </p:nvSpPr>
        <p:spPr>
          <a:xfrm>
            <a:off x="10683240" y="6281928"/>
            <a:ext cx="670560" cy="576072"/>
          </a:xfrm>
          <a:prstGeom prst="rect">
            <a:avLst/>
          </a:prstGeom>
        </p:spPr>
        <p:txBody>
          <a:bodyPr/>
          <a:lstStyle/>
          <a:p>
            <a:pPr>
              <a:defRPr/>
            </a:pPr>
            <a:fld id="{12A1128C-29BF-4C3A-B91A-9ED665A3679A}" type="slidenum">
              <a:rPr lang="en-US" smtClean="0"/>
              <a:pPr>
                <a:defRPr/>
              </a:pPr>
              <a:t>‹#›</a:t>
            </a:fld>
            <a:endParaRPr lang="en-US" dirty="0"/>
          </a:p>
        </p:txBody>
      </p:sp>
    </p:spTree>
    <p:extLst>
      <p:ext uri="{BB962C8B-B14F-4D97-AF65-F5344CB8AC3E}">
        <p14:creationId xmlns:p14="http://schemas.microsoft.com/office/powerpoint/2010/main" val="36566809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7DC8-EA44-F941-8186-D20704262D3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1915C96-7021-974F-973E-86328901399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182C3C3B-91D8-EB45-A5D3-88CEDBDA68B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a:extLst>
              <a:ext uri="{FF2B5EF4-FFF2-40B4-BE49-F238E27FC236}">
                <a16:creationId xmlns:a16="http://schemas.microsoft.com/office/drawing/2014/main" id="{2FB4D12F-1E3A-2A4C-A42A-78F087AE998C}"/>
              </a:ext>
            </a:extLst>
          </p:cNvPr>
          <p:cNvSpPr>
            <a:spLocks noGrp="1"/>
          </p:cNvSpPr>
          <p:nvPr>
            <p:ph type="ftr" sz="quarter" idx="11"/>
          </p:nvPr>
        </p:nvSpPr>
        <p:spPr/>
        <p:txBody>
          <a:bodyPr/>
          <a:lstStyle/>
          <a:p>
            <a:pPr>
              <a:defRPr/>
            </a:pPr>
            <a:r>
              <a:rPr lang="en-US" dirty="0"/>
              <a:t>© 2019 The Cultural Planning Group</a:t>
            </a:r>
          </a:p>
        </p:txBody>
      </p:sp>
      <p:sp>
        <p:nvSpPr>
          <p:cNvPr id="7" name="Slide Number Placeholder 6">
            <a:extLst>
              <a:ext uri="{FF2B5EF4-FFF2-40B4-BE49-F238E27FC236}">
                <a16:creationId xmlns:a16="http://schemas.microsoft.com/office/drawing/2014/main" id="{FF28F198-A9A0-D64B-86D0-CE1A282C9EE9}"/>
              </a:ext>
            </a:extLst>
          </p:cNvPr>
          <p:cNvSpPr>
            <a:spLocks noGrp="1"/>
          </p:cNvSpPr>
          <p:nvPr>
            <p:ph type="sldNum" sz="quarter" idx="12"/>
          </p:nvPr>
        </p:nvSpPr>
        <p:spPr>
          <a:xfrm>
            <a:off x="10683240" y="6281928"/>
            <a:ext cx="670560" cy="576072"/>
          </a:xfrm>
          <a:prstGeom prst="rect">
            <a:avLst/>
          </a:prstGeom>
        </p:spPr>
        <p:txBody>
          <a:bodyPr/>
          <a:lstStyle/>
          <a:p>
            <a:pPr>
              <a:defRPr/>
            </a:pPr>
            <a:fld id="{328A4AB8-E69D-4764-BF1B-E464B1631BF1}" type="slidenum">
              <a:rPr lang="en-US" smtClean="0"/>
              <a:pPr>
                <a:defRPr/>
              </a:pPr>
              <a:t>‹#›</a:t>
            </a:fld>
            <a:endParaRPr lang="en-US" dirty="0"/>
          </a:p>
        </p:txBody>
      </p:sp>
    </p:spTree>
    <p:extLst>
      <p:ext uri="{BB962C8B-B14F-4D97-AF65-F5344CB8AC3E}">
        <p14:creationId xmlns:p14="http://schemas.microsoft.com/office/powerpoint/2010/main" val="3533228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1B9B2-8218-FE46-9B6C-81F7CEFB45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34239C-29B9-2B4B-BC42-220CE6C4E6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AA62D7B-47BB-5E41-A8D8-C2B4C4838CA4}"/>
              </a:ext>
            </a:extLst>
          </p:cNvPr>
          <p:cNvSpPr>
            <a:spLocks noGrp="1"/>
          </p:cNvSpPr>
          <p:nvPr>
            <p:ph type="ftr" sz="quarter" idx="11"/>
          </p:nvPr>
        </p:nvSpPr>
        <p:spPr/>
        <p:txBody>
          <a:bodyPr/>
          <a:lstStyle/>
          <a:p>
            <a:pPr>
              <a:defRPr/>
            </a:pPr>
            <a:r>
              <a:rPr lang="en-US" dirty="0"/>
              <a:t>© 2019 The Cultural Planning Group</a:t>
            </a:r>
          </a:p>
        </p:txBody>
      </p:sp>
      <p:sp>
        <p:nvSpPr>
          <p:cNvPr id="6" name="Slide Number Placeholder 5">
            <a:extLst>
              <a:ext uri="{FF2B5EF4-FFF2-40B4-BE49-F238E27FC236}">
                <a16:creationId xmlns:a16="http://schemas.microsoft.com/office/drawing/2014/main" id="{F787A977-F573-0B47-A413-D4366B522E4B}"/>
              </a:ext>
            </a:extLst>
          </p:cNvPr>
          <p:cNvSpPr>
            <a:spLocks noGrp="1"/>
          </p:cNvSpPr>
          <p:nvPr>
            <p:ph type="sldNum" sz="quarter" idx="12"/>
          </p:nvPr>
        </p:nvSpPr>
        <p:spPr>
          <a:xfrm>
            <a:off x="10683240" y="6281928"/>
            <a:ext cx="670560" cy="576072"/>
          </a:xfrm>
          <a:prstGeom prst="rect">
            <a:avLst/>
          </a:prstGeom>
        </p:spPr>
        <p:txBody>
          <a:bodyPr/>
          <a:lstStyle/>
          <a:p>
            <a:pPr>
              <a:defRPr/>
            </a:pPr>
            <a:fld id="{E654EF85-709A-4FB2-AFCF-FEEF1EA06D16}" type="slidenum">
              <a:rPr lang="en-US" smtClean="0"/>
              <a:pPr>
                <a:defRPr/>
              </a:pPr>
              <a:t>‹#›</a:t>
            </a:fld>
            <a:endParaRPr lang="en-US" dirty="0"/>
          </a:p>
        </p:txBody>
      </p:sp>
    </p:spTree>
    <p:extLst>
      <p:ext uri="{BB962C8B-B14F-4D97-AF65-F5344CB8AC3E}">
        <p14:creationId xmlns:p14="http://schemas.microsoft.com/office/powerpoint/2010/main" val="312301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7ABBAD-18FB-B44F-A4B3-2680BAE0363C}"/>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98117-34D5-2C40-B2CC-0813B13F1E32}"/>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4779309-F3DA-7A4F-A076-AD2361A17828}"/>
              </a:ext>
            </a:extLst>
          </p:cNvPr>
          <p:cNvSpPr>
            <a:spLocks noGrp="1"/>
          </p:cNvSpPr>
          <p:nvPr>
            <p:ph type="ftr" sz="quarter" idx="11"/>
          </p:nvPr>
        </p:nvSpPr>
        <p:spPr/>
        <p:txBody>
          <a:bodyPr/>
          <a:lstStyle/>
          <a:p>
            <a:pPr>
              <a:defRPr/>
            </a:pPr>
            <a:r>
              <a:rPr lang="en-US" dirty="0"/>
              <a:t>© 2019 The Cultural Planning Group</a:t>
            </a:r>
          </a:p>
        </p:txBody>
      </p:sp>
      <p:sp>
        <p:nvSpPr>
          <p:cNvPr id="6" name="Slide Number Placeholder 5">
            <a:extLst>
              <a:ext uri="{FF2B5EF4-FFF2-40B4-BE49-F238E27FC236}">
                <a16:creationId xmlns:a16="http://schemas.microsoft.com/office/drawing/2014/main" id="{02AE4D60-D295-444E-B8D4-601B7A96AE6B}"/>
              </a:ext>
            </a:extLst>
          </p:cNvPr>
          <p:cNvSpPr>
            <a:spLocks noGrp="1"/>
          </p:cNvSpPr>
          <p:nvPr>
            <p:ph type="sldNum" sz="quarter" idx="12"/>
          </p:nvPr>
        </p:nvSpPr>
        <p:spPr>
          <a:xfrm>
            <a:off x="10683240" y="6281928"/>
            <a:ext cx="670560" cy="576072"/>
          </a:xfrm>
          <a:prstGeom prst="rect">
            <a:avLst/>
          </a:prstGeom>
        </p:spPr>
        <p:txBody>
          <a:bodyPr/>
          <a:lstStyle/>
          <a:p>
            <a:pPr>
              <a:defRPr/>
            </a:pPr>
            <a:fld id="{572C0159-5D41-44B8-8377-B8B338ED03A3}" type="slidenum">
              <a:rPr lang="en-US" smtClean="0"/>
              <a:pPr>
                <a:defRPr/>
              </a:pPr>
              <a:t>‹#›</a:t>
            </a:fld>
            <a:endParaRPr lang="en-US" dirty="0"/>
          </a:p>
        </p:txBody>
      </p:sp>
    </p:spTree>
    <p:extLst>
      <p:ext uri="{BB962C8B-B14F-4D97-AF65-F5344CB8AC3E}">
        <p14:creationId xmlns:p14="http://schemas.microsoft.com/office/powerpoint/2010/main" val="17764076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9834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4266746-133A-1241-9E4B-ECBC55C93FF2}"/>
              </a:ext>
            </a:extLst>
          </p:cNvPr>
          <p:cNvSpPr>
            <a:spLocks noGrp="1"/>
          </p:cNvSpPr>
          <p:nvPr>
            <p:ph type="title"/>
          </p:nvPr>
        </p:nvSpPr>
        <p:spPr>
          <a:xfrm>
            <a:off x="176697" y="240169"/>
            <a:ext cx="11389447" cy="576469"/>
          </a:xfrm>
          <a:prstGeom prst="rect">
            <a:avLst/>
          </a:prstGeom>
        </p:spPr>
        <p:txBody>
          <a:bodyPr vert="horz" lIns="91440" tIns="45720" rIns="91440" bIns="45720" rtlCol="0" anchor="t">
            <a:normAutofit/>
          </a:bodyPr>
          <a:lstStyle>
            <a:lvl1pPr algn="r">
              <a:defRPr sz="1600"/>
            </a:lvl1pPr>
          </a:lstStyle>
          <a:p>
            <a:endParaRPr lang="en-US" dirty="0"/>
          </a:p>
        </p:txBody>
      </p:sp>
      <p:sp>
        <p:nvSpPr>
          <p:cNvPr id="8" name="Text Placeholder 2">
            <a:extLst>
              <a:ext uri="{FF2B5EF4-FFF2-40B4-BE49-F238E27FC236}">
                <a16:creationId xmlns:a16="http://schemas.microsoft.com/office/drawing/2014/main" id="{ACE934B1-DFE4-AA4B-B8B1-6EBC7F093CA1}"/>
              </a:ext>
            </a:extLst>
          </p:cNvPr>
          <p:cNvSpPr>
            <a:spLocks noGrp="1"/>
          </p:cNvSpPr>
          <p:nvPr>
            <p:ph idx="1"/>
          </p:nvPr>
        </p:nvSpPr>
        <p:spPr>
          <a:xfrm>
            <a:off x="653773" y="1315764"/>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523BFE75-49E2-7A44-83B7-8F54786FCA22}"/>
              </a:ext>
            </a:extLst>
          </p:cNvPr>
          <p:cNvCxnSpPr/>
          <p:nvPr userDrawn="1"/>
        </p:nvCxnSpPr>
        <p:spPr>
          <a:xfrm>
            <a:off x="10690211" y="6335470"/>
            <a:ext cx="1335429"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85B5C99-2565-0448-A939-12C257CC1147}"/>
              </a:ext>
            </a:extLst>
          </p:cNvPr>
          <p:cNvCxnSpPr>
            <a:cxnSpLocks/>
          </p:cNvCxnSpPr>
          <p:nvPr userDrawn="1"/>
        </p:nvCxnSpPr>
        <p:spPr>
          <a:xfrm>
            <a:off x="6908800" y="609600"/>
            <a:ext cx="4819904" cy="0"/>
          </a:xfrm>
          <a:prstGeom prst="line">
            <a:avLst/>
          </a:prstGeom>
          <a:ln>
            <a:solidFill>
              <a:srgbClr val="184E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9001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55B75B-4815-B043-A5D7-B5A8E405F268}"/>
              </a:ext>
            </a:extLst>
          </p:cNvPr>
          <p:cNvSpPr/>
          <p:nvPr userDrawn="1"/>
        </p:nvSpPr>
        <p:spPr>
          <a:xfrm>
            <a:off x="0" y="1"/>
            <a:ext cx="12192000" cy="922509"/>
          </a:xfrm>
          <a:prstGeom prst="rect">
            <a:avLst/>
          </a:prstGeom>
          <a:solidFill>
            <a:srgbClr val="184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
            <a:extLst>
              <a:ext uri="{FF2B5EF4-FFF2-40B4-BE49-F238E27FC236}">
                <a16:creationId xmlns:a16="http://schemas.microsoft.com/office/drawing/2014/main" id="{D8B2D2C1-978E-3145-B35E-985E23BD9637}"/>
              </a:ext>
            </a:extLst>
          </p:cNvPr>
          <p:cNvSpPr>
            <a:spLocks noGrp="1"/>
          </p:cNvSpPr>
          <p:nvPr>
            <p:ph idx="1"/>
          </p:nvPr>
        </p:nvSpPr>
        <p:spPr>
          <a:xfrm>
            <a:off x="578339" y="1330597"/>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C3D91C76-CBB6-B344-8FB9-258244471014}"/>
              </a:ext>
            </a:extLst>
          </p:cNvPr>
          <p:cNvCxnSpPr/>
          <p:nvPr userDrawn="1"/>
        </p:nvCxnSpPr>
        <p:spPr>
          <a:xfrm>
            <a:off x="10690211" y="6335470"/>
            <a:ext cx="1335429"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C679186-A0FA-A141-AAAE-EEE1FC18A608}"/>
              </a:ext>
            </a:extLst>
          </p:cNvPr>
          <p:cNvSpPr txBox="1">
            <a:spLocks/>
          </p:cNvSpPr>
          <p:nvPr userDrawn="1"/>
        </p:nvSpPr>
        <p:spPr>
          <a:xfrm>
            <a:off x="278229" y="222739"/>
            <a:ext cx="11747412" cy="509918"/>
          </a:xfrm>
          <a:prstGeom prst="rect">
            <a:avLst/>
          </a:prstGeom>
        </p:spPr>
        <p:txBody>
          <a:bodyPr vert="horz" lIns="91440" tIns="45720" rIns="91440" bIns="45720" rtlCol="0" anchor="ctr" anchorCtr="0">
            <a:noAutofit/>
          </a:bodyPr>
          <a:lstStyle>
            <a:lvl1pPr algn="l" defTabSz="914400" rtl="0" eaLnBrk="1" fontAlgn="ctr" latinLnBrk="0" hangingPunct="1">
              <a:lnSpc>
                <a:spcPct val="90000"/>
              </a:lnSpc>
              <a:spcBef>
                <a:spcPct val="0"/>
              </a:spcBef>
              <a:buNone/>
              <a:defRPr sz="4400" kern="1200">
                <a:solidFill>
                  <a:srgbClr val="184E90"/>
                </a:solidFill>
                <a:latin typeface="+mj-lt"/>
                <a:ea typeface="+mj-ea"/>
                <a:cs typeface="+mj-cs"/>
              </a:defRPr>
            </a:lvl1pPr>
          </a:lstStyle>
          <a:p>
            <a:pPr algn="r">
              <a:spcBef>
                <a:spcPts val="1200"/>
              </a:spcBef>
            </a:pPr>
            <a:r>
              <a:rPr lang="en-US" sz="2800" dirty="0">
                <a:solidFill>
                  <a:schemeClr val="bg1"/>
                </a:solidFill>
              </a:rPr>
              <a:t>Rate Adjustment Background</a:t>
            </a:r>
          </a:p>
        </p:txBody>
      </p:sp>
    </p:spTree>
    <p:extLst>
      <p:ext uri="{BB962C8B-B14F-4D97-AF65-F5344CB8AC3E}">
        <p14:creationId xmlns:p14="http://schemas.microsoft.com/office/powerpoint/2010/main" val="2383011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CE934B1-DFE4-AA4B-B8B1-6EBC7F093CA1}"/>
              </a:ext>
            </a:extLst>
          </p:cNvPr>
          <p:cNvSpPr>
            <a:spLocks noGrp="1"/>
          </p:cNvSpPr>
          <p:nvPr>
            <p:ph idx="1"/>
          </p:nvPr>
        </p:nvSpPr>
        <p:spPr>
          <a:xfrm>
            <a:off x="653773" y="1315764"/>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523BFE75-49E2-7A44-83B7-8F54786FCA22}"/>
              </a:ext>
            </a:extLst>
          </p:cNvPr>
          <p:cNvCxnSpPr/>
          <p:nvPr userDrawn="1"/>
        </p:nvCxnSpPr>
        <p:spPr>
          <a:xfrm>
            <a:off x="10690211" y="6335470"/>
            <a:ext cx="1335429"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5" name="Title Placeholder 1">
            <a:extLst>
              <a:ext uri="{FF2B5EF4-FFF2-40B4-BE49-F238E27FC236}">
                <a16:creationId xmlns:a16="http://schemas.microsoft.com/office/drawing/2014/main" id="{05A0F109-0ED9-654A-921C-D709ECEDFAB0}"/>
              </a:ext>
            </a:extLst>
          </p:cNvPr>
          <p:cNvSpPr>
            <a:spLocks noGrp="1"/>
          </p:cNvSpPr>
          <p:nvPr>
            <p:ph type="title"/>
          </p:nvPr>
        </p:nvSpPr>
        <p:spPr>
          <a:xfrm>
            <a:off x="176697" y="240169"/>
            <a:ext cx="11389447" cy="576469"/>
          </a:xfrm>
          <a:prstGeom prst="rect">
            <a:avLst/>
          </a:prstGeom>
        </p:spPr>
        <p:txBody>
          <a:bodyPr vert="horz" lIns="91440" tIns="45720" rIns="91440" bIns="45720" rtlCol="0" anchor="t">
            <a:normAutofit/>
          </a:bodyPr>
          <a:lstStyle>
            <a:lvl1pPr algn="r">
              <a:defRPr sz="1600"/>
            </a:lvl1pPr>
          </a:lstStyle>
          <a:p>
            <a:endParaRPr lang="en-US" dirty="0"/>
          </a:p>
        </p:txBody>
      </p:sp>
      <p:cxnSp>
        <p:nvCxnSpPr>
          <p:cNvPr id="6" name="Straight Connector 5">
            <a:extLst>
              <a:ext uri="{FF2B5EF4-FFF2-40B4-BE49-F238E27FC236}">
                <a16:creationId xmlns:a16="http://schemas.microsoft.com/office/drawing/2014/main" id="{99D7D2FD-128F-C444-B154-7339647B93FE}"/>
              </a:ext>
            </a:extLst>
          </p:cNvPr>
          <p:cNvCxnSpPr>
            <a:cxnSpLocks/>
          </p:cNvCxnSpPr>
          <p:nvPr userDrawn="1"/>
        </p:nvCxnSpPr>
        <p:spPr>
          <a:xfrm>
            <a:off x="6908800" y="609600"/>
            <a:ext cx="4819904" cy="0"/>
          </a:xfrm>
          <a:prstGeom prst="line">
            <a:avLst/>
          </a:prstGeom>
          <a:ln>
            <a:solidFill>
              <a:srgbClr val="6ABF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8290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297811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55B75B-4815-B043-A5D7-B5A8E405F268}"/>
              </a:ext>
            </a:extLst>
          </p:cNvPr>
          <p:cNvSpPr/>
          <p:nvPr userDrawn="1"/>
        </p:nvSpPr>
        <p:spPr>
          <a:xfrm>
            <a:off x="0" y="1"/>
            <a:ext cx="12192000" cy="922509"/>
          </a:xfrm>
          <a:prstGeom prst="rect">
            <a:avLst/>
          </a:prstGeom>
          <a:solidFill>
            <a:srgbClr val="6AB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 name="Straight Connector 10">
            <a:extLst>
              <a:ext uri="{FF2B5EF4-FFF2-40B4-BE49-F238E27FC236}">
                <a16:creationId xmlns:a16="http://schemas.microsoft.com/office/drawing/2014/main" id="{C3D91C76-CBB6-B344-8FB9-258244471014}"/>
              </a:ext>
            </a:extLst>
          </p:cNvPr>
          <p:cNvCxnSpPr/>
          <p:nvPr userDrawn="1"/>
        </p:nvCxnSpPr>
        <p:spPr>
          <a:xfrm>
            <a:off x="10690211" y="6335470"/>
            <a:ext cx="1335429"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C679186-A0FA-A141-AAAE-EEE1FC18A608}"/>
              </a:ext>
            </a:extLst>
          </p:cNvPr>
          <p:cNvSpPr txBox="1">
            <a:spLocks/>
          </p:cNvSpPr>
          <p:nvPr userDrawn="1"/>
        </p:nvSpPr>
        <p:spPr>
          <a:xfrm>
            <a:off x="278229" y="222739"/>
            <a:ext cx="11747412" cy="509918"/>
          </a:xfrm>
          <a:prstGeom prst="rect">
            <a:avLst/>
          </a:prstGeom>
        </p:spPr>
        <p:txBody>
          <a:bodyPr vert="horz" lIns="91440" tIns="45720" rIns="91440" bIns="45720" rtlCol="0" anchor="ctr" anchorCtr="0">
            <a:noAutofit/>
          </a:bodyPr>
          <a:lstStyle>
            <a:lvl1pPr algn="l" defTabSz="914400" rtl="0" eaLnBrk="1" fontAlgn="ctr" latinLnBrk="0" hangingPunct="1">
              <a:lnSpc>
                <a:spcPct val="90000"/>
              </a:lnSpc>
              <a:spcBef>
                <a:spcPct val="0"/>
              </a:spcBef>
              <a:buNone/>
              <a:defRPr sz="4400" kern="1200">
                <a:solidFill>
                  <a:srgbClr val="184E90"/>
                </a:solidFill>
                <a:latin typeface="+mj-lt"/>
                <a:ea typeface="+mj-ea"/>
                <a:cs typeface="+mj-cs"/>
              </a:defRPr>
            </a:lvl1pPr>
          </a:lstStyle>
          <a:p>
            <a:pPr algn="r">
              <a:spcBef>
                <a:spcPts val="1200"/>
              </a:spcBef>
            </a:pPr>
            <a:r>
              <a:rPr lang="en-US" sz="2800" dirty="0">
                <a:solidFill>
                  <a:schemeClr val="bg1"/>
                </a:solidFill>
              </a:rPr>
              <a:t>Rate Adjustment Summary</a:t>
            </a:r>
          </a:p>
        </p:txBody>
      </p:sp>
    </p:spTree>
    <p:extLst>
      <p:ext uri="{BB962C8B-B14F-4D97-AF65-F5344CB8AC3E}">
        <p14:creationId xmlns:p14="http://schemas.microsoft.com/office/powerpoint/2010/main" val="1260497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CE934B1-DFE4-AA4B-B8B1-6EBC7F093CA1}"/>
              </a:ext>
            </a:extLst>
          </p:cNvPr>
          <p:cNvSpPr>
            <a:spLocks noGrp="1"/>
          </p:cNvSpPr>
          <p:nvPr>
            <p:ph idx="1"/>
          </p:nvPr>
        </p:nvSpPr>
        <p:spPr>
          <a:xfrm>
            <a:off x="653773" y="1315764"/>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523BFE75-49E2-7A44-83B7-8F54786FCA22}"/>
              </a:ext>
            </a:extLst>
          </p:cNvPr>
          <p:cNvCxnSpPr/>
          <p:nvPr userDrawn="1"/>
        </p:nvCxnSpPr>
        <p:spPr>
          <a:xfrm>
            <a:off x="10690211" y="6335470"/>
            <a:ext cx="1335429"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5" name="Title Placeholder 1">
            <a:extLst>
              <a:ext uri="{FF2B5EF4-FFF2-40B4-BE49-F238E27FC236}">
                <a16:creationId xmlns:a16="http://schemas.microsoft.com/office/drawing/2014/main" id="{8AA09203-087B-8E4F-921E-75927FCCB289}"/>
              </a:ext>
            </a:extLst>
          </p:cNvPr>
          <p:cNvSpPr>
            <a:spLocks noGrp="1"/>
          </p:cNvSpPr>
          <p:nvPr>
            <p:ph type="title"/>
          </p:nvPr>
        </p:nvSpPr>
        <p:spPr>
          <a:xfrm>
            <a:off x="176697" y="240169"/>
            <a:ext cx="11389447" cy="576469"/>
          </a:xfrm>
          <a:prstGeom prst="rect">
            <a:avLst/>
          </a:prstGeom>
        </p:spPr>
        <p:txBody>
          <a:bodyPr vert="horz" lIns="91440" tIns="45720" rIns="91440" bIns="45720" rtlCol="0" anchor="t">
            <a:normAutofit/>
          </a:bodyPr>
          <a:lstStyle>
            <a:lvl1pPr algn="r">
              <a:defRPr sz="1600"/>
            </a:lvl1pPr>
          </a:lstStyle>
          <a:p>
            <a:endParaRPr lang="en-US" dirty="0"/>
          </a:p>
        </p:txBody>
      </p:sp>
      <p:cxnSp>
        <p:nvCxnSpPr>
          <p:cNvPr id="6" name="Straight Connector 5">
            <a:extLst>
              <a:ext uri="{FF2B5EF4-FFF2-40B4-BE49-F238E27FC236}">
                <a16:creationId xmlns:a16="http://schemas.microsoft.com/office/drawing/2014/main" id="{5B383DFF-1530-5D4B-B0DD-94E5DDDD5561}"/>
              </a:ext>
            </a:extLst>
          </p:cNvPr>
          <p:cNvCxnSpPr>
            <a:cxnSpLocks/>
          </p:cNvCxnSpPr>
          <p:nvPr userDrawn="1"/>
        </p:nvCxnSpPr>
        <p:spPr>
          <a:xfrm>
            <a:off x="6908800" y="609600"/>
            <a:ext cx="4819904" cy="0"/>
          </a:xfrm>
          <a:prstGeom prst="line">
            <a:avLst/>
          </a:prstGeom>
          <a:ln>
            <a:solidFill>
              <a:srgbClr val="DAA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166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55B75B-4815-B043-A5D7-B5A8E405F268}"/>
              </a:ext>
            </a:extLst>
          </p:cNvPr>
          <p:cNvSpPr/>
          <p:nvPr userDrawn="1"/>
        </p:nvSpPr>
        <p:spPr>
          <a:xfrm>
            <a:off x="0" y="1"/>
            <a:ext cx="12192000" cy="922509"/>
          </a:xfrm>
          <a:prstGeom prst="rect">
            <a:avLst/>
          </a:prstGeom>
          <a:solidFill>
            <a:srgbClr val="DA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
            <a:extLst>
              <a:ext uri="{FF2B5EF4-FFF2-40B4-BE49-F238E27FC236}">
                <a16:creationId xmlns:a16="http://schemas.microsoft.com/office/drawing/2014/main" id="{D8B2D2C1-978E-3145-B35E-985E23BD9637}"/>
              </a:ext>
            </a:extLst>
          </p:cNvPr>
          <p:cNvSpPr>
            <a:spLocks noGrp="1"/>
          </p:cNvSpPr>
          <p:nvPr>
            <p:ph idx="1"/>
          </p:nvPr>
        </p:nvSpPr>
        <p:spPr>
          <a:xfrm>
            <a:off x="578339" y="1330597"/>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C3D91C76-CBB6-B344-8FB9-258244471014}"/>
              </a:ext>
            </a:extLst>
          </p:cNvPr>
          <p:cNvCxnSpPr/>
          <p:nvPr userDrawn="1"/>
        </p:nvCxnSpPr>
        <p:spPr>
          <a:xfrm>
            <a:off x="10690211" y="6335470"/>
            <a:ext cx="1335429"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C679186-A0FA-A141-AAAE-EEE1FC18A608}"/>
              </a:ext>
            </a:extLst>
          </p:cNvPr>
          <p:cNvSpPr txBox="1">
            <a:spLocks/>
          </p:cNvSpPr>
          <p:nvPr userDrawn="1"/>
        </p:nvSpPr>
        <p:spPr>
          <a:xfrm>
            <a:off x="278229" y="222739"/>
            <a:ext cx="11747412" cy="509918"/>
          </a:xfrm>
          <a:prstGeom prst="rect">
            <a:avLst/>
          </a:prstGeom>
        </p:spPr>
        <p:txBody>
          <a:bodyPr vert="horz" lIns="91440" tIns="45720" rIns="91440" bIns="45720" rtlCol="0" anchor="ctr" anchorCtr="0">
            <a:noAutofit/>
          </a:bodyPr>
          <a:lstStyle>
            <a:lvl1pPr algn="l" defTabSz="914400" rtl="0" eaLnBrk="1" fontAlgn="ctr" latinLnBrk="0" hangingPunct="1">
              <a:lnSpc>
                <a:spcPct val="90000"/>
              </a:lnSpc>
              <a:spcBef>
                <a:spcPct val="0"/>
              </a:spcBef>
              <a:buNone/>
              <a:defRPr sz="4400" kern="1200">
                <a:solidFill>
                  <a:srgbClr val="184E90"/>
                </a:solidFill>
                <a:latin typeface="+mj-lt"/>
                <a:ea typeface="+mj-ea"/>
                <a:cs typeface="+mj-cs"/>
              </a:defRPr>
            </a:lvl1pPr>
          </a:lstStyle>
          <a:p>
            <a:pPr algn="r">
              <a:spcBef>
                <a:spcPts val="1200"/>
              </a:spcBef>
            </a:pPr>
            <a:r>
              <a:rPr lang="en-US" sz="2800" dirty="0">
                <a:solidFill>
                  <a:schemeClr val="bg1"/>
                </a:solidFill>
              </a:rPr>
              <a:t>Rate Adjustment Components</a:t>
            </a:r>
          </a:p>
        </p:txBody>
      </p:sp>
    </p:spTree>
    <p:extLst>
      <p:ext uri="{BB962C8B-B14F-4D97-AF65-F5344CB8AC3E}">
        <p14:creationId xmlns:p14="http://schemas.microsoft.com/office/powerpoint/2010/main" val="1510668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CE934B1-DFE4-AA4B-B8B1-6EBC7F093CA1}"/>
              </a:ext>
            </a:extLst>
          </p:cNvPr>
          <p:cNvSpPr>
            <a:spLocks noGrp="1"/>
          </p:cNvSpPr>
          <p:nvPr>
            <p:ph idx="1"/>
          </p:nvPr>
        </p:nvSpPr>
        <p:spPr>
          <a:xfrm>
            <a:off x="653773" y="1315764"/>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523BFE75-49E2-7A44-83B7-8F54786FCA22}"/>
              </a:ext>
            </a:extLst>
          </p:cNvPr>
          <p:cNvCxnSpPr/>
          <p:nvPr userDrawn="1"/>
        </p:nvCxnSpPr>
        <p:spPr>
          <a:xfrm>
            <a:off x="10690211" y="6335470"/>
            <a:ext cx="1335429"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5" name="Title Placeholder 1">
            <a:extLst>
              <a:ext uri="{FF2B5EF4-FFF2-40B4-BE49-F238E27FC236}">
                <a16:creationId xmlns:a16="http://schemas.microsoft.com/office/drawing/2014/main" id="{94E318ED-41E7-BF42-828F-92B670EFCAF8}"/>
              </a:ext>
            </a:extLst>
          </p:cNvPr>
          <p:cNvSpPr>
            <a:spLocks noGrp="1"/>
          </p:cNvSpPr>
          <p:nvPr>
            <p:ph type="title" hasCustomPrompt="1"/>
          </p:nvPr>
        </p:nvSpPr>
        <p:spPr>
          <a:xfrm>
            <a:off x="176697" y="240169"/>
            <a:ext cx="11389447" cy="576469"/>
          </a:xfrm>
          <a:prstGeom prst="rect">
            <a:avLst/>
          </a:prstGeom>
        </p:spPr>
        <p:txBody>
          <a:bodyPr vert="horz" lIns="91440" tIns="45720" rIns="91440" bIns="45720" rtlCol="0" anchor="t">
            <a:normAutofit/>
          </a:bodyPr>
          <a:lstStyle>
            <a:lvl1pPr algn="r">
              <a:defRPr sz="1600"/>
            </a:lvl1pPr>
          </a:lstStyle>
          <a:p>
            <a:r>
              <a:rPr lang="en-US" dirty="0"/>
              <a:t>Rate Adjustment Methodology</a:t>
            </a:r>
          </a:p>
        </p:txBody>
      </p:sp>
      <p:cxnSp>
        <p:nvCxnSpPr>
          <p:cNvPr id="6" name="Straight Connector 5">
            <a:extLst>
              <a:ext uri="{FF2B5EF4-FFF2-40B4-BE49-F238E27FC236}">
                <a16:creationId xmlns:a16="http://schemas.microsoft.com/office/drawing/2014/main" id="{5905104B-78CB-A44D-9268-302E48CEC611}"/>
              </a:ext>
            </a:extLst>
          </p:cNvPr>
          <p:cNvCxnSpPr>
            <a:cxnSpLocks/>
          </p:cNvCxnSpPr>
          <p:nvPr userDrawn="1"/>
        </p:nvCxnSpPr>
        <p:spPr>
          <a:xfrm>
            <a:off x="6908800" y="609600"/>
            <a:ext cx="4819904" cy="0"/>
          </a:xfrm>
          <a:prstGeom prst="line">
            <a:avLst/>
          </a:prstGeom>
          <a:ln>
            <a:solidFill>
              <a:srgbClr val="A91A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795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55B75B-4815-B043-A5D7-B5A8E405F268}"/>
              </a:ext>
            </a:extLst>
          </p:cNvPr>
          <p:cNvSpPr/>
          <p:nvPr userDrawn="1"/>
        </p:nvSpPr>
        <p:spPr>
          <a:xfrm>
            <a:off x="0" y="1"/>
            <a:ext cx="12192000" cy="922509"/>
          </a:xfrm>
          <a:prstGeom prst="rect">
            <a:avLst/>
          </a:prstGeom>
          <a:solidFill>
            <a:srgbClr val="A91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
            <a:extLst>
              <a:ext uri="{FF2B5EF4-FFF2-40B4-BE49-F238E27FC236}">
                <a16:creationId xmlns:a16="http://schemas.microsoft.com/office/drawing/2014/main" id="{D8B2D2C1-978E-3145-B35E-985E23BD9637}"/>
              </a:ext>
            </a:extLst>
          </p:cNvPr>
          <p:cNvSpPr>
            <a:spLocks noGrp="1"/>
          </p:cNvSpPr>
          <p:nvPr>
            <p:ph idx="1"/>
          </p:nvPr>
        </p:nvSpPr>
        <p:spPr>
          <a:xfrm>
            <a:off x="578339" y="1330597"/>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C3D91C76-CBB6-B344-8FB9-258244471014}"/>
              </a:ext>
            </a:extLst>
          </p:cNvPr>
          <p:cNvCxnSpPr/>
          <p:nvPr userDrawn="1"/>
        </p:nvCxnSpPr>
        <p:spPr>
          <a:xfrm>
            <a:off x="10690211" y="6335470"/>
            <a:ext cx="1335429"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C679186-A0FA-A141-AAAE-EEE1FC18A608}"/>
              </a:ext>
            </a:extLst>
          </p:cNvPr>
          <p:cNvSpPr txBox="1">
            <a:spLocks/>
          </p:cNvSpPr>
          <p:nvPr userDrawn="1"/>
        </p:nvSpPr>
        <p:spPr>
          <a:xfrm>
            <a:off x="278229" y="222739"/>
            <a:ext cx="11747412" cy="509918"/>
          </a:xfrm>
          <a:prstGeom prst="rect">
            <a:avLst/>
          </a:prstGeom>
        </p:spPr>
        <p:txBody>
          <a:bodyPr vert="horz" lIns="91440" tIns="45720" rIns="91440" bIns="45720" rtlCol="0" anchor="ctr" anchorCtr="0">
            <a:noAutofit/>
          </a:bodyPr>
          <a:lstStyle>
            <a:lvl1pPr algn="l" defTabSz="914400" rtl="0" eaLnBrk="1" fontAlgn="ctr" latinLnBrk="0" hangingPunct="1">
              <a:lnSpc>
                <a:spcPct val="90000"/>
              </a:lnSpc>
              <a:spcBef>
                <a:spcPct val="0"/>
              </a:spcBef>
              <a:buNone/>
              <a:defRPr sz="4400" kern="1200">
                <a:solidFill>
                  <a:srgbClr val="184E90"/>
                </a:solidFill>
                <a:latin typeface="+mj-lt"/>
                <a:ea typeface="+mj-ea"/>
                <a:cs typeface="+mj-cs"/>
              </a:defRPr>
            </a:lvl1pPr>
          </a:lstStyle>
          <a:p>
            <a:pPr algn="r">
              <a:spcBef>
                <a:spcPts val="1200"/>
              </a:spcBef>
            </a:pPr>
            <a:r>
              <a:rPr lang="en-US" sz="2800" dirty="0">
                <a:solidFill>
                  <a:schemeClr val="bg1"/>
                </a:solidFill>
              </a:rPr>
              <a:t>Rate Adjustment Methodology</a:t>
            </a:r>
          </a:p>
        </p:txBody>
      </p:sp>
    </p:spTree>
    <p:extLst>
      <p:ext uri="{BB962C8B-B14F-4D97-AF65-F5344CB8AC3E}">
        <p14:creationId xmlns:p14="http://schemas.microsoft.com/office/powerpoint/2010/main" val="33973444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CE934B1-DFE4-AA4B-B8B1-6EBC7F093CA1}"/>
              </a:ext>
            </a:extLst>
          </p:cNvPr>
          <p:cNvSpPr>
            <a:spLocks noGrp="1"/>
          </p:cNvSpPr>
          <p:nvPr>
            <p:ph idx="1"/>
          </p:nvPr>
        </p:nvSpPr>
        <p:spPr>
          <a:xfrm>
            <a:off x="653773" y="1315764"/>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523BFE75-49E2-7A44-83B7-8F54786FCA22}"/>
              </a:ext>
            </a:extLst>
          </p:cNvPr>
          <p:cNvCxnSpPr/>
          <p:nvPr userDrawn="1"/>
        </p:nvCxnSpPr>
        <p:spPr>
          <a:xfrm>
            <a:off x="10690211" y="6335470"/>
            <a:ext cx="1335429"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5" name="Title Placeholder 1">
            <a:extLst>
              <a:ext uri="{FF2B5EF4-FFF2-40B4-BE49-F238E27FC236}">
                <a16:creationId xmlns:a16="http://schemas.microsoft.com/office/drawing/2014/main" id="{1872280A-1AE2-9140-AD4B-BCA4C9578A23}"/>
              </a:ext>
            </a:extLst>
          </p:cNvPr>
          <p:cNvSpPr>
            <a:spLocks noGrp="1"/>
          </p:cNvSpPr>
          <p:nvPr>
            <p:ph type="title"/>
          </p:nvPr>
        </p:nvSpPr>
        <p:spPr>
          <a:xfrm>
            <a:off x="176697" y="240169"/>
            <a:ext cx="11389447" cy="576469"/>
          </a:xfrm>
          <a:prstGeom prst="rect">
            <a:avLst/>
          </a:prstGeom>
        </p:spPr>
        <p:txBody>
          <a:bodyPr vert="horz" lIns="91440" tIns="45720" rIns="91440" bIns="45720" rtlCol="0" anchor="t">
            <a:normAutofit/>
          </a:bodyPr>
          <a:lstStyle>
            <a:lvl1pPr algn="r">
              <a:defRPr sz="1600"/>
            </a:lvl1pPr>
          </a:lstStyle>
          <a:p>
            <a:endParaRPr lang="en-US" dirty="0"/>
          </a:p>
        </p:txBody>
      </p:sp>
      <p:cxnSp>
        <p:nvCxnSpPr>
          <p:cNvPr id="6" name="Straight Connector 5">
            <a:extLst>
              <a:ext uri="{FF2B5EF4-FFF2-40B4-BE49-F238E27FC236}">
                <a16:creationId xmlns:a16="http://schemas.microsoft.com/office/drawing/2014/main" id="{1614F692-8DED-DB4B-965B-E7F0FA8C466B}"/>
              </a:ext>
            </a:extLst>
          </p:cNvPr>
          <p:cNvCxnSpPr>
            <a:cxnSpLocks/>
          </p:cNvCxnSpPr>
          <p:nvPr userDrawn="1"/>
        </p:nvCxnSpPr>
        <p:spPr>
          <a:xfrm>
            <a:off x="6908800" y="609600"/>
            <a:ext cx="4819904" cy="0"/>
          </a:xfrm>
          <a:prstGeom prst="line">
            <a:avLst/>
          </a:prstGeom>
          <a:ln>
            <a:solidFill>
              <a:srgbClr val="00AE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7809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55B75B-4815-B043-A5D7-B5A8E405F268}"/>
              </a:ext>
            </a:extLst>
          </p:cNvPr>
          <p:cNvSpPr/>
          <p:nvPr userDrawn="1"/>
        </p:nvSpPr>
        <p:spPr>
          <a:xfrm>
            <a:off x="0" y="1"/>
            <a:ext cx="12192000" cy="922509"/>
          </a:xfrm>
          <a:prstGeom prst="rect">
            <a:avLst/>
          </a:prstGeom>
          <a:solidFill>
            <a:srgbClr val="00A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2">
            <a:extLst>
              <a:ext uri="{FF2B5EF4-FFF2-40B4-BE49-F238E27FC236}">
                <a16:creationId xmlns:a16="http://schemas.microsoft.com/office/drawing/2014/main" id="{D8B2D2C1-978E-3145-B35E-985E23BD9637}"/>
              </a:ext>
            </a:extLst>
          </p:cNvPr>
          <p:cNvSpPr>
            <a:spLocks noGrp="1"/>
          </p:cNvSpPr>
          <p:nvPr>
            <p:ph idx="1"/>
          </p:nvPr>
        </p:nvSpPr>
        <p:spPr>
          <a:xfrm>
            <a:off x="578339" y="1330597"/>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C3D91C76-CBB6-B344-8FB9-258244471014}"/>
              </a:ext>
            </a:extLst>
          </p:cNvPr>
          <p:cNvCxnSpPr/>
          <p:nvPr userDrawn="1"/>
        </p:nvCxnSpPr>
        <p:spPr>
          <a:xfrm>
            <a:off x="10690211" y="6335470"/>
            <a:ext cx="1335429"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C679186-A0FA-A141-AAAE-EEE1FC18A608}"/>
              </a:ext>
            </a:extLst>
          </p:cNvPr>
          <p:cNvSpPr txBox="1">
            <a:spLocks/>
          </p:cNvSpPr>
          <p:nvPr userDrawn="1"/>
        </p:nvSpPr>
        <p:spPr>
          <a:xfrm>
            <a:off x="278229" y="222739"/>
            <a:ext cx="11747412" cy="509918"/>
          </a:xfrm>
          <a:prstGeom prst="rect">
            <a:avLst/>
          </a:prstGeom>
        </p:spPr>
        <p:txBody>
          <a:bodyPr vert="horz" lIns="91440" tIns="45720" rIns="91440" bIns="45720" rtlCol="0" anchor="ctr" anchorCtr="0">
            <a:noAutofit/>
          </a:bodyPr>
          <a:lstStyle>
            <a:lvl1pPr algn="l" defTabSz="914400" rtl="0" eaLnBrk="1" fontAlgn="ctr" latinLnBrk="0" hangingPunct="1">
              <a:lnSpc>
                <a:spcPct val="90000"/>
              </a:lnSpc>
              <a:spcBef>
                <a:spcPct val="0"/>
              </a:spcBef>
              <a:buNone/>
              <a:defRPr sz="4400" kern="1200">
                <a:solidFill>
                  <a:srgbClr val="184E90"/>
                </a:solidFill>
                <a:latin typeface="+mj-lt"/>
                <a:ea typeface="+mj-ea"/>
                <a:cs typeface="+mj-cs"/>
              </a:defRPr>
            </a:lvl1pPr>
          </a:lstStyle>
          <a:p>
            <a:pPr algn="r">
              <a:spcBef>
                <a:spcPts val="1200"/>
              </a:spcBef>
            </a:pPr>
            <a:r>
              <a:rPr lang="en-US" sz="2800" dirty="0">
                <a:solidFill>
                  <a:schemeClr val="bg1"/>
                </a:solidFill>
              </a:rPr>
              <a:t>2023 Residential Rates</a:t>
            </a:r>
          </a:p>
        </p:txBody>
      </p:sp>
    </p:spTree>
    <p:extLst>
      <p:ext uri="{BB962C8B-B14F-4D97-AF65-F5344CB8AC3E}">
        <p14:creationId xmlns:p14="http://schemas.microsoft.com/office/powerpoint/2010/main" val="10349731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CE934B1-DFE4-AA4B-B8B1-6EBC7F093CA1}"/>
              </a:ext>
            </a:extLst>
          </p:cNvPr>
          <p:cNvSpPr>
            <a:spLocks noGrp="1"/>
          </p:cNvSpPr>
          <p:nvPr>
            <p:ph idx="1"/>
          </p:nvPr>
        </p:nvSpPr>
        <p:spPr>
          <a:xfrm>
            <a:off x="653773" y="1315764"/>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523BFE75-49E2-7A44-83B7-8F54786FCA22}"/>
              </a:ext>
            </a:extLst>
          </p:cNvPr>
          <p:cNvCxnSpPr/>
          <p:nvPr userDrawn="1"/>
        </p:nvCxnSpPr>
        <p:spPr>
          <a:xfrm>
            <a:off x="10690211" y="6335470"/>
            <a:ext cx="1335429"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5" name="Title Placeholder 1">
            <a:extLst>
              <a:ext uri="{FF2B5EF4-FFF2-40B4-BE49-F238E27FC236}">
                <a16:creationId xmlns:a16="http://schemas.microsoft.com/office/drawing/2014/main" id="{1872280A-1AE2-9140-AD4B-BCA4C9578A23}"/>
              </a:ext>
            </a:extLst>
          </p:cNvPr>
          <p:cNvSpPr>
            <a:spLocks noGrp="1"/>
          </p:cNvSpPr>
          <p:nvPr>
            <p:ph type="title"/>
          </p:nvPr>
        </p:nvSpPr>
        <p:spPr>
          <a:xfrm>
            <a:off x="176697" y="240169"/>
            <a:ext cx="11389447" cy="576469"/>
          </a:xfrm>
          <a:prstGeom prst="rect">
            <a:avLst/>
          </a:prstGeom>
        </p:spPr>
        <p:txBody>
          <a:bodyPr vert="horz" lIns="91440" tIns="45720" rIns="91440" bIns="45720" rtlCol="0" anchor="t">
            <a:normAutofit/>
          </a:bodyPr>
          <a:lstStyle>
            <a:lvl1pPr algn="r">
              <a:defRPr sz="1600"/>
            </a:lvl1pPr>
          </a:lstStyle>
          <a:p>
            <a:endParaRPr lang="en-US" dirty="0"/>
          </a:p>
        </p:txBody>
      </p:sp>
      <p:cxnSp>
        <p:nvCxnSpPr>
          <p:cNvPr id="6" name="Straight Connector 5">
            <a:extLst>
              <a:ext uri="{FF2B5EF4-FFF2-40B4-BE49-F238E27FC236}">
                <a16:creationId xmlns:a16="http://schemas.microsoft.com/office/drawing/2014/main" id="{1614F692-8DED-DB4B-965B-E7F0FA8C466B}"/>
              </a:ext>
            </a:extLst>
          </p:cNvPr>
          <p:cNvCxnSpPr>
            <a:cxnSpLocks/>
          </p:cNvCxnSpPr>
          <p:nvPr userDrawn="1"/>
        </p:nvCxnSpPr>
        <p:spPr>
          <a:xfrm>
            <a:off x="6908800" y="609600"/>
            <a:ext cx="4819904" cy="0"/>
          </a:xfrm>
          <a:prstGeom prst="line">
            <a:avLst/>
          </a:prstGeom>
          <a:ln>
            <a:solidFill>
              <a:srgbClr val="00AE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8563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55B75B-4815-B043-A5D7-B5A8E405F268}"/>
              </a:ext>
            </a:extLst>
          </p:cNvPr>
          <p:cNvSpPr/>
          <p:nvPr userDrawn="1"/>
        </p:nvSpPr>
        <p:spPr>
          <a:xfrm>
            <a:off x="0" y="1"/>
            <a:ext cx="12192000" cy="922509"/>
          </a:xfrm>
          <a:prstGeom prst="rect">
            <a:avLst/>
          </a:prstGeom>
          <a:solidFill>
            <a:srgbClr val="00A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2">
            <a:extLst>
              <a:ext uri="{FF2B5EF4-FFF2-40B4-BE49-F238E27FC236}">
                <a16:creationId xmlns:a16="http://schemas.microsoft.com/office/drawing/2014/main" id="{D8B2D2C1-978E-3145-B35E-985E23BD9637}"/>
              </a:ext>
            </a:extLst>
          </p:cNvPr>
          <p:cNvSpPr>
            <a:spLocks noGrp="1"/>
          </p:cNvSpPr>
          <p:nvPr>
            <p:ph idx="1"/>
          </p:nvPr>
        </p:nvSpPr>
        <p:spPr>
          <a:xfrm>
            <a:off x="578339" y="1330597"/>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C3D91C76-CBB6-B344-8FB9-258244471014}"/>
              </a:ext>
            </a:extLst>
          </p:cNvPr>
          <p:cNvCxnSpPr/>
          <p:nvPr userDrawn="1"/>
        </p:nvCxnSpPr>
        <p:spPr>
          <a:xfrm>
            <a:off x="10690211" y="6335470"/>
            <a:ext cx="1335429"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C679186-A0FA-A141-AAAE-EEE1FC18A608}"/>
              </a:ext>
            </a:extLst>
          </p:cNvPr>
          <p:cNvSpPr txBox="1">
            <a:spLocks/>
          </p:cNvSpPr>
          <p:nvPr userDrawn="1"/>
        </p:nvSpPr>
        <p:spPr>
          <a:xfrm>
            <a:off x="278229" y="222739"/>
            <a:ext cx="11747412" cy="509918"/>
          </a:xfrm>
          <a:prstGeom prst="rect">
            <a:avLst/>
          </a:prstGeom>
        </p:spPr>
        <p:txBody>
          <a:bodyPr vert="horz" lIns="91440" tIns="45720" rIns="91440" bIns="45720" rtlCol="0" anchor="ctr" anchorCtr="0">
            <a:noAutofit/>
          </a:bodyPr>
          <a:lstStyle>
            <a:lvl1pPr algn="l" defTabSz="914400" rtl="0" eaLnBrk="1" fontAlgn="ctr" latinLnBrk="0" hangingPunct="1">
              <a:lnSpc>
                <a:spcPct val="90000"/>
              </a:lnSpc>
              <a:spcBef>
                <a:spcPct val="0"/>
              </a:spcBef>
              <a:buNone/>
              <a:defRPr sz="4400" kern="1200">
                <a:solidFill>
                  <a:srgbClr val="184E90"/>
                </a:solidFill>
                <a:latin typeface="+mj-lt"/>
                <a:ea typeface="+mj-ea"/>
                <a:cs typeface="+mj-cs"/>
              </a:defRPr>
            </a:lvl1pPr>
          </a:lstStyle>
          <a:p>
            <a:pPr algn="r">
              <a:spcBef>
                <a:spcPts val="1200"/>
              </a:spcBef>
            </a:pPr>
            <a:r>
              <a:rPr lang="en-US" sz="2800" dirty="0">
                <a:solidFill>
                  <a:schemeClr val="bg1"/>
                </a:solidFill>
              </a:rPr>
              <a:t>2024 Residential Rates</a:t>
            </a:r>
          </a:p>
        </p:txBody>
      </p:sp>
    </p:spTree>
    <p:extLst>
      <p:ext uri="{BB962C8B-B14F-4D97-AF65-F5344CB8AC3E}">
        <p14:creationId xmlns:p14="http://schemas.microsoft.com/office/powerpoint/2010/main" val="20072449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3C565F-79A2-4ED3-8E7A-E147884BFD11}"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AD673-F4F7-49DB-9781-3707370E9621}" type="slidenum">
              <a:rPr lang="en-US" smtClean="0"/>
              <a:t>‹#›</a:t>
            </a:fld>
            <a:endParaRPr lang="en-US"/>
          </a:p>
        </p:txBody>
      </p:sp>
    </p:spTree>
    <p:extLst>
      <p:ext uri="{BB962C8B-B14F-4D97-AF65-F5344CB8AC3E}">
        <p14:creationId xmlns:p14="http://schemas.microsoft.com/office/powerpoint/2010/main" val="14989796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199133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3C565F-79A2-4ED3-8E7A-E147884BFD11}"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AD673-F4F7-49DB-9781-3707370E9621}" type="slidenum">
              <a:rPr lang="en-US" smtClean="0"/>
              <a:t>‹#›</a:t>
            </a:fld>
            <a:endParaRPr lang="en-US"/>
          </a:p>
        </p:txBody>
      </p:sp>
    </p:spTree>
    <p:extLst>
      <p:ext uri="{BB962C8B-B14F-4D97-AF65-F5344CB8AC3E}">
        <p14:creationId xmlns:p14="http://schemas.microsoft.com/office/powerpoint/2010/main" val="595665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563C565F-79A2-4ED3-8E7A-E147884BFD11}" type="datetimeFigureOut">
              <a:rPr lang="en-US" smtClean="0"/>
              <a:t>1/16/2024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ECAD673-F4F7-49DB-9781-3707370E9621}" type="slidenum">
              <a:rPr lang="en-US" smtClean="0"/>
              <a:t>‹#›</a:t>
            </a:fld>
            <a:endParaRPr lang="en-US"/>
          </a:p>
        </p:txBody>
      </p:sp>
    </p:spTree>
    <p:extLst>
      <p:ext uri="{BB962C8B-B14F-4D97-AF65-F5344CB8AC3E}">
        <p14:creationId xmlns:p14="http://schemas.microsoft.com/office/powerpoint/2010/main" val="293572692"/>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3C565F-79A2-4ED3-8E7A-E147884BFD11}"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AD673-F4F7-49DB-9781-3707370E9621}" type="slidenum">
              <a:rPr lang="en-US" smtClean="0"/>
              <a:t>‹#›</a:t>
            </a:fld>
            <a:endParaRPr lang="en-US"/>
          </a:p>
        </p:txBody>
      </p:sp>
    </p:spTree>
    <p:extLst>
      <p:ext uri="{BB962C8B-B14F-4D97-AF65-F5344CB8AC3E}">
        <p14:creationId xmlns:p14="http://schemas.microsoft.com/office/powerpoint/2010/main" val="3336002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3C565F-79A2-4ED3-8E7A-E147884BFD11}"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AD673-F4F7-49DB-9781-3707370E9621}" type="slidenum">
              <a:rPr lang="en-US" smtClean="0"/>
              <a:t>‹#›</a:t>
            </a:fld>
            <a:endParaRPr lang="en-US"/>
          </a:p>
        </p:txBody>
      </p:sp>
    </p:spTree>
    <p:extLst>
      <p:ext uri="{BB962C8B-B14F-4D97-AF65-F5344CB8AC3E}">
        <p14:creationId xmlns:p14="http://schemas.microsoft.com/office/powerpoint/2010/main" val="2487896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3C565F-79A2-4ED3-8E7A-E147884BFD11}"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AD673-F4F7-49DB-9781-3707370E9621}" type="slidenum">
              <a:rPr lang="en-US" smtClean="0"/>
              <a:t>‹#›</a:t>
            </a:fld>
            <a:endParaRPr lang="en-US"/>
          </a:p>
        </p:txBody>
      </p:sp>
    </p:spTree>
    <p:extLst>
      <p:ext uri="{BB962C8B-B14F-4D97-AF65-F5344CB8AC3E}">
        <p14:creationId xmlns:p14="http://schemas.microsoft.com/office/powerpoint/2010/main" val="3373874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3C565F-79A2-4ED3-8E7A-E147884BFD11}"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AD673-F4F7-49DB-9781-3707370E9621}" type="slidenum">
              <a:rPr lang="en-US" smtClean="0"/>
              <a:t>‹#›</a:t>
            </a:fld>
            <a:endParaRPr lang="en-US"/>
          </a:p>
        </p:txBody>
      </p:sp>
    </p:spTree>
    <p:extLst>
      <p:ext uri="{BB962C8B-B14F-4D97-AF65-F5344CB8AC3E}">
        <p14:creationId xmlns:p14="http://schemas.microsoft.com/office/powerpoint/2010/main" val="39769704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3C565F-79A2-4ED3-8E7A-E147884BFD11}"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AD673-F4F7-49DB-9781-3707370E9621}" type="slidenum">
              <a:rPr lang="en-US" smtClean="0"/>
              <a:t>‹#›</a:t>
            </a:fld>
            <a:endParaRPr lang="en-US"/>
          </a:p>
        </p:txBody>
      </p:sp>
    </p:spTree>
    <p:extLst>
      <p:ext uri="{BB962C8B-B14F-4D97-AF65-F5344CB8AC3E}">
        <p14:creationId xmlns:p14="http://schemas.microsoft.com/office/powerpoint/2010/main" val="20549142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3C565F-79A2-4ED3-8E7A-E147884BFD11}"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AD673-F4F7-49DB-9781-3707370E9621}" type="slidenum">
              <a:rPr lang="en-US" smtClean="0"/>
              <a:t>‹#›</a:t>
            </a:fld>
            <a:endParaRPr lang="en-US"/>
          </a:p>
        </p:txBody>
      </p:sp>
    </p:spTree>
    <p:extLst>
      <p:ext uri="{BB962C8B-B14F-4D97-AF65-F5344CB8AC3E}">
        <p14:creationId xmlns:p14="http://schemas.microsoft.com/office/powerpoint/2010/main" val="35084415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3C565F-79A2-4ED3-8E7A-E147884BFD11}"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AD673-F4F7-49DB-9781-3707370E9621}" type="slidenum">
              <a:rPr lang="en-US" smtClean="0"/>
              <a:t>‹#›</a:t>
            </a:fld>
            <a:endParaRPr lang="en-US"/>
          </a:p>
        </p:txBody>
      </p:sp>
    </p:spTree>
    <p:extLst>
      <p:ext uri="{BB962C8B-B14F-4D97-AF65-F5344CB8AC3E}">
        <p14:creationId xmlns:p14="http://schemas.microsoft.com/office/powerpoint/2010/main" val="12807704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563C565F-79A2-4ED3-8E7A-E147884BFD11}" type="datetimeFigureOut">
              <a:rPr lang="en-US" smtClean="0"/>
              <a:t>1/16/2024</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3ECAD673-F4F7-49DB-9781-3707370E9621}" type="slidenum">
              <a:rPr lang="en-US" smtClean="0"/>
              <a:t>‹#›</a:t>
            </a:fld>
            <a:endParaRPr lang="en-US"/>
          </a:p>
        </p:txBody>
      </p:sp>
    </p:spTree>
    <p:extLst>
      <p:ext uri="{BB962C8B-B14F-4D97-AF65-F5344CB8AC3E}">
        <p14:creationId xmlns:p14="http://schemas.microsoft.com/office/powerpoint/2010/main" val="2157023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1579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7"/>
        <p:cNvGrpSpPr/>
        <p:nvPr/>
      </p:nvGrpSpPr>
      <p:grpSpPr>
        <a:xfrm>
          <a:off x="0" y="0"/>
          <a:ext cx="0" cy="0"/>
          <a:chOff x="0" y="0"/>
          <a:chExt cx="0" cy="0"/>
        </a:xfrm>
      </p:grpSpPr>
      <p:sp>
        <p:nvSpPr>
          <p:cNvPr id="18" name="Google Shape;18;p15"/>
          <p:cNvSpPr/>
          <p:nvPr/>
        </p:nvSpPr>
        <p:spPr>
          <a:xfrm>
            <a:off x="0" y="761999"/>
            <a:ext cx="9141619" cy="53340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5"/>
          <p:cNvSpPr/>
          <p:nvPr/>
        </p:nvSpPr>
        <p:spPr>
          <a:xfrm>
            <a:off x="9270263" y="761999"/>
            <a:ext cx="2925318" cy="5334001"/>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5"/>
          <p:cNvSpPr txBox="1">
            <a:spLocks noGrp="1"/>
          </p:cNvSpPr>
          <p:nvPr>
            <p:ph type="ctrTitle"/>
          </p:nvPr>
        </p:nvSpPr>
        <p:spPr>
          <a:xfrm>
            <a:off x="1069848"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5900"/>
              <a:buFont typeface="Corbel"/>
              <a:buNone/>
              <a:defRPr sz="59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5"/>
          <p:cNvSpPr txBox="1">
            <a:spLocks noGrp="1"/>
          </p:cNvSpPr>
          <p:nvPr>
            <p:ph type="subTitle" idx="1"/>
          </p:nvPr>
        </p:nvSpPr>
        <p:spPr>
          <a:xfrm>
            <a:off x="1100015" y="4670246"/>
            <a:ext cx="7315200" cy="914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200"/>
              <a:buNone/>
              <a:defRPr sz="2200" cap="none">
                <a:solidFill>
                  <a:srgbClr val="D6E7F0"/>
                </a:solidFill>
              </a:defRPr>
            </a:lvl1pPr>
            <a:lvl2pPr lvl="1" algn="ctr">
              <a:lnSpc>
                <a:spcPct val="90000"/>
              </a:lnSpc>
              <a:spcBef>
                <a:spcPts val="250"/>
              </a:spcBef>
              <a:spcAft>
                <a:spcPts val="0"/>
              </a:spcAft>
              <a:buSzPts val="2200"/>
              <a:buNone/>
              <a:defRPr sz="2200"/>
            </a:lvl2pPr>
            <a:lvl3pPr lvl="2" algn="ctr">
              <a:lnSpc>
                <a:spcPct val="90000"/>
              </a:lnSpc>
              <a:spcBef>
                <a:spcPts val="250"/>
              </a:spcBef>
              <a:spcAft>
                <a:spcPts val="0"/>
              </a:spcAft>
              <a:buSzPts val="2200"/>
              <a:buNone/>
              <a:defRPr sz="2200"/>
            </a:lvl3pPr>
            <a:lvl4pPr lvl="3" algn="ctr">
              <a:lnSpc>
                <a:spcPct val="90000"/>
              </a:lnSpc>
              <a:spcBef>
                <a:spcPts val="250"/>
              </a:spcBef>
              <a:spcAft>
                <a:spcPts val="0"/>
              </a:spcAft>
              <a:buSzPts val="2000"/>
              <a:buNone/>
              <a:defRPr sz="2000"/>
            </a:lvl4pPr>
            <a:lvl5pPr lvl="4" algn="ctr">
              <a:lnSpc>
                <a:spcPct val="9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a:endParaRPr/>
          </a:p>
        </p:txBody>
      </p:sp>
      <p:sp>
        <p:nvSpPr>
          <p:cNvPr id="22" name="Google Shape;22;p1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6358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6"/>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28" name="Google Shape;28;p16"/>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6"/>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99738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17"/>
          <p:cNvSpPr txBox="1">
            <a:spLocks noGrp="1"/>
          </p:cNvSpPr>
          <p:nvPr>
            <p:ph type="title"/>
          </p:nvPr>
        </p:nvSpPr>
        <p:spPr>
          <a:xfrm>
            <a:off x="3867912" y="1298448"/>
            <a:ext cx="7315200" cy="32552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464646"/>
              </a:buClr>
              <a:buSzPts val="5900"/>
              <a:buFont typeface="Corbel"/>
              <a:buNone/>
              <a:defRPr sz="5900" b="0">
                <a:solidFill>
                  <a:srgbClr val="46464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7"/>
          <p:cNvSpPr txBox="1">
            <a:spLocks noGrp="1"/>
          </p:cNvSpPr>
          <p:nvPr>
            <p:ph type="body" idx="1"/>
          </p:nvPr>
        </p:nvSpPr>
        <p:spPr>
          <a:xfrm>
            <a:off x="3886200" y="4672584"/>
            <a:ext cx="7315200" cy="914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200"/>
              <a:buNone/>
              <a:defRPr sz="2200" cap="none">
                <a:solidFill>
                  <a:schemeClr val="dk2"/>
                </a:solidFill>
              </a:defRPr>
            </a:lvl1pPr>
            <a:lvl2pPr marL="914400" lvl="1" indent="-228600" algn="l">
              <a:lnSpc>
                <a:spcPct val="90000"/>
              </a:lnSpc>
              <a:spcBef>
                <a:spcPts val="250"/>
              </a:spcBef>
              <a:spcAft>
                <a:spcPts val="0"/>
              </a:spcAft>
              <a:buSzPts val="1800"/>
              <a:buNone/>
              <a:defRPr sz="1800">
                <a:solidFill>
                  <a:srgbClr val="888888"/>
                </a:solidFill>
              </a:defRPr>
            </a:lvl2pPr>
            <a:lvl3pPr marL="1371600" lvl="2" indent="-228600" algn="l">
              <a:lnSpc>
                <a:spcPct val="90000"/>
              </a:lnSpc>
              <a:spcBef>
                <a:spcPts val="250"/>
              </a:spcBef>
              <a:spcAft>
                <a:spcPts val="0"/>
              </a:spcAft>
              <a:buSzPts val="1600"/>
              <a:buNone/>
              <a:defRPr sz="1600">
                <a:solidFill>
                  <a:srgbClr val="888888"/>
                </a:solidFill>
              </a:defRPr>
            </a:lvl3pPr>
            <a:lvl4pPr marL="1828800" lvl="3" indent="-228600" algn="l">
              <a:lnSpc>
                <a:spcPct val="90000"/>
              </a:lnSpc>
              <a:spcBef>
                <a:spcPts val="250"/>
              </a:spcBef>
              <a:spcAft>
                <a:spcPts val="0"/>
              </a:spcAft>
              <a:buSzPts val="1400"/>
              <a:buNone/>
              <a:defRPr sz="1400">
                <a:solidFill>
                  <a:srgbClr val="888888"/>
                </a:solidFill>
              </a:defRPr>
            </a:lvl4pPr>
            <a:lvl5pPr marL="2286000" lvl="4" indent="-228600" algn="l">
              <a:lnSpc>
                <a:spcPct val="90000"/>
              </a:lnSpc>
              <a:spcBef>
                <a:spcPts val="250"/>
              </a:spcBef>
              <a:spcAft>
                <a:spcPts val="0"/>
              </a:spcAft>
              <a:buSzPts val="1400"/>
              <a:buNone/>
              <a:defRPr sz="1400">
                <a:solidFill>
                  <a:srgbClr val="888888"/>
                </a:solidFill>
              </a:defRPr>
            </a:lvl5pPr>
            <a:lvl6pPr marL="2743200" lvl="5" indent="-228600" algn="l">
              <a:lnSpc>
                <a:spcPct val="90000"/>
              </a:lnSpc>
              <a:spcBef>
                <a:spcPts val="250"/>
              </a:spcBef>
              <a:spcAft>
                <a:spcPts val="0"/>
              </a:spcAft>
              <a:buSzPts val="1400"/>
              <a:buNone/>
              <a:defRPr sz="1400">
                <a:solidFill>
                  <a:srgbClr val="888888"/>
                </a:solidFill>
              </a:defRPr>
            </a:lvl6pPr>
            <a:lvl7pPr marL="3200400" lvl="6" indent="-228600" algn="l">
              <a:lnSpc>
                <a:spcPct val="90000"/>
              </a:lnSpc>
              <a:spcBef>
                <a:spcPts val="250"/>
              </a:spcBef>
              <a:spcAft>
                <a:spcPts val="0"/>
              </a:spcAft>
              <a:buSzPts val="1400"/>
              <a:buNone/>
              <a:defRPr sz="1400">
                <a:solidFill>
                  <a:srgbClr val="888888"/>
                </a:solidFill>
              </a:defRPr>
            </a:lvl7pPr>
            <a:lvl8pPr marL="3657600" lvl="7" indent="-228600" algn="l">
              <a:lnSpc>
                <a:spcPct val="90000"/>
              </a:lnSpc>
              <a:spcBef>
                <a:spcPts val="250"/>
              </a:spcBef>
              <a:spcAft>
                <a:spcPts val="0"/>
              </a:spcAft>
              <a:buSzPts val="1400"/>
              <a:buNone/>
              <a:defRPr sz="1400">
                <a:solidFill>
                  <a:srgbClr val="888888"/>
                </a:solidFill>
              </a:defRPr>
            </a:lvl8pPr>
            <a:lvl9pPr marL="4114800" lvl="8" indent="-228600" algn="l">
              <a:lnSpc>
                <a:spcPct val="90000"/>
              </a:lnSpc>
              <a:spcBef>
                <a:spcPts val="250"/>
              </a:spcBef>
              <a:spcAft>
                <a:spcPts val="250"/>
              </a:spcAft>
              <a:buSzPts val="1400"/>
              <a:buNone/>
              <a:defRPr sz="1400">
                <a:solidFill>
                  <a:srgbClr val="888888"/>
                </a:solidFill>
              </a:defRPr>
            </a:lvl9pPr>
          </a:lstStyle>
          <a:p>
            <a:endParaRPr/>
          </a:p>
        </p:txBody>
      </p:sp>
      <p:sp>
        <p:nvSpPr>
          <p:cNvPr id="34" name="Google Shape;34;p17"/>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7"/>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91799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8"/>
          <p:cNvSpPr txBox="1">
            <a:spLocks noGrp="1"/>
          </p:cNvSpPr>
          <p:nvPr>
            <p:ph type="body" idx="1"/>
          </p:nvPr>
        </p:nvSpPr>
        <p:spPr>
          <a:xfrm>
            <a:off x="3867912"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0" name="Google Shape;40;p18"/>
          <p:cNvSpPr txBox="1">
            <a:spLocks noGrp="1"/>
          </p:cNvSpPr>
          <p:nvPr>
            <p:ph type="body" idx="2"/>
          </p:nvPr>
        </p:nvSpPr>
        <p:spPr>
          <a:xfrm>
            <a:off x="7818120" y="868680"/>
            <a:ext cx="347472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1" name="Google Shape;41;p18"/>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8"/>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84354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19"/>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9"/>
          <p:cNvSpPr txBox="1">
            <a:spLocks noGrp="1"/>
          </p:cNvSpPr>
          <p:nvPr>
            <p:ph type="body" idx="1"/>
          </p:nvPr>
        </p:nvSpPr>
        <p:spPr>
          <a:xfrm>
            <a:off x="3867912" y="1023586"/>
            <a:ext cx="3474720" cy="80772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47" name="Google Shape;47;p19"/>
          <p:cNvSpPr txBox="1">
            <a:spLocks noGrp="1"/>
          </p:cNvSpPr>
          <p:nvPr>
            <p:ph type="body" idx="2"/>
          </p:nvPr>
        </p:nvSpPr>
        <p:spPr>
          <a:xfrm>
            <a:off x="3867912"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48" name="Google Shape;48;p19"/>
          <p:cNvSpPr txBox="1">
            <a:spLocks noGrp="1"/>
          </p:cNvSpPr>
          <p:nvPr>
            <p:ph type="body" idx="3"/>
          </p:nvPr>
        </p:nvSpPr>
        <p:spPr>
          <a:xfrm>
            <a:off x="7818463" y="1023586"/>
            <a:ext cx="3474720" cy="813171"/>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0"/>
              </a:spcBef>
              <a:spcAft>
                <a:spcPts val="0"/>
              </a:spcAft>
              <a:buSzPts val="2000"/>
              <a:buNone/>
              <a:defRPr sz="2000" b="1">
                <a:solidFill>
                  <a:srgbClr val="595959"/>
                </a:solidFill>
              </a:defRPr>
            </a:lvl1pPr>
            <a:lvl2pPr marL="914400" lvl="1" indent="-228600" algn="l">
              <a:lnSpc>
                <a:spcPct val="90000"/>
              </a:lnSpc>
              <a:spcBef>
                <a:spcPts val="250"/>
              </a:spcBef>
              <a:spcAft>
                <a:spcPts val="0"/>
              </a:spcAft>
              <a:buSzPts val="2000"/>
              <a:buNone/>
              <a:defRPr sz="2000" b="1"/>
            </a:lvl2pPr>
            <a:lvl3pPr marL="1371600" lvl="2" indent="-228600" algn="l">
              <a:lnSpc>
                <a:spcPct val="90000"/>
              </a:lnSpc>
              <a:spcBef>
                <a:spcPts val="250"/>
              </a:spcBef>
              <a:spcAft>
                <a:spcPts val="0"/>
              </a:spcAft>
              <a:buSzPts val="1800"/>
              <a:buNone/>
              <a:defRPr sz="1800" b="1"/>
            </a:lvl3pPr>
            <a:lvl4pPr marL="1828800" lvl="3" indent="-228600" algn="l">
              <a:lnSpc>
                <a:spcPct val="90000"/>
              </a:lnSpc>
              <a:spcBef>
                <a:spcPts val="250"/>
              </a:spcBef>
              <a:spcAft>
                <a:spcPts val="0"/>
              </a:spcAft>
              <a:buSzPts val="1600"/>
              <a:buNone/>
              <a:defRPr sz="1600" b="1"/>
            </a:lvl4pPr>
            <a:lvl5pPr marL="2286000" lvl="4" indent="-228600" algn="l">
              <a:lnSpc>
                <a:spcPct val="90000"/>
              </a:lnSpc>
              <a:spcBef>
                <a:spcPts val="250"/>
              </a:spcBef>
              <a:spcAft>
                <a:spcPts val="0"/>
              </a:spcAft>
              <a:buSzPts val="1600"/>
              <a:buNone/>
              <a:defRPr sz="1600" b="1"/>
            </a:lvl5pPr>
            <a:lvl6pPr marL="2743200" lvl="5" indent="-228600" algn="l">
              <a:lnSpc>
                <a:spcPct val="90000"/>
              </a:lnSpc>
              <a:spcBef>
                <a:spcPts val="250"/>
              </a:spcBef>
              <a:spcAft>
                <a:spcPts val="0"/>
              </a:spcAft>
              <a:buSzPts val="1600"/>
              <a:buNone/>
              <a:defRPr sz="1600" b="1"/>
            </a:lvl6pPr>
            <a:lvl7pPr marL="3200400" lvl="6" indent="-228600" algn="l">
              <a:lnSpc>
                <a:spcPct val="90000"/>
              </a:lnSpc>
              <a:spcBef>
                <a:spcPts val="250"/>
              </a:spcBef>
              <a:spcAft>
                <a:spcPts val="0"/>
              </a:spcAft>
              <a:buSzPts val="1600"/>
              <a:buNone/>
              <a:defRPr sz="1600" b="1"/>
            </a:lvl7pPr>
            <a:lvl8pPr marL="3657600" lvl="7" indent="-228600" algn="l">
              <a:lnSpc>
                <a:spcPct val="90000"/>
              </a:lnSpc>
              <a:spcBef>
                <a:spcPts val="250"/>
              </a:spcBef>
              <a:spcAft>
                <a:spcPts val="0"/>
              </a:spcAft>
              <a:buSzPts val="1600"/>
              <a:buNone/>
              <a:defRPr sz="1600" b="1"/>
            </a:lvl8pPr>
            <a:lvl9pPr marL="4114800" lvl="8" indent="-228600" algn="l">
              <a:lnSpc>
                <a:spcPct val="90000"/>
              </a:lnSpc>
              <a:spcBef>
                <a:spcPts val="250"/>
              </a:spcBef>
              <a:spcAft>
                <a:spcPts val="250"/>
              </a:spcAft>
              <a:buSzPts val="1600"/>
              <a:buNone/>
              <a:defRPr sz="1600" b="1"/>
            </a:lvl9pPr>
          </a:lstStyle>
          <a:p>
            <a:endParaRPr/>
          </a:p>
        </p:txBody>
      </p:sp>
      <p:sp>
        <p:nvSpPr>
          <p:cNvPr id="49" name="Google Shape;49;p19"/>
          <p:cNvSpPr txBox="1">
            <a:spLocks noGrp="1"/>
          </p:cNvSpPr>
          <p:nvPr>
            <p:ph type="body" idx="4"/>
          </p:nvPr>
        </p:nvSpPr>
        <p:spPr>
          <a:xfrm>
            <a:off x="7818463" y="1930936"/>
            <a:ext cx="3474720" cy="402336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50" name="Google Shape;50;p19"/>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9"/>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92780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20"/>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0"/>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71315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8"/>
        <p:cNvGrpSpPr/>
        <p:nvPr/>
      </p:nvGrpSpPr>
      <p:grpSpPr>
        <a:xfrm>
          <a:off x="0" y="0"/>
          <a:ext cx="0" cy="0"/>
          <a:chOff x="0" y="0"/>
          <a:chExt cx="0" cy="0"/>
        </a:xfrm>
      </p:grpSpPr>
      <p:sp>
        <p:nvSpPr>
          <p:cNvPr id="59" name="Google Shape;59;p21"/>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1"/>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83507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sp>
        <p:nvSpPr>
          <p:cNvPr id="63" name="Google Shape;63;p22"/>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2"/>
          <p:cNvSpPr txBox="1">
            <a:spLocks noGrp="1"/>
          </p:cNvSpPr>
          <p:nvPr>
            <p:ph type="body" idx="1"/>
          </p:nvPr>
        </p:nvSpPr>
        <p:spPr>
          <a:xfrm>
            <a:off x="3867912" y="868680"/>
            <a:ext cx="7315200" cy="5120640"/>
          </a:xfrm>
          <a:prstGeom prst="rect">
            <a:avLst/>
          </a:prstGeom>
          <a:noFill/>
          <a:ln>
            <a:noFill/>
          </a:ln>
        </p:spPr>
        <p:txBody>
          <a:bodyPr spcFirstLastPara="1" wrap="square" lIns="91425" tIns="45700" rIns="91425" bIns="45700" anchor="ctr" anchorCtr="0">
            <a:normAutofit/>
          </a:bodyPr>
          <a:lstStyle>
            <a:lvl1pPr marL="457200" lvl="0" indent="-355600" algn="l">
              <a:lnSpc>
                <a:spcPct val="90000"/>
              </a:lnSpc>
              <a:spcBef>
                <a:spcPts val="1200"/>
              </a:spcBef>
              <a:spcAft>
                <a:spcPts val="0"/>
              </a:spcAft>
              <a:buSzPts val="2000"/>
              <a:buChar char="●"/>
              <a:defRPr sz="2000"/>
            </a:lvl1pPr>
            <a:lvl2pPr marL="914400" lvl="1" indent="-342900" algn="l">
              <a:lnSpc>
                <a:spcPct val="90000"/>
              </a:lnSpc>
              <a:spcBef>
                <a:spcPts val="250"/>
              </a:spcBef>
              <a:spcAft>
                <a:spcPts val="0"/>
              </a:spcAft>
              <a:buSzPts val="1800"/>
              <a:buChar char="●"/>
              <a:defRPr sz="1800"/>
            </a:lvl2pPr>
            <a:lvl3pPr marL="1371600" lvl="2" indent="-330200" algn="l">
              <a:lnSpc>
                <a:spcPct val="90000"/>
              </a:lnSpc>
              <a:spcBef>
                <a:spcPts val="250"/>
              </a:spcBef>
              <a:spcAft>
                <a:spcPts val="0"/>
              </a:spcAft>
              <a:buSzPts val="1600"/>
              <a:buChar char="●"/>
              <a:defRPr sz="1600"/>
            </a:lvl3pPr>
            <a:lvl4pPr marL="1828800" lvl="3" indent="-317500" algn="l">
              <a:lnSpc>
                <a:spcPct val="90000"/>
              </a:lnSpc>
              <a:spcBef>
                <a:spcPts val="250"/>
              </a:spcBef>
              <a:spcAft>
                <a:spcPts val="0"/>
              </a:spcAft>
              <a:buSzPts val="1400"/>
              <a:buChar char="●"/>
              <a:defRPr sz="1400"/>
            </a:lvl4pPr>
            <a:lvl5pPr marL="2286000" lvl="4" indent="-317500" algn="l">
              <a:lnSpc>
                <a:spcPct val="90000"/>
              </a:lnSpc>
              <a:spcBef>
                <a:spcPts val="250"/>
              </a:spcBef>
              <a:spcAft>
                <a:spcPts val="0"/>
              </a:spcAft>
              <a:buSzPts val="1400"/>
              <a:buChar char="●"/>
              <a:defRPr sz="1400"/>
            </a:lvl5pPr>
            <a:lvl6pPr marL="2743200" lvl="5" indent="-317500" algn="l">
              <a:lnSpc>
                <a:spcPct val="90000"/>
              </a:lnSpc>
              <a:spcBef>
                <a:spcPts val="250"/>
              </a:spcBef>
              <a:spcAft>
                <a:spcPts val="0"/>
              </a:spcAft>
              <a:buSzPts val="1400"/>
              <a:buChar char="●"/>
              <a:defRPr sz="1400"/>
            </a:lvl6pPr>
            <a:lvl7pPr marL="3200400" lvl="6" indent="-317500" algn="l">
              <a:lnSpc>
                <a:spcPct val="90000"/>
              </a:lnSpc>
              <a:spcBef>
                <a:spcPts val="250"/>
              </a:spcBef>
              <a:spcAft>
                <a:spcPts val="0"/>
              </a:spcAft>
              <a:buSzPts val="1400"/>
              <a:buChar char="●"/>
              <a:defRPr sz="1400"/>
            </a:lvl7pPr>
            <a:lvl8pPr marL="3657600" lvl="7" indent="-317500" algn="l">
              <a:lnSpc>
                <a:spcPct val="90000"/>
              </a:lnSpc>
              <a:spcBef>
                <a:spcPts val="250"/>
              </a:spcBef>
              <a:spcAft>
                <a:spcPts val="0"/>
              </a:spcAft>
              <a:buSzPts val="1400"/>
              <a:buChar char="●"/>
              <a:defRPr sz="1400"/>
            </a:lvl8pPr>
            <a:lvl9pPr marL="4114800" lvl="8" indent="-317500" algn="l">
              <a:lnSpc>
                <a:spcPct val="90000"/>
              </a:lnSpc>
              <a:spcBef>
                <a:spcPts val="250"/>
              </a:spcBef>
              <a:spcAft>
                <a:spcPts val="250"/>
              </a:spcAft>
              <a:buSzPts val="1400"/>
              <a:buChar char="●"/>
              <a:defRPr sz="1400"/>
            </a:lvl9pPr>
          </a:lstStyle>
          <a:p>
            <a:endParaRPr/>
          </a:p>
        </p:txBody>
      </p:sp>
      <p:sp>
        <p:nvSpPr>
          <p:cNvPr id="65" name="Google Shape;65;p22"/>
          <p:cNvSpPr txBox="1">
            <a:spLocks noGrp="1"/>
          </p:cNvSpPr>
          <p:nvPr>
            <p:ph type="body" idx="2"/>
          </p:nvPr>
        </p:nvSpPr>
        <p:spPr>
          <a:xfrm>
            <a:off x="256032" y="3494176"/>
            <a:ext cx="2834640" cy="232199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66" name="Google Shape;66;p22"/>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65037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23"/>
          <p:cNvSpPr txBox="1">
            <a:spLocks noGrp="1"/>
          </p:cNvSpPr>
          <p:nvPr>
            <p:ph type="title"/>
          </p:nvPr>
        </p:nvSpPr>
        <p:spPr>
          <a:xfrm>
            <a:off x="256032" y="1143000"/>
            <a:ext cx="283464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3"/>
          <p:cNvSpPr>
            <a:spLocks noGrp="1"/>
          </p:cNvSpPr>
          <p:nvPr>
            <p:ph type="pic" idx="2"/>
          </p:nvPr>
        </p:nvSpPr>
        <p:spPr>
          <a:xfrm>
            <a:off x="3570644" y="767419"/>
            <a:ext cx="8115230" cy="5330952"/>
          </a:xfrm>
          <a:prstGeom prst="rect">
            <a:avLst/>
          </a:prstGeom>
          <a:solidFill>
            <a:srgbClr val="BFBFBF"/>
          </a:solidFill>
          <a:ln>
            <a:noFill/>
          </a:ln>
        </p:spPr>
      </p:sp>
      <p:sp>
        <p:nvSpPr>
          <p:cNvPr id="72" name="Google Shape;72;p23"/>
          <p:cNvSpPr txBox="1">
            <a:spLocks noGrp="1"/>
          </p:cNvSpPr>
          <p:nvPr>
            <p:ph type="body" idx="1"/>
          </p:nvPr>
        </p:nvSpPr>
        <p:spPr>
          <a:xfrm>
            <a:off x="256032" y="3493008"/>
            <a:ext cx="2834640" cy="232257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1400"/>
              <a:buNone/>
              <a:defRPr sz="1400">
                <a:solidFill>
                  <a:srgbClr val="FFFFFF"/>
                </a:solidFill>
              </a:defRPr>
            </a:lvl1pPr>
            <a:lvl2pPr marL="914400" lvl="1" indent="-228600" algn="l">
              <a:lnSpc>
                <a:spcPct val="90000"/>
              </a:lnSpc>
              <a:spcBef>
                <a:spcPts val="250"/>
              </a:spcBef>
              <a:spcAft>
                <a:spcPts val="0"/>
              </a:spcAft>
              <a:buSzPts val="1200"/>
              <a:buNone/>
              <a:defRPr sz="1200"/>
            </a:lvl2pPr>
            <a:lvl3pPr marL="1371600" lvl="2" indent="-228600" algn="l">
              <a:lnSpc>
                <a:spcPct val="90000"/>
              </a:lnSpc>
              <a:spcBef>
                <a:spcPts val="250"/>
              </a:spcBef>
              <a:spcAft>
                <a:spcPts val="0"/>
              </a:spcAft>
              <a:buSzPts val="1000"/>
              <a:buNone/>
              <a:defRPr sz="1000"/>
            </a:lvl3pPr>
            <a:lvl4pPr marL="1828800" lvl="3" indent="-228600" algn="l">
              <a:lnSpc>
                <a:spcPct val="90000"/>
              </a:lnSpc>
              <a:spcBef>
                <a:spcPts val="250"/>
              </a:spcBef>
              <a:spcAft>
                <a:spcPts val="0"/>
              </a:spcAft>
              <a:buSzPts val="900"/>
              <a:buNone/>
              <a:defRPr sz="900"/>
            </a:lvl4pPr>
            <a:lvl5pPr marL="2286000" lvl="4" indent="-228600" algn="l">
              <a:lnSpc>
                <a:spcPct val="90000"/>
              </a:lnSpc>
              <a:spcBef>
                <a:spcPts val="250"/>
              </a:spcBef>
              <a:spcAft>
                <a:spcPts val="0"/>
              </a:spcAft>
              <a:buSzPts val="900"/>
              <a:buNone/>
              <a:defRPr sz="900"/>
            </a:lvl5pPr>
            <a:lvl6pPr marL="2743200" lvl="5" indent="-228600" algn="l">
              <a:lnSpc>
                <a:spcPct val="90000"/>
              </a:lnSpc>
              <a:spcBef>
                <a:spcPts val="250"/>
              </a:spcBef>
              <a:spcAft>
                <a:spcPts val="0"/>
              </a:spcAft>
              <a:buSzPts val="900"/>
              <a:buNone/>
              <a:defRPr sz="900"/>
            </a:lvl6pPr>
            <a:lvl7pPr marL="3200400" lvl="6" indent="-228600" algn="l">
              <a:lnSpc>
                <a:spcPct val="90000"/>
              </a:lnSpc>
              <a:spcBef>
                <a:spcPts val="250"/>
              </a:spcBef>
              <a:spcAft>
                <a:spcPts val="0"/>
              </a:spcAft>
              <a:buSzPts val="900"/>
              <a:buNone/>
              <a:defRPr sz="900"/>
            </a:lvl7pPr>
            <a:lvl8pPr marL="3657600" lvl="7" indent="-228600" algn="l">
              <a:lnSpc>
                <a:spcPct val="90000"/>
              </a:lnSpc>
              <a:spcBef>
                <a:spcPts val="250"/>
              </a:spcBef>
              <a:spcAft>
                <a:spcPts val="0"/>
              </a:spcAft>
              <a:buSzPts val="900"/>
              <a:buNone/>
              <a:defRPr sz="900"/>
            </a:lvl8pPr>
            <a:lvl9pPr marL="4114800" lvl="8" indent="-228600" algn="l">
              <a:lnSpc>
                <a:spcPct val="90000"/>
              </a:lnSpc>
              <a:spcBef>
                <a:spcPts val="250"/>
              </a:spcBef>
              <a:spcAft>
                <a:spcPts val="250"/>
              </a:spcAft>
              <a:buSzPts val="900"/>
              <a:buNone/>
              <a:defRPr sz="900"/>
            </a:lvl9pPr>
          </a:lstStyle>
          <a:p>
            <a:endParaRPr/>
          </a:p>
        </p:txBody>
      </p:sp>
      <p:sp>
        <p:nvSpPr>
          <p:cNvPr id="73" name="Google Shape;73;p23"/>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3"/>
          <p:cNvSpPr txBox="1">
            <a:spLocks noGrp="1"/>
          </p:cNvSpPr>
          <p:nvPr>
            <p:ph type="ftr" idx="11"/>
          </p:nvPr>
        </p:nvSpPr>
        <p:spPr>
          <a:xfrm>
            <a:off x="3499101"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3"/>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68098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2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4"/>
          <p:cNvSpPr txBox="1">
            <a:spLocks noGrp="1"/>
          </p:cNvSpPr>
          <p:nvPr>
            <p:ph type="body" idx="1"/>
          </p:nvPr>
        </p:nvSpPr>
        <p:spPr>
          <a:xfrm rot="5400000">
            <a:off x="4966548" y="-233172"/>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79" name="Google Shape;79;p2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3715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1/16/2024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822612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25"/>
          <p:cNvSpPr txBox="1">
            <a:spLocks noGrp="1"/>
          </p:cNvSpPr>
          <p:nvPr>
            <p:ph type="title"/>
          </p:nvPr>
        </p:nvSpPr>
        <p:spPr>
          <a:xfrm rot="5400000">
            <a:off x="-685800" y="2057400"/>
            <a:ext cx="4953000" cy="281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5"/>
          <p:cNvSpPr txBox="1">
            <a:spLocks noGrp="1"/>
          </p:cNvSpPr>
          <p:nvPr>
            <p:ph type="body" idx="1"/>
          </p:nvPr>
        </p:nvSpPr>
        <p:spPr>
          <a:xfrm rot="5400000">
            <a:off x="4965192" y="-228600"/>
            <a:ext cx="5120640" cy="7315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a:defRPr/>
            </a:lvl1pPr>
            <a:lvl2pPr marL="914400" lvl="1" indent="-342900" algn="l">
              <a:lnSpc>
                <a:spcPct val="90000"/>
              </a:lnSpc>
              <a:spcBef>
                <a:spcPts val="250"/>
              </a:spcBef>
              <a:spcAft>
                <a:spcPts val="0"/>
              </a:spcAft>
              <a:buSzPts val="1800"/>
              <a:buChar char="●"/>
              <a:defRPr/>
            </a:lvl2pPr>
            <a:lvl3pPr marL="1371600" lvl="2" indent="-342900" algn="l">
              <a:lnSpc>
                <a:spcPct val="90000"/>
              </a:lnSpc>
              <a:spcBef>
                <a:spcPts val="250"/>
              </a:spcBef>
              <a:spcAft>
                <a:spcPts val="0"/>
              </a:spcAft>
              <a:buSzPts val="1800"/>
              <a:buChar char="●"/>
              <a:defRPr/>
            </a:lvl3pPr>
            <a:lvl4pPr marL="1828800" lvl="3" indent="-342900" algn="l">
              <a:lnSpc>
                <a:spcPct val="90000"/>
              </a:lnSpc>
              <a:spcBef>
                <a:spcPts val="250"/>
              </a:spcBef>
              <a:spcAft>
                <a:spcPts val="0"/>
              </a:spcAft>
              <a:buSzPts val="1800"/>
              <a:buChar char="●"/>
              <a:defRPr/>
            </a:lvl4pPr>
            <a:lvl5pPr marL="2286000" lvl="4" indent="-342900" algn="l">
              <a:lnSpc>
                <a:spcPct val="90000"/>
              </a:lnSpc>
              <a:spcBef>
                <a:spcPts val="250"/>
              </a:spcBef>
              <a:spcAft>
                <a:spcPts val="0"/>
              </a:spcAft>
              <a:buSzPts val="1800"/>
              <a:buChar char="●"/>
              <a:defRPr/>
            </a:lvl5pPr>
            <a:lvl6pPr marL="2743200" lvl="5" indent="-342900" algn="l">
              <a:lnSpc>
                <a:spcPct val="90000"/>
              </a:lnSpc>
              <a:spcBef>
                <a:spcPts val="250"/>
              </a:spcBef>
              <a:spcAft>
                <a:spcPts val="0"/>
              </a:spcAft>
              <a:buSzPts val="1800"/>
              <a:buChar char="●"/>
              <a:defRPr/>
            </a:lvl6pPr>
            <a:lvl7pPr marL="3200400" lvl="6" indent="-342900" algn="l">
              <a:lnSpc>
                <a:spcPct val="90000"/>
              </a:lnSpc>
              <a:spcBef>
                <a:spcPts val="250"/>
              </a:spcBef>
              <a:spcAft>
                <a:spcPts val="0"/>
              </a:spcAft>
              <a:buSzPts val="1800"/>
              <a:buChar char="●"/>
              <a:defRPr/>
            </a:lvl7pPr>
            <a:lvl8pPr marL="3657600" lvl="7" indent="-342900" algn="l">
              <a:lnSpc>
                <a:spcPct val="90000"/>
              </a:lnSpc>
              <a:spcBef>
                <a:spcPts val="250"/>
              </a:spcBef>
              <a:spcAft>
                <a:spcPts val="0"/>
              </a:spcAft>
              <a:buSzPts val="1800"/>
              <a:buChar char="●"/>
              <a:defRPr/>
            </a:lvl8pPr>
            <a:lvl9pPr marL="4114800" lvl="8" indent="-342900" algn="l">
              <a:lnSpc>
                <a:spcPct val="90000"/>
              </a:lnSpc>
              <a:spcBef>
                <a:spcPts val="250"/>
              </a:spcBef>
              <a:spcAft>
                <a:spcPts val="250"/>
              </a:spcAft>
              <a:buSzPts val="1800"/>
              <a:buChar char="●"/>
              <a:defRPr/>
            </a:lvl9pPr>
          </a:lstStyle>
          <a:p>
            <a:endParaRPr/>
          </a:p>
        </p:txBody>
      </p:sp>
      <p:sp>
        <p:nvSpPr>
          <p:cNvPr id="85" name="Google Shape;85;p25"/>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5"/>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5"/>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26189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F49E062-0919-306E-C623-6C6A5A84A96F}"/>
              </a:ext>
            </a:extLst>
          </p:cNvPr>
          <p:cNvSpPr txBox="1"/>
          <p:nvPr userDrawn="1"/>
        </p:nvSpPr>
        <p:spPr>
          <a:xfrm>
            <a:off x="-2309" y="2259718"/>
            <a:ext cx="12194309" cy="1323439"/>
          </a:xfrm>
          <a:prstGeom prst="rect">
            <a:avLst/>
          </a:prstGeom>
          <a:noFill/>
        </p:spPr>
        <p:txBody>
          <a:bodyPr wrap="square" rtlCol="0" anchor="ctr">
            <a:spAutoFit/>
          </a:bodyPr>
          <a:lstStyle/>
          <a:p>
            <a:pPr algn="ctr"/>
            <a:r>
              <a:rPr lang="en-US" sz="4000" b="1" dirty="0">
                <a:latin typeface="+mj-lt"/>
              </a:rPr>
              <a:t>Presentation Title Goes Here</a:t>
            </a:r>
          </a:p>
          <a:p>
            <a:pPr algn="ctr"/>
            <a:r>
              <a:rPr lang="en-US" sz="4000" b="1" dirty="0">
                <a:latin typeface="+mj-lt"/>
              </a:rPr>
              <a:t>Bold Calibri (Headings) Font</a:t>
            </a:r>
          </a:p>
        </p:txBody>
      </p:sp>
      <p:sp>
        <p:nvSpPr>
          <p:cNvPr id="22" name="TextBox 21">
            <a:extLst>
              <a:ext uri="{FF2B5EF4-FFF2-40B4-BE49-F238E27FC236}">
                <a16:creationId xmlns:a16="http://schemas.microsoft.com/office/drawing/2014/main" id="{DB303154-0ED5-9EBD-D41D-4D35150B7C99}"/>
              </a:ext>
            </a:extLst>
          </p:cNvPr>
          <p:cNvSpPr txBox="1"/>
          <p:nvPr userDrawn="1"/>
        </p:nvSpPr>
        <p:spPr>
          <a:xfrm>
            <a:off x="4619" y="3885448"/>
            <a:ext cx="12194309" cy="461665"/>
          </a:xfrm>
          <a:prstGeom prst="rect">
            <a:avLst/>
          </a:prstGeom>
          <a:noFill/>
        </p:spPr>
        <p:txBody>
          <a:bodyPr wrap="square" rtlCol="0">
            <a:spAutoFit/>
          </a:bodyPr>
          <a:lstStyle/>
          <a:p>
            <a:pPr algn="ctr"/>
            <a:r>
              <a:rPr lang="en-US" sz="2400" b="0" i="1" dirty="0">
                <a:latin typeface="+mn-lt"/>
              </a:rPr>
              <a:t>When Survey Was Conducted Goes Here</a:t>
            </a:r>
          </a:p>
        </p:txBody>
      </p:sp>
      <p:pic>
        <p:nvPicPr>
          <p:cNvPr id="23" name="Picture 22" descr="A close up of a sign&#10;&#10;Description generated with very high confidence">
            <a:extLst>
              <a:ext uri="{FF2B5EF4-FFF2-40B4-BE49-F238E27FC236}">
                <a16:creationId xmlns:a16="http://schemas.microsoft.com/office/drawing/2014/main" id="{E100728D-8670-BDF6-FD31-E351976033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9462" y="5050305"/>
            <a:ext cx="5170764" cy="1403394"/>
          </a:xfrm>
          <a:prstGeom prst="rect">
            <a:avLst/>
          </a:prstGeom>
        </p:spPr>
      </p:pic>
      <p:grpSp>
        <p:nvGrpSpPr>
          <p:cNvPr id="24" name="Group 23">
            <a:extLst>
              <a:ext uri="{FF2B5EF4-FFF2-40B4-BE49-F238E27FC236}">
                <a16:creationId xmlns:a16="http://schemas.microsoft.com/office/drawing/2014/main" id="{BCA5E557-748F-1179-6DD9-B7A552498C2A}"/>
              </a:ext>
            </a:extLst>
          </p:cNvPr>
          <p:cNvGrpSpPr/>
          <p:nvPr userDrawn="1"/>
        </p:nvGrpSpPr>
        <p:grpSpPr>
          <a:xfrm>
            <a:off x="0" y="1400"/>
            <a:ext cx="12192000" cy="1838130"/>
            <a:chOff x="0" y="-28511"/>
            <a:chExt cx="9144000" cy="1838130"/>
          </a:xfrm>
        </p:grpSpPr>
        <p:sp>
          <p:nvSpPr>
            <p:cNvPr id="25" name="Isosceles Triangle 24">
              <a:extLst>
                <a:ext uri="{FF2B5EF4-FFF2-40B4-BE49-F238E27FC236}">
                  <a16:creationId xmlns:a16="http://schemas.microsoft.com/office/drawing/2014/main" id="{049DC504-260D-46CA-57E8-9123F696857A}"/>
                </a:ext>
              </a:extLst>
            </p:cNvPr>
            <p:cNvSpPr/>
            <p:nvPr/>
          </p:nvSpPr>
          <p:spPr>
            <a:xfrm flipV="1">
              <a:off x="1258920" y="1181106"/>
              <a:ext cx="1754155" cy="625151"/>
            </a:xfrm>
            <a:prstGeom prst="triangle">
              <a:avLst/>
            </a:prstGeom>
            <a:solidFill>
              <a:srgbClr val="618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118209E0-59D8-5230-0217-9F4D4DFCDE88}"/>
                </a:ext>
              </a:extLst>
            </p:cNvPr>
            <p:cNvSpPr/>
            <p:nvPr/>
          </p:nvSpPr>
          <p:spPr>
            <a:xfrm>
              <a:off x="0" y="274734"/>
              <a:ext cx="4338735" cy="12223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Freeform: Shape 26">
              <a:extLst>
                <a:ext uri="{FF2B5EF4-FFF2-40B4-BE49-F238E27FC236}">
                  <a16:creationId xmlns:a16="http://schemas.microsoft.com/office/drawing/2014/main" id="{53BC0478-7A1B-FBB9-CD17-2B24140AFE7B}"/>
                </a:ext>
              </a:extLst>
            </p:cNvPr>
            <p:cNvSpPr/>
            <p:nvPr/>
          </p:nvSpPr>
          <p:spPr>
            <a:xfrm rot="3156271">
              <a:off x="3695635" y="-1350417"/>
              <a:ext cx="1105335" cy="4472613"/>
            </a:xfrm>
            <a:custGeom>
              <a:avLst/>
              <a:gdLst>
                <a:gd name="connsiteX0" fmla="*/ 0 w 1105335"/>
                <a:gd name="connsiteY0" fmla="*/ 1445954 h 4472613"/>
                <a:gd name="connsiteX1" fmla="*/ 1105335 w 1105335"/>
                <a:gd name="connsiteY1" fmla="*/ 0 h 4472613"/>
                <a:gd name="connsiteX2" fmla="*/ 1105335 w 1105335"/>
                <a:gd name="connsiteY2" fmla="*/ 3026659 h 4472613"/>
                <a:gd name="connsiteX3" fmla="*/ 0 w 1105335"/>
                <a:gd name="connsiteY3" fmla="*/ 4472613 h 4472613"/>
                <a:gd name="connsiteX4" fmla="*/ 0 w 1105335"/>
                <a:gd name="connsiteY4" fmla="*/ 1445954 h 447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335" h="4472613">
                  <a:moveTo>
                    <a:pt x="0" y="1445954"/>
                  </a:moveTo>
                  <a:lnTo>
                    <a:pt x="1105335" y="0"/>
                  </a:lnTo>
                  <a:lnTo>
                    <a:pt x="1105335" y="3026659"/>
                  </a:lnTo>
                  <a:lnTo>
                    <a:pt x="0" y="4472613"/>
                  </a:lnTo>
                  <a:lnTo>
                    <a:pt x="0" y="1445954"/>
                  </a:lnTo>
                  <a:close/>
                </a:path>
              </a:pathLst>
            </a:custGeom>
            <a:solidFill>
              <a:srgbClr val="FDCA0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8" name="Freeform: Shape 27">
              <a:extLst>
                <a:ext uri="{FF2B5EF4-FFF2-40B4-BE49-F238E27FC236}">
                  <a16:creationId xmlns:a16="http://schemas.microsoft.com/office/drawing/2014/main" id="{489DFEB6-A89C-90B1-4994-27014CC8B18E}"/>
                </a:ext>
              </a:extLst>
            </p:cNvPr>
            <p:cNvSpPr/>
            <p:nvPr/>
          </p:nvSpPr>
          <p:spPr>
            <a:xfrm>
              <a:off x="4039986" y="-28511"/>
              <a:ext cx="5104014" cy="1838130"/>
            </a:xfrm>
            <a:custGeom>
              <a:avLst/>
              <a:gdLst>
                <a:gd name="connsiteX0" fmla="*/ 2404567 w 5104014"/>
                <a:gd name="connsiteY0" fmla="*/ 0 h 1838130"/>
                <a:gd name="connsiteX1" fmla="*/ 5104014 w 5104014"/>
                <a:gd name="connsiteY1" fmla="*/ 0 h 1838130"/>
                <a:gd name="connsiteX2" fmla="*/ 5104014 w 5104014"/>
                <a:gd name="connsiteY2" fmla="*/ 1838130 h 1838130"/>
                <a:gd name="connsiteX3" fmla="*/ 0 w 5104014"/>
                <a:gd name="connsiteY3" fmla="*/ 1838130 h 1838130"/>
                <a:gd name="connsiteX4" fmla="*/ 2404567 w 5104014"/>
                <a:gd name="connsiteY4" fmla="*/ 0 h 183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014" h="1838130">
                  <a:moveTo>
                    <a:pt x="2404567" y="0"/>
                  </a:moveTo>
                  <a:lnTo>
                    <a:pt x="5104014" y="0"/>
                  </a:lnTo>
                  <a:lnTo>
                    <a:pt x="5104014" y="1838130"/>
                  </a:lnTo>
                  <a:lnTo>
                    <a:pt x="0" y="1838130"/>
                  </a:lnTo>
                  <a:lnTo>
                    <a:pt x="2404567"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grpSp>
      <p:grpSp>
        <p:nvGrpSpPr>
          <p:cNvPr id="29" name="Group 28">
            <a:extLst>
              <a:ext uri="{FF2B5EF4-FFF2-40B4-BE49-F238E27FC236}">
                <a16:creationId xmlns:a16="http://schemas.microsoft.com/office/drawing/2014/main" id="{852F74CC-20E0-A2E0-E9FA-C35D7E98A064}"/>
              </a:ext>
            </a:extLst>
          </p:cNvPr>
          <p:cNvGrpSpPr/>
          <p:nvPr userDrawn="1"/>
        </p:nvGrpSpPr>
        <p:grpSpPr>
          <a:xfrm flipV="1">
            <a:off x="0" y="6657976"/>
            <a:ext cx="12192000" cy="200025"/>
            <a:chOff x="0" y="0"/>
            <a:chExt cx="12192000" cy="266700"/>
          </a:xfrm>
        </p:grpSpPr>
        <p:sp>
          <p:nvSpPr>
            <p:cNvPr id="30" name="Rectangle 29">
              <a:extLst>
                <a:ext uri="{FF2B5EF4-FFF2-40B4-BE49-F238E27FC236}">
                  <a16:creationId xmlns:a16="http://schemas.microsoft.com/office/drawing/2014/main" id="{3A933E40-4DF9-F7D0-8F9F-2FDCD6A8EE1A}"/>
                </a:ext>
              </a:extLst>
            </p:cNvPr>
            <p:cNvSpPr/>
            <p:nvPr userDrawn="1"/>
          </p:nvSpPr>
          <p:spPr>
            <a:xfrm>
              <a:off x="0" y="76201"/>
              <a:ext cx="12192000" cy="190499"/>
            </a:xfrm>
            <a:prstGeom prst="rect">
              <a:avLst/>
            </a:prstGeom>
            <a:solidFill>
              <a:srgbClr val="FCC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1" name="Rectangle 30">
              <a:extLst>
                <a:ext uri="{FF2B5EF4-FFF2-40B4-BE49-F238E27FC236}">
                  <a16:creationId xmlns:a16="http://schemas.microsoft.com/office/drawing/2014/main" id="{3813068A-4B6B-73EF-4F79-58D44881D077}"/>
                </a:ext>
              </a:extLst>
            </p:cNvPr>
            <p:cNvSpPr/>
            <p:nvPr userDrawn="1"/>
          </p:nvSpPr>
          <p:spPr>
            <a:xfrm>
              <a:off x="0" y="0"/>
              <a:ext cx="12192000" cy="190500"/>
            </a:xfrm>
            <a:prstGeom prst="rect">
              <a:avLst/>
            </a:prstGeom>
            <a:solidFill>
              <a:srgbClr val="1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
        <p:nvSpPr>
          <p:cNvPr id="2" name="TextBox 1">
            <a:extLst>
              <a:ext uri="{FF2B5EF4-FFF2-40B4-BE49-F238E27FC236}">
                <a16:creationId xmlns:a16="http://schemas.microsoft.com/office/drawing/2014/main" id="{6A14E4FB-8553-1E1F-4A7B-8E8D517A665B}"/>
              </a:ext>
            </a:extLst>
          </p:cNvPr>
          <p:cNvSpPr txBox="1"/>
          <p:nvPr userDrawn="1"/>
        </p:nvSpPr>
        <p:spPr>
          <a:xfrm>
            <a:off x="10554856" y="6413013"/>
            <a:ext cx="1644073" cy="253916"/>
          </a:xfrm>
          <a:prstGeom prst="rect">
            <a:avLst/>
          </a:prstGeom>
          <a:noFill/>
        </p:spPr>
        <p:txBody>
          <a:bodyPr wrap="square" rtlCol="0">
            <a:spAutoFit/>
          </a:bodyPr>
          <a:lstStyle/>
          <a:p>
            <a:pPr algn="r"/>
            <a:r>
              <a:rPr lang="en-US" sz="1050" dirty="0"/>
              <a:t>220-XXXX</a:t>
            </a:r>
          </a:p>
        </p:txBody>
      </p:sp>
    </p:spTree>
    <p:extLst>
      <p:ext uri="{BB962C8B-B14F-4D97-AF65-F5344CB8AC3E}">
        <p14:creationId xmlns:p14="http://schemas.microsoft.com/office/powerpoint/2010/main" val="40783443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24159-7CCA-4FCE-B757-6FB92428A138}"/>
              </a:ext>
            </a:extLst>
          </p:cNvPr>
          <p:cNvSpPr>
            <a:spLocks noGrp="1"/>
          </p:cNvSpPr>
          <p:nvPr>
            <p:ph type="title"/>
          </p:nvPr>
        </p:nvSpPr>
        <p:spPr>
          <a:xfrm>
            <a:off x="0" y="233262"/>
            <a:ext cx="12192000" cy="1138338"/>
          </a:xfrm>
          <a:prstGeom prst="rect">
            <a:avLst/>
          </a:prstGeom>
        </p:spPr>
        <p:txBody>
          <a:bodyPr vert="horz" lIns="91440" tIns="45720" rIns="91440" bIns="45720" rtlCol="0" anchor="t">
            <a:normAutofit/>
          </a:bodyPr>
          <a:lstStyle>
            <a:lvl1pPr algn="ctr">
              <a:defRPr lang="en-US" sz="3400" b="1" dirty="0"/>
            </a:lvl1pPr>
          </a:lstStyle>
          <a:p>
            <a:pPr lvl="0">
              <a:lnSpc>
                <a:spcPts val="3000"/>
              </a:lnSpc>
            </a:pPr>
            <a:r>
              <a:rPr lang="en-US" dirty="0"/>
              <a:t>Click to edit Master title style</a:t>
            </a:r>
          </a:p>
        </p:txBody>
      </p:sp>
      <p:sp>
        <p:nvSpPr>
          <p:cNvPr id="9" name="Text Placeholder 8">
            <a:extLst>
              <a:ext uri="{FF2B5EF4-FFF2-40B4-BE49-F238E27FC236}">
                <a16:creationId xmlns:a16="http://schemas.microsoft.com/office/drawing/2014/main" id="{83C26223-B34F-4C65-B65A-AA734C8FC68B}"/>
              </a:ext>
            </a:extLst>
          </p:cNvPr>
          <p:cNvSpPr>
            <a:spLocks noGrp="1"/>
          </p:cNvSpPr>
          <p:nvPr>
            <p:ph type="body" sz="quarter" idx="10"/>
          </p:nvPr>
        </p:nvSpPr>
        <p:spPr>
          <a:xfrm>
            <a:off x="1090848" y="6200092"/>
            <a:ext cx="11080833" cy="490883"/>
          </a:xfrm>
          <a:prstGeom prst="rect">
            <a:avLst/>
          </a:prstGeom>
        </p:spPr>
        <p:txBody>
          <a:bodyPr anchor="b">
            <a:noAutofit/>
          </a:bodyPr>
          <a:lstStyle>
            <a:lvl1pPr marL="0" indent="0">
              <a:buNone/>
              <a:defRPr sz="1000" i="1"/>
            </a:lvl1pPr>
            <a:lvl2pPr>
              <a:defRPr sz="900"/>
            </a:lvl2pPr>
            <a:lvl3pPr>
              <a:defRPr sz="900"/>
            </a:lvl3pPr>
            <a:lvl4pPr>
              <a:defRPr sz="900"/>
            </a:lvl4pPr>
            <a:lvl5pPr>
              <a:defRPr sz="900"/>
            </a:lvl5pPr>
          </a:lstStyle>
          <a:p>
            <a:pPr lvl="0"/>
            <a:endParaRPr lang="en-US" dirty="0"/>
          </a:p>
        </p:txBody>
      </p:sp>
      <p:sp>
        <p:nvSpPr>
          <p:cNvPr id="6" name="Text Placeholder 10">
            <a:extLst>
              <a:ext uri="{FF2B5EF4-FFF2-40B4-BE49-F238E27FC236}">
                <a16:creationId xmlns:a16="http://schemas.microsoft.com/office/drawing/2014/main" id="{13D9E745-A533-41F0-8650-CC05B1BBE4F9}"/>
              </a:ext>
            </a:extLst>
          </p:cNvPr>
          <p:cNvSpPr>
            <a:spLocks noGrp="1"/>
          </p:cNvSpPr>
          <p:nvPr>
            <p:ph type="body" sz="quarter" idx="11"/>
          </p:nvPr>
        </p:nvSpPr>
        <p:spPr>
          <a:xfrm>
            <a:off x="157163" y="931654"/>
            <a:ext cx="11877676" cy="5348377"/>
          </a:xfrm>
          <a:prstGeom prst="rect">
            <a:avLst/>
          </a:prstGeom>
        </p:spPr>
        <p:txBody>
          <a:bodyPr/>
          <a:lstStyle>
            <a:lvl1pPr>
              <a:buSzPct val="120000"/>
              <a:defRPr/>
            </a:lvl1pPr>
            <a:lvl2pPr>
              <a:buFont typeface="Wingdings" panose="05000000000000000000" pitchFamily="2" charset="2"/>
              <a:buChar char="§"/>
              <a:defRPr/>
            </a:lvl2pPr>
            <a:lvl3pPr>
              <a:buSzPct val="98000"/>
              <a:buFont typeface="Courier New" panose="02070309020205020404" pitchFamily="49" charset="0"/>
              <a:buChar char="o"/>
              <a:defRPr/>
            </a:lvl3pPr>
            <a:lvl4pPr>
              <a:buFont typeface="Arial" panose="020B0604020202020204" pitchFamily="34" charset="0"/>
              <a:buChar char="•"/>
              <a:defRPr/>
            </a:lvl4pPr>
            <a:lvl5pPr>
              <a:buFont typeface="Wingdings" panose="05000000000000000000" pitchFamily="2" charset="2"/>
              <a:buChar char="§"/>
              <a:defRPr/>
            </a:lvl5pPr>
          </a:lstStyle>
          <a:p>
            <a:endParaRPr lang="en-US" dirty="0"/>
          </a:p>
        </p:txBody>
      </p:sp>
    </p:spTree>
    <p:extLst>
      <p:ext uri="{BB962C8B-B14F-4D97-AF65-F5344CB8AC3E}">
        <p14:creationId xmlns:p14="http://schemas.microsoft.com/office/powerpoint/2010/main" val="15903273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24159-7CCA-4FCE-B757-6FB92428A138}"/>
              </a:ext>
            </a:extLst>
          </p:cNvPr>
          <p:cNvSpPr>
            <a:spLocks noGrp="1"/>
          </p:cNvSpPr>
          <p:nvPr>
            <p:ph type="title"/>
          </p:nvPr>
        </p:nvSpPr>
        <p:spPr>
          <a:xfrm>
            <a:off x="0" y="210156"/>
            <a:ext cx="12192000" cy="1118329"/>
          </a:xfrm>
          <a:prstGeom prst="rect">
            <a:avLst/>
          </a:prstGeom>
        </p:spPr>
        <p:txBody>
          <a:bodyPr vert="horz" lIns="91440" tIns="45720" rIns="91440" bIns="45720" rtlCol="0" anchor="t">
            <a:normAutofit/>
          </a:bodyPr>
          <a:lstStyle>
            <a:lvl1pPr algn="ctr">
              <a:defRPr lang="en-US" sz="3400" b="1" dirty="0"/>
            </a:lvl1pPr>
          </a:lstStyle>
          <a:p>
            <a:pPr lvl="0">
              <a:lnSpc>
                <a:spcPts val="3000"/>
              </a:lnSpc>
            </a:pPr>
            <a:r>
              <a:rPr lang="en-US" dirty="0"/>
              <a:t>Click to edit Master title style</a:t>
            </a:r>
          </a:p>
        </p:txBody>
      </p:sp>
      <p:sp>
        <p:nvSpPr>
          <p:cNvPr id="9" name="Text Placeholder 8">
            <a:extLst>
              <a:ext uri="{FF2B5EF4-FFF2-40B4-BE49-F238E27FC236}">
                <a16:creationId xmlns:a16="http://schemas.microsoft.com/office/drawing/2014/main" id="{83C26223-B34F-4C65-B65A-AA734C8FC68B}"/>
              </a:ext>
            </a:extLst>
          </p:cNvPr>
          <p:cNvSpPr>
            <a:spLocks noGrp="1"/>
          </p:cNvSpPr>
          <p:nvPr>
            <p:ph type="body" sz="quarter" idx="10"/>
          </p:nvPr>
        </p:nvSpPr>
        <p:spPr>
          <a:xfrm>
            <a:off x="1090848" y="6201344"/>
            <a:ext cx="11080833" cy="490883"/>
          </a:xfrm>
          <a:prstGeom prst="rect">
            <a:avLst/>
          </a:prstGeom>
        </p:spPr>
        <p:txBody>
          <a:bodyPr anchor="b">
            <a:noAutofit/>
          </a:bodyPr>
          <a:lstStyle>
            <a:lvl1pPr marL="0" indent="0">
              <a:buNone/>
              <a:defRPr sz="1000" i="1"/>
            </a:lvl1pPr>
            <a:lvl2pPr>
              <a:defRPr sz="900"/>
            </a:lvl2pPr>
            <a:lvl3pPr>
              <a:defRPr sz="900"/>
            </a:lvl3pPr>
            <a:lvl4pPr>
              <a:defRPr sz="900"/>
            </a:lvl4pPr>
            <a:lvl5pPr>
              <a:defRPr sz="900"/>
            </a:lvl5pPr>
          </a:lstStyle>
          <a:p>
            <a:pPr lvl="0"/>
            <a:endParaRPr lang="en-US" dirty="0"/>
          </a:p>
        </p:txBody>
      </p:sp>
    </p:spTree>
    <p:extLst>
      <p:ext uri="{BB962C8B-B14F-4D97-AF65-F5344CB8AC3E}">
        <p14:creationId xmlns:p14="http://schemas.microsoft.com/office/powerpoint/2010/main" val="7734776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0D3E3-746D-95F0-F835-9C869F9C3C17}"/>
              </a:ext>
            </a:extLst>
          </p:cNvPr>
          <p:cNvSpPr>
            <a:spLocks noGrp="1"/>
          </p:cNvSpPr>
          <p:nvPr>
            <p:ph type="title"/>
          </p:nvPr>
        </p:nvSpPr>
        <p:spPr>
          <a:xfrm>
            <a:off x="0" y="210156"/>
            <a:ext cx="12192000" cy="1118329"/>
          </a:xfrm>
          <a:prstGeom prst="rect">
            <a:avLst/>
          </a:prstGeom>
        </p:spPr>
        <p:txBody>
          <a:bodyPr vert="horz" lIns="91440" tIns="45720" rIns="91440" bIns="45720" rtlCol="0" anchor="t">
            <a:normAutofit/>
          </a:bodyPr>
          <a:lstStyle>
            <a:lvl1pPr algn="ctr">
              <a:defRPr lang="en-US" sz="3400" b="1" dirty="0"/>
            </a:lvl1pPr>
          </a:lstStyle>
          <a:p>
            <a:pPr lvl="0">
              <a:lnSpc>
                <a:spcPts val="3000"/>
              </a:lnSpc>
            </a:pPr>
            <a:r>
              <a:rPr lang="en-US" dirty="0"/>
              <a:t>Click to edit Master title style</a:t>
            </a:r>
          </a:p>
        </p:txBody>
      </p:sp>
    </p:spTree>
    <p:extLst>
      <p:ext uri="{BB962C8B-B14F-4D97-AF65-F5344CB8AC3E}">
        <p14:creationId xmlns:p14="http://schemas.microsoft.com/office/powerpoint/2010/main" val="37353550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6F92F5C-DB64-4360-BC14-67E42E5A2AD4}"/>
              </a:ext>
            </a:extLst>
          </p:cNvPr>
          <p:cNvGrpSpPr/>
          <p:nvPr userDrawn="1"/>
        </p:nvGrpSpPr>
        <p:grpSpPr>
          <a:xfrm>
            <a:off x="0" y="6646536"/>
            <a:ext cx="12192000" cy="211464"/>
            <a:chOff x="0" y="6646536"/>
            <a:chExt cx="9144000" cy="211464"/>
          </a:xfrm>
        </p:grpSpPr>
        <p:sp>
          <p:nvSpPr>
            <p:cNvPr id="26" name="Rectangle 25">
              <a:extLst>
                <a:ext uri="{FF2B5EF4-FFF2-40B4-BE49-F238E27FC236}">
                  <a16:creationId xmlns:a16="http://schemas.microsoft.com/office/drawing/2014/main" id="{9C5B6115-4994-4AA6-976C-52EF6883D198}"/>
                </a:ext>
              </a:extLst>
            </p:cNvPr>
            <p:cNvSpPr/>
            <p:nvPr userDrawn="1"/>
          </p:nvSpPr>
          <p:spPr>
            <a:xfrm flipV="1">
              <a:off x="0" y="6646536"/>
              <a:ext cx="9144000" cy="134934"/>
            </a:xfrm>
            <a:prstGeom prst="rect">
              <a:avLst/>
            </a:prstGeom>
            <a:solidFill>
              <a:srgbClr val="FCC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Rectangle 26">
              <a:extLst>
                <a:ext uri="{FF2B5EF4-FFF2-40B4-BE49-F238E27FC236}">
                  <a16:creationId xmlns:a16="http://schemas.microsoft.com/office/drawing/2014/main" id="{A9E72063-AD0B-40A9-A93B-762F591EB12C}"/>
                </a:ext>
              </a:extLst>
            </p:cNvPr>
            <p:cNvSpPr/>
            <p:nvPr userDrawn="1"/>
          </p:nvSpPr>
          <p:spPr>
            <a:xfrm flipV="1">
              <a:off x="0" y="6685121"/>
              <a:ext cx="9144000" cy="172879"/>
            </a:xfrm>
            <a:prstGeom prst="rect">
              <a:avLst/>
            </a:prstGeom>
            <a:solidFill>
              <a:srgbClr val="1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
        <p:nvSpPr>
          <p:cNvPr id="12" name="Title 11">
            <a:extLst>
              <a:ext uri="{FF2B5EF4-FFF2-40B4-BE49-F238E27FC236}">
                <a16:creationId xmlns:a16="http://schemas.microsoft.com/office/drawing/2014/main" id="{28B1B66E-90B1-4A74-BDB8-692D2A496ACE}"/>
              </a:ext>
            </a:extLst>
          </p:cNvPr>
          <p:cNvSpPr>
            <a:spLocks noGrp="1"/>
          </p:cNvSpPr>
          <p:nvPr>
            <p:ph type="title"/>
          </p:nvPr>
        </p:nvSpPr>
        <p:spPr>
          <a:xfrm>
            <a:off x="0" y="1846771"/>
            <a:ext cx="12192000" cy="4768394"/>
          </a:xfrm>
          <a:prstGeom prst="rect">
            <a:avLst/>
          </a:prstGeom>
        </p:spPr>
        <p:txBody>
          <a:bodyPr anchor="ctr">
            <a:normAutofit/>
          </a:bodyPr>
          <a:lstStyle>
            <a:lvl1pPr algn="ctr">
              <a:defRPr sz="5000" b="1"/>
            </a:lvl1pPr>
          </a:lstStyle>
          <a:p>
            <a:r>
              <a:rPr lang="en-US" dirty="0"/>
              <a:t>Click to edit Master title style</a:t>
            </a:r>
          </a:p>
        </p:txBody>
      </p:sp>
      <p:grpSp>
        <p:nvGrpSpPr>
          <p:cNvPr id="13" name="Group 12">
            <a:extLst>
              <a:ext uri="{FF2B5EF4-FFF2-40B4-BE49-F238E27FC236}">
                <a16:creationId xmlns:a16="http://schemas.microsoft.com/office/drawing/2014/main" id="{5B275E11-3F5B-4A4A-92C8-918EAA67EDA6}"/>
              </a:ext>
            </a:extLst>
          </p:cNvPr>
          <p:cNvGrpSpPr/>
          <p:nvPr userDrawn="1"/>
        </p:nvGrpSpPr>
        <p:grpSpPr>
          <a:xfrm>
            <a:off x="0" y="1400"/>
            <a:ext cx="12192000" cy="1838130"/>
            <a:chOff x="0" y="-28511"/>
            <a:chExt cx="9144000" cy="1838130"/>
          </a:xfrm>
        </p:grpSpPr>
        <p:sp>
          <p:nvSpPr>
            <p:cNvPr id="14" name="Isosceles Triangle 13">
              <a:extLst>
                <a:ext uri="{FF2B5EF4-FFF2-40B4-BE49-F238E27FC236}">
                  <a16:creationId xmlns:a16="http://schemas.microsoft.com/office/drawing/2014/main" id="{2B76856F-14D1-4A59-B085-37EE318A8BB5}"/>
                </a:ext>
              </a:extLst>
            </p:cNvPr>
            <p:cNvSpPr/>
            <p:nvPr/>
          </p:nvSpPr>
          <p:spPr>
            <a:xfrm flipV="1">
              <a:off x="1258920" y="1181106"/>
              <a:ext cx="1754155" cy="625151"/>
            </a:xfrm>
            <a:prstGeom prst="triangle">
              <a:avLst/>
            </a:prstGeom>
            <a:solidFill>
              <a:srgbClr val="618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6104C8A6-DAA4-4026-BDF7-AA13AB823C72}"/>
                </a:ext>
              </a:extLst>
            </p:cNvPr>
            <p:cNvSpPr/>
            <p:nvPr/>
          </p:nvSpPr>
          <p:spPr>
            <a:xfrm>
              <a:off x="0" y="274734"/>
              <a:ext cx="4338735" cy="12223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Freeform: Shape 16">
              <a:extLst>
                <a:ext uri="{FF2B5EF4-FFF2-40B4-BE49-F238E27FC236}">
                  <a16:creationId xmlns:a16="http://schemas.microsoft.com/office/drawing/2014/main" id="{AFE9838C-10C3-45DC-95CC-986580E576F9}"/>
                </a:ext>
              </a:extLst>
            </p:cNvPr>
            <p:cNvSpPr/>
            <p:nvPr/>
          </p:nvSpPr>
          <p:spPr>
            <a:xfrm rot="3156271">
              <a:off x="3695635" y="-1350417"/>
              <a:ext cx="1105335" cy="4472613"/>
            </a:xfrm>
            <a:custGeom>
              <a:avLst/>
              <a:gdLst>
                <a:gd name="connsiteX0" fmla="*/ 0 w 1105335"/>
                <a:gd name="connsiteY0" fmla="*/ 1445954 h 4472613"/>
                <a:gd name="connsiteX1" fmla="*/ 1105335 w 1105335"/>
                <a:gd name="connsiteY1" fmla="*/ 0 h 4472613"/>
                <a:gd name="connsiteX2" fmla="*/ 1105335 w 1105335"/>
                <a:gd name="connsiteY2" fmla="*/ 3026659 h 4472613"/>
                <a:gd name="connsiteX3" fmla="*/ 0 w 1105335"/>
                <a:gd name="connsiteY3" fmla="*/ 4472613 h 4472613"/>
                <a:gd name="connsiteX4" fmla="*/ 0 w 1105335"/>
                <a:gd name="connsiteY4" fmla="*/ 1445954 h 447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335" h="4472613">
                  <a:moveTo>
                    <a:pt x="0" y="1445954"/>
                  </a:moveTo>
                  <a:lnTo>
                    <a:pt x="1105335" y="0"/>
                  </a:lnTo>
                  <a:lnTo>
                    <a:pt x="1105335" y="3026659"/>
                  </a:lnTo>
                  <a:lnTo>
                    <a:pt x="0" y="4472613"/>
                  </a:lnTo>
                  <a:lnTo>
                    <a:pt x="0" y="1445954"/>
                  </a:lnTo>
                  <a:close/>
                </a:path>
              </a:pathLst>
            </a:custGeom>
            <a:solidFill>
              <a:srgbClr val="FDCA0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8" name="Freeform: Shape 17">
              <a:extLst>
                <a:ext uri="{FF2B5EF4-FFF2-40B4-BE49-F238E27FC236}">
                  <a16:creationId xmlns:a16="http://schemas.microsoft.com/office/drawing/2014/main" id="{C8BBDCE5-A7EB-4D06-93B0-BAF630C06474}"/>
                </a:ext>
              </a:extLst>
            </p:cNvPr>
            <p:cNvSpPr/>
            <p:nvPr/>
          </p:nvSpPr>
          <p:spPr>
            <a:xfrm>
              <a:off x="4039986" y="-28511"/>
              <a:ext cx="5104014" cy="1838130"/>
            </a:xfrm>
            <a:custGeom>
              <a:avLst/>
              <a:gdLst>
                <a:gd name="connsiteX0" fmla="*/ 2404567 w 5104014"/>
                <a:gd name="connsiteY0" fmla="*/ 0 h 1838130"/>
                <a:gd name="connsiteX1" fmla="*/ 5104014 w 5104014"/>
                <a:gd name="connsiteY1" fmla="*/ 0 h 1838130"/>
                <a:gd name="connsiteX2" fmla="*/ 5104014 w 5104014"/>
                <a:gd name="connsiteY2" fmla="*/ 1838130 h 1838130"/>
                <a:gd name="connsiteX3" fmla="*/ 0 w 5104014"/>
                <a:gd name="connsiteY3" fmla="*/ 1838130 h 1838130"/>
                <a:gd name="connsiteX4" fmla="*/ 2404567 w 5104014"/>
                <a:gd name="connsiteY4" fmla="*/ 0 h 183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014" h="1838130">
                  <a:moveTo>
                    <a:pt x="2404567" y="0"/>
                  </a:moveTo>
                  <a:lnTo>
                    <a:pt x="5104014" y="0"/>
                  </a:lnTo>
                  <a:lnTo>
                    <a:pt x="5104014" y="1838130"/>
                  </a:lnTo>
                  <a:lnTo>
                    <a:pt x="0" y="1838130"/>
                  </a:lnTo>
                  <a:lnTo>
                    <a:pt x="2404567"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grpSp>
      <p:sp>
        <p:nvSpPr>
          <p:cNvPr id="19" name="Text Box 14">
            <a:extLst>
              <a:ext uri="{FF2B5EF4-FFF2-40B4-BE49-F238E27FC236}">
                <a16:creationId xmlns:a16="http://schemas.microsoft.com/office/drawing/2014/main" id="{0F74557B-7E04-4829-AB03-DC17CD925B05}"/>
              </a:ext>
            </a:extLst>
          </p:cNvPr>
          <p:cNvSpPr txBox="1">
            <a:spLocks noChangeArrowheads="1"/>
          </p:cNvSpPr>
          <p:nvPr userDrawn="1"/>
        </p:nvSpPr>
        <p:spPr bwMode="auto">
          <a:xfrm>
            <a:off x="10413229" y="6640671"/>
            <a:ext cx="1803400" cy="261610"/>
          </a:xfrm>
          <a:prstGeom prst="rect">
            <a:avLst/>
          </a:prstGeom>
          <a:noFill/>
          <a:ln>
            <a:noFill/>
          </a:ln>
          <a:effectLst/>
          <a:extLst>
            <a:ext uri="{909E8E84-426E-40DD-AFC4-6F175D3DCCD1}">
              <a14:hiddenFill xmlns:a14="http://schemas.microsoft.com/office/drawing/2010/main">
                <a:solidFill>
                  <a:srgbClr val="1E2B6D"/>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lgn="l" defTabSz="820738">
              <a:defRPr sz="2400">
                <a:solidFill>
                  <a:schemeClr val="tx1"/>
                </a:solidFill>
                <a:latin typeface="Times New Roman" pitchFamily="18" charset="0"/>
              </a:defRPr>
            </a:lvl1pPr>
            <a:lvl2pPr algn="l" defTabSz="820738">
              <a:defRPr sz="2400">
                <a:solidFill>
                  <a:schemeClr val="tx1"/>
                </a:solidFill>
                <a:latin typeface="Times New Roman" pitchFamily="18" charset="0"/>
              </a:defRPr>
            </a:lvl2pPr>
            <a:lvl3pPr algn="l" defTabSz="820738">
              <a:defRPr sz="2400">
                <a:solidFill>
                  <a:schemeClr val="tx1"/>
                </a:solidFill>
                <a:latin typeface="Times New Roman" pitchFamily="18" charset="0"/>
              </a:defRPr>
            </a:lvl3pPr>
            <a:lvl4pPr algn="l" defTabSz="820738">
              <a:defRPr sz="2400">
                <a:solidFill>
                  <a:schemeClr val="tx1"/>
                </a:solidFill>
                <a:latin typeface="Times New Roman" pitchFamily="18" charset="0"/>
              </a:defRPr>
            </a:lvl4pPr>
            <a:lvl5pPr algn="l" defTabSz="820738">
              <a:defRPr sz="2400">
                <a:solidFill>
                  <a:schemeClr val="tx1"/>
                </a:solidFill>
                <a:latin typeface="Times New Roman" pitchFamily="18" charset="0"/>
              </a:defRPr>
            </a:lvl5pPr>
            <a:lvl6pPr defTabSz="820738" fontAlgn="base">
              <a:spcBef>
                <a:spcPct val="0"/>
              </a:spcBef>
              <a:spcAft>
                <a:spcPct val="0"/>
              </a:spcAft>
              <a:defRPr sz="2400">
                <a:solidFill>
                  <a:schemeClr val="tx1"/>
                </a:solidFill>
                <a:latin typeface="Times New Roman" pitchFamily="18" charset="0"/>
              </a:defRPr>
            </a:lvl6pPr>
            <a:lvl7pPr defTabSz="820738" fontAlgn="base">
              <a:spcBef>
                <a:spcPct val="0"/>
              </a:spcBef>
              <a:spcAft>
                <a:spcPct val="0"/>
              </a:spcAft>
              <a:defRPr sz="2400">
                <a:solidFill>
                  <a:schemeClr val="tx1"/>
                </a:solidFill>
                <a:latin typeface="Times New Roman" pitchFamily="18" charset="0"/>
              </a:defRPr>
            </a:lvl7pPr>
            <a:lvl8pPr defTabSz="820738" fontAlgn="base">
              <a:spcBef>
                <a:spcPct val="0"/>
              </a:spcBef>
              <a:spcAft>
                <a:spcPct val="0"/>
              </a:spcAft>
              <a:defRPr sz="2400">
                <a:solidFill>
                  <a:schemeClr val="tx1"/>
                </a:solidFill>
                <a:latin typeface="Times New Roman" pitchFamily="18" charset="0"/>
              </a:defRPr>
            </a:lvl8pPr>
            <a:lvl9pPr defTabSz="820738" fontAlgn="base">
              <a:spcBef>
                <a:spcPct val="0"/>
              </a:spcBef>
              <a:spcAft>
                <a:spcPct val="0"/>
              </a:spcAft>
              <a:defRPr sz="2400">
                <a:solidFill>
                  <a:schemeClr val="tx1"/>
                </a:solidFill>
                <a:latin typeface="Times New Roman" pitchFamily="18" charset="0"/>
              </a:defRPr>
            </a:lvl9pPr>
          </a:lstStyle>
          <a:p>
            <a:pPr algn="r">
              <a:spcBef>
                <a:spcPct val="50000"/>
              </a:spcBef>
              <a:defRPr/>
            </a:pPr>
            <a:fld id="{8F7DFF3F-7FFA-48C0-A368-6C9A302F2E91}" type="slidenum">
              <a:rPr lang="en-US" sz="1100" smtClean="0">
                <a:solidFill>
                  <a:schemeClr val="accent3"/>
                </a:solidFill>
                <a:latin typeface="+mn-lt"/>
              </a:rPr>
              <a:pPr algn="r">
                <a:spcBef>
                  <a:spcPct val="50000"/>
                </a:spcBef>
                <a:defRPr/>
              </a:pPr>
              <a:t>‹#›</a:t>
            </a:fld>
            <a:endParaRPr lang="en-US" sz="1100" dirty="0">
              <a:solidFill>
                <a:schemeClr val="accent3"/>
              </a:solidFill>
              <a:latin typeface="+mn-lt"/>
            </a:endParaRPr>
          </a:p>
        </p:txBody>
      </p:sp>
    </p:spTree>
    <p:extLst>
      <p:ext uri="{BB962C8B-B14F-4D97-AF65-F5344CB8AC3E}">
        <p14:creationId xmlns:p14="http://schemas.microsoft.com/office/powerpoint/2010/main" val="29185543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NTACT - FM3 LA">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A053C5C-E416-486E-855B-85C0573E88A4}"/>
              </a:ext>
            </a:extLst>
          </p:cNvPr>
          <p:cNvGrpSpPr/>
          <p:nvPr userDrawn="1"/>
        </p:nvGrpSpPr>
        <p:grpSpPr>
          <a:xfrm>
            <a:off x="0" y="1400"/>
            <a:ext cx="12192000" cy="1838130"/>
            <a:chOff x="0" y="-28511"/>
            <a:chExt cx="9144000" cy="1838130"/>
          </a:xfrm>
        </p:grpSpPr>
        <p:sp>
          <p:nvSpPr>
            <p:cNvPr id="16" name="Isosceles Triangle 15">
              <a:extLst>
                <a:ext uri="{FF2B5EF4-FFF2-40B4-BE49-F238E27FC236}">
                  <a16:creationId xmlns:a16="http://schemas.microsoft.com/office/drawing/2014/main" id="{BCE835EF-F81F-4626-A331-93D447CA4AD5}"/>
                </a:ext>
              </a:extLst>
            </p:cNvPr>
            <p:cNvSpPr/>
            <p:nvPr/>
          </p:nvSpPr>
          <p:spPr>
            <a:xfrm flipV="1">
              <a:off x="1258920" y="1181106"/>
              <a:ext cx="1754155" cy="625151"/>
            </a:xfrm>
            <a:prstGeom prst="triangle">
              <a:avLst/>
            </a:prstGeom>
            <a:solidFill>
              <a:srgbClr val="618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Rectangle 23">
              <a:extLst>
                <a:ext uri="{FF2B5EF4-FFF2-40B4-BE49-F238E27FC236}">
                  <a16:creationId xmlns:a16="http://schemas.microsoft.com/office/drawing/2014/main" id="{07130662-C0F4-4B4D-813E-AA447A039056}"/>
                </a:ext>
              </a:extLst>
            </p:cNvPr>
            <p:cNvSpPr/>
            <p:nvPr/>
          </p:nvSpPr>
          <p:spPr>
            <a:xfrm>
              <a:off x="0" y="274734"/>
              <a:ext cx="4338735" cy="12223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Freeform: Shape 24">
              <a:extLst>
                <a:ext uri="{FF2B5EF4-FFF2-40B4-BE49-F238E27FC236}">
                  <a16:creationId xmlns:a16="http://schemas.microsoft.com/office/drawing/2014/main" id="{B60A25FB-2CE9-415D-8641-8FE15BA14CC3}"/>
                </a:ext>
              </a:extLst>
            </p:cNvPr>
            <p:cNvSpPr/>
            <p:nvPr/>
          </p:nvSpPr>
          <p:spPr>
            <a:xfrm rot="3156271">
              <a:off x="3695635" y="-1350417"/>
              <a:ext cx="1105335" cy="4472613"/>
            </a:xfrm>
            <a:custGeom>
              <a:avLst/>
              <a:gdLst>
                <a:gd name="connsiteX0" fmla="*/ 0 w 1105335"/>
                <a:gd name="connsiteY0" fmla="*/ 1445954 h 4472613"/>
                <a:gd name="connsiteX1" fmla="*/ 1105335 w 1105335"/>
                <a:gd name="connsiteY1" fmla="*/ 0 h 4472613"/>
                <a:gd name="connsiteX2" fmla="*/ 1105335 w 1105335"/>
                <a:gd name="connsiteY2" fmla="*/ 3026659 h 4472613"/>
                <a:gd name="connsiteX3" fmla="*/ 0 w 1105335"/>
                <a:gd name="connsiteY3" fmla="*/ 4472613 h 4472613"/>
                <a:gd name="connsiteX4" fmla="*/ 0 w 1105335"/>
                <a:gd name="connsiteY4" fmla="*/ 1445954 h 447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335" h="4472613">
                  <a:moveTo>
                    <a:pt x="0" y="1445954"/>
                  </a:moveTo>
                  <a:lnTo>
                    <a:pt x="1105335" y="0"/>
                  </a:lnTo>
                  <a:lnTo>
                    <a:pt x="1105335" y="3026659"/>
                  </a:lnTo>
                  <a:lnTo>
                    <a:pt x="0" y="4472613"/>
                  </a:lnTo>
                  <a:lnTo>
                    <a:pt x="0" y="1445954"/>
                  </a:lnTo>
                  <a:close/>
                </a:path>
              </a:pathLst>
            </a:custGeom>
            <a:solidFill>
              <a:srgbClr val="FDCA0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6" name="Freeform: Shape 25">
              <a:extLst>
                <a:ext uri="{FF2B5EF4-FFF2-40B4-BE49-F238E27FC236}">
                  <a16:creationId xmlns:a16="http://schemas.microsoft.com/office/drawing/2014/main" id="{DDF78746-368D-4877-97BF-AB07F5BD1219}"/>
                </a:ext>
              </a:extLst>
            </p:cNvPr>
            <p:cNvSpPr/>
            <p:nvPr/>
          </p:nvSpPr>
          <p:spPr>
            <a:xfrm>
              <a:off x="4039986" y="-28511"/>
              <a:ext cx="5104014" cy="1838130"/>
            </a:xfrm>
            <a:custGeom>
              <a:avLst/>
              <a:gdLst>
                <a:gd name="connsiteX0" fmla="*/ 2404567 w 5104014"/>
                <a:gd name="connsiteY0" fmla="*/ 0 h 1838130"/>
                <a:gd name="connsiteX1" fmla="*/ 5104014 w 5104014"/>
                <a:gd name="connsiteY1" fmla="*/ 0 h 1838130"/>
                <a:gd name="connsiteX2" fmla="*/ 5104014 w 5104014"/>
                <a:gd name="connsiteY2" fmla="*/ 1838130 h 1838130"/>
                <a:gd name="connsiteX3" fmla="*/ 0 w 5104014"/>
                <a:gd name="connsiteY3" fmla="*/ 1838130 h 1838130"/>
                <a:gd name="connsiteX4" fmla="*/ 2404567 w 5104014"/>
                <a:gd name="connsiteY4" fmla="*/ 0 h 183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014" h="1838130">
                  <a:moveTo>
                    <a:pt x="2404567" y="0"/>
                  </a:moveTo>
                  <a:lnTo>
                    <a:pt x="5104014" y="0"/>
                  </a:lnTo>
                  <a:lnTo>
                    <a:pt x="5104014" y="1838130"/>
                  </a:lnTo>
                  <a:lnTo>
                    <a:pt x="0" y="1838130"/>
                  </a:lnTo>
                  <a:lnTo>
                    <a:pt x="2404567"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grpSp>
      <p:sp>
        <p:nvSpPr>
          <p:cNvPr id="32" name="TextBox 31">
            <a:extLst>
              <a:ext uri="{FF2B5EF4-FFF2-40B4-BE49-F238E27FC236}">
                <a16:creationId xmlns:a16="http://schemas.microsoft.com/office/drawing/2014/main" id="{AE8DA3FB-4D62-461A-9854-EC2A717F01B6}"/>
              </a:ext>
            </a:extLst>
          </p:cNvPr>
          <p:cNvSpPr txBox="1"/>
          <p:nvPr userDrawn="1"/>
        </p:nvSpPr>
        <p:spPr>
          <a:xfrm>
            <a:off x="1" y="551045"/>
            <a:ext cx="5301673" cy="729430"/>
          </a:xfrm>
          <a:prstGeom prst="rect">
            <a:avLst/>
          </a:prstGeom>
          <a:noFill/>
        </p:spPr>
        <p:txBody>
          <a:bodyPr wrap="square" rtlCol="0">
            <a:spAutoFit/>
          </a:bodyPr>
          <a:lstStyle/>
          <a:p>
            <a:pPr marL="0" algn="l" defTabSz="685800" rtl="0" eaLnBrk="1" latinLnBrk="0" hangingPunct="1">
              <a:lnSpc>
                <a:spcPct val="90000"/>
              </a:lnSpc>
              <a:spcBef>
                <a:spcPct val="0"/>
              </a:spcBef>
              <a:tabLst>
                <a:tab pos="2743200" algn="l"/>
              </a:tabLst>
            </a:pPr>
            <a:r>
              <a:rPr lang="en-US" sz="2300" b="1" kern="1200" dirty="0">
                <a:ln w="10541" cmpd="sng">
                  <a:noFill/>
                  <a:prstDash val="solid"/>
                </a:ln>
                <a:solidFill>
                  <a:schemeClr val="bg1"/>
                </a:solidFill>
                <a:latin typeface="+mj-lt"/>
                <a:ea typeface="+mn-ea"/>
                <a:cs typeface="+mn-cs"/>
              </a:rPr>
              <a:t>For more information, </a:t>
            </a:r>
            <a:br>
              <a:rPr lang="en-US" sz="2300" b="1" kern="1200" dirty="0">
                <a:ln w="10541" cmpd="sng">
                  <a:noFill/>
                  <a:prstDash val="solid"/>
                </a:ln>
                <a:solidFill>
                  <a:schemeClr val="bg1"/>
                </a:solidFill>
                <a:latin typeface="+mj-lt"/>
                <a:ea typeface="+mn-ea"/>
                <a:cs typeface="+mn-cs"/>
              </a:rPr>
            </a:br>
            <a:r>
              <a:rPr lang="en-US" sz="2300" b="1" kern="1200" dirty="0">
                <a:ln w="10541" cmpd="sng">
                  <a:noFill/>
                  <a:prstDash val="solid"/>
                </a:ln>
                <a:solidFill>
                  <a:schemeClr val="bg1"/>
                </a:solidFill>
                <a:latin typeface="+mj-lt"/>
                <a:ea typeface="+mn-ea"/>
                <a:cs typeface="+mn-cs"/>
              </a:rPr>
              <a:t>contact:</a:t>
            </a:r>
          </a:p>
        </p:txBody>
      </p:sp>
      <p:grpSp>
        <p:nvGrpSpPr>
          <p:cNvPr id="27" name="Group 26">
            <a:extLst>
              <a:ext uri="{FF2B5EF4-FFF2-40B4-BE49-F238E27FC236}">
                <a16:creationId xmlns:a16="http://schemas.microsoft.com/office/drawing/2014/main" id="{8EC40862-31B3-4A86-B31E-73E6D7152D69}"/>
              </a:ext>
            </a:extLst>
          </p:cNvPr>
          <p:cNvGrpSpPr/>
          <p:nvPr userDrawn="1"/>
        </p:nvGrpSpPr>
        <p:grpSpPr>
          <a:xfrm flipV="1">
            <a:off x="0" y="6675742"/>
            <a:ext cx="12192000" cy="182259"/>
            <a:chOff x="0" y="0"/>
            <a:chExt cx="12192000" cy="243012"/>
          </a:xfrm>
        </p:grpSpPr>
        <p:sp>
          <p:nvSpPr>
            <p:cNvPr id="28" name="Rectangle 27">
              <a:extLst>
                <a:ext uri="{FF2B5EF4-FFF2-40B4-BE49-F238E27FC236}">
                  <a16:creationId xmlns:a16="http://schemas.microsoft.com/office/drawing/2014/main" id="{A170F0ED-96CD-41DA-A92D-24BB02B832B3}"/>
                </a:ext>
              </a:extLst>
            </p:cNvPr>
            <p:cNvSpPr/>
            <p:nvPr userDrawn="1"/>
          </p:nvSpPr>
          <p:spPr>
            <a:xfrm>
              <a:off x="0" y="99888"/>
              <a:ext cx="12192000" cy="143124"/>
            </a:xfrm>
            <a:prstGeom prst="rect">
              <a:avLst/>
            </a:prstGeom>
            <a:solidFill>
              <a:srgbClr val="FCC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Rectangle 28">
              <a:extLst>
                <a:ext uri="{FF2B5EF4-FFF2-40B4-BE49-F238E27FC236}">
                  <a16:creationId xmlns:a16="http://schemas.microsoft.com/office/drawing/2014/main" id="{48271118-9EA6-4CDD-A915-8EDA2F6CBD0C}"/>
                </a:ext>
              </a:extLst>
            </p:cNvPr>
            <p:cNvSpPr/>
            <p:nvPr userDrawn="1"/>
          </p:nvSpPr>
          <p:spPr>
            <a:xfrm>
              <a:off x="0" y="0"/>
              <a:ext cx="12192000" cy="190500"/>
            </a:xfrm>
            <a:prstGeom prst="rect">
              <a:avLst/>
            </a:prstGeom>
            <a:solidFill>
              <a:srgbClr val="1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graphicFrame>
        <p:nvGraphicFramePr>
          <p:cNvPr id="17" name="Table 21">
            <a:extLst>
              <a:ext uri="{FF2B5EF4-FFF2-40B4-BE49-F238E27FC236}">
                <a16:creationId xmlns:a16="http://schemas.microsoft.com/office/drawing/2014/main" id="{2327EEBF-99CC-4C12-A4AE-829A735E9564}"/>
              </a:ext>
            </a:extLst>
          </p:cNvPr>
          <p:cNvGraphicFramePr>
            <a:graphicFrameLocks noGrp="1"/>
          </p:cNvGraphicFramePr>
          <p:nvPr userDrawn="1">
            <p:extLst>
              <p:ext uri="{D42A27DB-BD31-4B8C-83A1-F6EECF244321}">
                <p14:modId xmlns:p14="http://schemas.microsoft.com/office/powerpoint/2010/main" val="2858263905"/>
              </p:ext>
            </p:extLst>
          </p:nvPr>
        </p:nvGraphicFramePr>
        <p:xfrm>
          <a:off x="5904035" y="3461915"/>
          <a:ext cx="6025835" cy="1889760"/>
        </p:xfrm>
        <a:graphic>
          <a:graphicData uri="http://schemas.openxmlformats.org/drawingml/2006/table">
            <a:tbl>
              <a:tblPr>
                <a:tableStyleId>{93296810-A885-4BE3-A3E7-6D5BEEA58F35}</a:tableStyleId>
              </a:tblPr>
              <a:tblGrid>
                <a:gridCol w="6025835">
                  <a:extLst>
                    <a:ext uri="{9D8B030D-6E8A-4147-A177-3AD203B41FA5}">
                      <a16:colId xmlns:a16="http://schemas.microsoft.com/office/drawing/2014/main" val="1830107636"/>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John Fairbank</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716088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John@FM3research.com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3932688"/>
                  </a:ext>
                </a:extLst>
              </a:tr>
              <a:tr h="0">
                <a:tc>
                  <a:txBody>
                    <a:bodyPr/>
                    <a:lstStyle/>
                    <a:p>
                      <a:pPr algn="ctr"/>
                      <a:endParaRPr lang="en-US" sz="2000" dirty="0"/>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459139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XXXX</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063797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XXX@FM3research.com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3746002"/>
                  </a:ext>
                </a:extLst>
              </a:tr>
            </a:tbl>
          </a:graphicData>
        </a:graphic>
      </p:graphicFrame>
      <p:grpSp>
        <p:nvGrpSpPr>
          <p:cNvPr id="18" name="Group 17">
            <a:extLst>
              <a:ext uri="{FF2B5EF4-FFF2-40B4-BE49-F238E27FC236}">
                <a16:creationId xmlns:a16="http://schemas.microsoft.com/office/drawing/2014/main" id="{A4CDE814-DF74-4B85-A1DB-2898E6298EEE}"/>
              </a:ext>
            </a:extLst>
          </p:cNvPr>
          <p:cNvGrpSpPr/>
          <p:nvPr userDrawn="1"/>
        </p:nvGrpSpPr>
        <p:grpSpPr>
          <a:xfrm>
            <a:off x="523388" y="3130116"/>
            <a:ext cx="5825067" cy="2507655"/>
            <a:chOff x="392541" y="3147367"/>
            <a:chExt cx="4368800" cy="2507655"/>
          </a:xfrm>
        </p:grpSpPr>
        <p:sp>
          <p:nvSpPr>
            <p:cNvPr id="19" name="TextBox 18">
              <a:extLst>
                <a:ext uri="{FF2B5EF4-FFF2-40B4-BE49-F238E27FC236}">
                  <a16:creationId xmlns:a16="http://schemas.microsoft.com/office/drawing/2014/main" id="{5C08C2D4-E818-4CDF-9AE5-99E04C922DE3}"/>
                </a:ext>
              </a:extLst>
            </p:cNvPr>
            <p:cNvSpPr txBox="1"/>
            <p:nvPr userDrawn="1"/>
          </p:nvSpPr>
          <p:spPr>
            <a:xfrm>
              <a:off x="392541" y="4331583"/>
              <a:ext cx="4368800" cy="1323439"/>
            </a:xfrm>
            <a:prstGeom prst="rect">
              <a:avLst/>
            </a:prstGeom>
            <a:noFill/>
          </p:spPr>
          <p:txBody>
            <a:bodyPr wrap="square" rtlCol="0">
              <a:spAutoFit/>
            </a:bodyPr>
            <a:lstStyle/>
            <a:p>
              <a:pPr algn="ctr"/>
              <a:r>
                <a:rPr lang="fr-FR" sz="2000" b="0" dirty="0">
                  <a:solidFill>
                    <a:schemeClr val="tx1"/>
                  </a:solidFill>
                </a:rPr>
                <a:t>12100 Wilshire Blvd., Suite 350</a:t>
              </a:r>
              <a:br>
                <a:rPr lang="fr-FR" sz="2000" b="0" dirty="0">
                  <a:solidFill>
                    <a:schemeClr val="tx1"/>
                  </a:solidFill>
                </a:rPr>
              </a:br>
              <a:r>
                <a:rPr lang="fr-FR" sz="2000" b="0" dirty="0">
                  <a:solidFill>
                    <a:schemeClr val="tx1"/>
                  </a:solidFill>
                </a:rPr>
                <a:t>Los Angeles, CA 90025</a:t>
              </a:r>
              <a:br>
                <a:rPr lang="fr-FR" sz="2000" b="0" dirty="0">
                  <a:solidFill>
                    <a:schemeClr val="tx1"/>
                  </a:solidFill>
                </a:rPr>
              </a:br>
              <a:r>
                <a:rPr lang="fr-FR" sz="2000" b="0" dirty="0">
                  <a:solidFill>
                    <a:schemeClr val="tx1"/>
                  </a:solidFill>
                </a:rPr>
                <a:t>Phone (310) 828-1183</a:t>
              </a:r>
            </a:p>
            <a:p>
              <a:pPr algn="ctr"/>
              <a:r>
                <a:rPr lang="fr-FR" sz="2000" b="0" dirty="0">
                  <a:solidFill>
                    <a:schemeClr val="tx1"/>
                  </a:solidFill>
                </a:rPr>
                <a:t>Fax (310) 453-6562 </a:t>
              </a:r>
            </a:p>
          </p:txBody>
        </p:sp>
        <p:pic>
          <p:nvPicPr>
            <p:cNvPr id="30" name="Picture 29" descr="A black sign with white text&#10;&#10;Description automatically generated">
              <a:extLst>
                <a:ext uri="{FF2B5EF4-FFF2-40B4-BE49-F238E27FC236}">
                  <a16:creationId xmlns:a16="http://schemas.microsoft.com/office/drawing/2014/main" id="{51A5E61C-6807-470E-9823-4A06FE06F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67" y="3147367"/>
              <a:ext cx="3877949" cy="1117514"/>
            </a:xfrm>
            <a:prstGeom prst="rect">
              <a:avLst/>
            </a:prstGeom>
          </p:spPr>
        </p:pic>
      </p:grpSp>
    </p:spTree>
    <p:extLst>
      <p:ext uri="{BB962C8B-B14F-4D97-AF65-F5344CB8AC3E}">
        <p14:creationId xmlns:p14="http://schemas.microsoft.com/office/powerpoint/2010/main" val="11836575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CONTACT - FM3 LA">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A053C5C-E416-486E-855B-85C0573E88A4}"/>
              </a:ext>
            </a:extLst>
          </p:cNvPr>
          <p:cNvGrpSpPr/>
          <p:nvPr userDrawn="1"/>
        </p:nvGrpSpPr>
        <p:grpSpPr>
          <a:xfrm>
            <a:off x="0" y="1400"/>
            <a:ext cx="12192000" cy="1838130"/>
            <a:chOff x="0" y="-28511"/>
            <a:chExt cx="9144000" cy="1838130"/>
          </a:xfrm>
        </p:grpSpPr>
        <p:sp>
          <p:nvSpPr>
            <p:cNvPr id="16" name="Isosceles Triangle 15">
              <a:extLst>
                <a:ext uri="{FF2B5EF4-FFF2-40B4-BE49-F238E27FC236}">
                  <a16:creationId xmlns:a16="http://schemas.microsoft.com/office/drawing/2014/main" id="{BCE835EF-F81F-4626-A331-93D447CA4AD5}"/>
                </a:ext>
              </a:extLst>
            </p:cNvPr>
            <p:cNvSpPr/>
            <p:nvPr/>
          </p:nvSpPr>
          <p:spPr>
            <a:xfrm flipV="1">
              <a:off x="1258920" y="1181106"/>
              <a:ext cx="1754155" cy="625151"/>
            </a:xfrm>
            <a:prstGeom prst="triangle">
              <a:avLst/>
            </a:prstGeom>
            <a:solidFill>
              <a:srgbClr val="618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Rectangle 23">
              <a:extLst>
                <a:ext uri="{FF2B5EF4-FFF2-40B4-BE49-F238E27FC236}">
                  <a16:creationId xmlns:a16="http://schemas.microsoft.com/office/drawing/2014/main" id="{07130662-C0F4-4B4D-813E-AA447A039056}"/>
                </a:ext>
              </a:extLst>
            </p:cNvPr>
            <p:cNvSpPr/>
            <p:nvPr/>
          </p:nvSpPr>
          <p:spPr>
            <a:xfrm>
              <a:off x="0" y="274734"/>
              <a:ext cx="4338735" cy="12223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Freeform: Shape 24">
              <a:extLst>
                <a:ext uri="{FF2B5EF4-FFF2-40B4-BE49-F238E27FC236}">
                  <a16:creationId xmlns:a16="http://schemas.microsoft.com/office/drawing/2014/main" id="{B60A25FB-2CE9-415D-8641-8FE15BA14CC3}"/>
                </a:ext>
              </a:extLst>
            </p:cNvPr>
            <p:cNvSpPr/>
            <p:nvPr/>
          </p:nvSpPr>
          <p:spPr>
            <a:xfrm rot="3156271">
              <a:off x="3695635" y="-1350417"/>
              <a:ext cx="1105335" cy="4472613"/>
            </a:xfrm>
            <a:custGeom>
              <a:avLst/>
              <a:gdLst>
                <a:gd name="connsiteX0" fmla="*/ 0 w 1105335"/>
                <a:gd name="connsiteY0" fmla="*/ 1445954 h 4472613"/>
                <a:gd name="connsiteX1" fmla="*/ 1105335 w 1105335"/>
                <a:gd name="connsiteY1" fmla="*/ 0 h 4472613"/>
                <a:gd name="connsiteX2" fmla="*/ 1105335 w 1105335"/>
                <a:gd name="connsiteY2" fmla="*/ 3026659 h 4472613"/>
                <a:gd name="connsiteX3" fmla="*/ 0 w 1105335"/>
                <a:gd name="connsiteY3" fmla="*/ 4472613 h 4472613"/>
                <a:gd name="connsiteX4" fmla="*/ 0 w 1105335"/>
                <a:gd name="connsiteY4" fmla="*/ 1445954 h 447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335" h="4472613">
                  <a:moveTo>
                    <a:pt x="0" y="1445954"/>
                  </a:moveTo>
                  <a:lnTo>
                    <a:pt x="1105335" y="0"/>
                  </a:lnTo>
                  <a:lnTo>
                    <a:pt x="1105335" y="3026659"/>
                  </a:lnTo>
                  <a:lnTo>
                    <a:pt x="0" y="4472613"/>
                  </a:lnTo>
                  <a:lnTo>
                    <a:pt x="0" y="1445954"/>
                  </a:lnTo>
                  <a:close/>
                </a:path>
              </a:pathLst>
            </a:custGeom>
            <a:solidFill>
              <a:srgbClr val="FDCA0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6" name="Freeform: Shape 25">
              <a:extLst>
                <a:ext uri="{FF2B5EF4-FFF2-40B4-BE49-F238E27FC236}">
                  <a16:creationId xmlns:a16="http://schemas.microsoft.com/office/drawing/2014/main" id="{DDF78746-368D-4877-97BF-AB07F5BD1219}"/>
                </a:ext>
              </a:extLst>
            </p:cNvPr>
            <p:cNvSpPr/>
            <p:nvPr/>
          </p:nvSpPr>
          <p:spPr>
            <a:xfrm>
              <a:off x="4039986" y="-28511"/>
              <a:ext cx="5104014" cy="1838130"/>
            </a:xfrm>
            <a:custGeom>
              <a:avLst/>
              <a:gdLst>
                <a:gd name="connsiteX0" fmla="*/ 2404567 w 5104014"/>
                <a:gd name="connsiteY0" fmla="*/ 0 h 1838130"/>
                <a:gd name="connsiteX1" fmla="*/ 5104014 w 5104014"/>
                <a:gd name="connsiteY1" fmla="*/ 0 h 1838130"/>
                <a:gd name="connsiteX2" fmla="*/ 5104014 w 5104014"/>
                <a:gd name="connsiteY2" fmla="*/ 1838130 h 1838130"/>
                <a:gd name="connsiteX3" fmla="*/ 0 w 5104014"/>
                <a:gd name="connsiteY3" fmla="*/ 1838130 h 1838130"/>
                <a:gd name="connsiteX4" fmla="*/ 2404567 w 5104014"/>
                <a:gd name="connsiteY4" fmla="*/ 0 h 183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014" h="1838130">
                  <a:moveTo>
                    <a:pt x="2404567" y="0"/>
                  </a:moveTo>
                  <a:lnTo>
                    <a:pt x="5104014" y="0"/>
                  </a:lnTo>
                  <a:lnTo>
                    <a:pt x="5104014" y="1838130"/>
                  </a:lnTo>
                  <a:lnTo>
                    <a:pt x="0" y="1838130"/>
                  </a:lnTo>
                  <a:lnTo>
                    <a:pt x="2404567"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grpSp>
      <p:sp>
        <p:nvSpPr>
          <p:cNvPr id="32" name="TextBox 31">
            <a:extLst>
              <a:ext uri="{FF2B5EF4-FFF2-40B4-BE49-F238E27FC236}">
                <a16:creationId xmlns:a16="http://schemas.microsoft.com/office/drawing/2014/main" id="{AE8DA3FB-4D62-461A-9854-EC2A717F01B6}"/>
              </a:ext>
            </a:extLst>
          </p:cNvPr>
          <p:cNvSpPr txBox="1"/>
          <p:nvPr userDrawn="1"/>
        </p:nvSpPr>
        <p:spPr>
          <a:xfrm>
            <a:off x="1" y="551045"/>
            <a:ext cx="5301673" cy="729430"/>
          </a:xfrm>
          <a:prstGeom prst="rect">
            <a:avLst/>
          </a:prstGeom>
          <a:noFill/>
        </p:spPr>
        <p:txBody>
          <a:bodyPr wrap="square" rtlCol="0">
            <a:spAutoFit/>
          </a:bodyPr>
          <a:lstStyle/>
          <a:p>
            <a:pPr marL="0" algn="l" defTabSz="685800" rtl="0" eaLnBrk="1" latinLnBrk="0" hangingPunct="1">
              <a:lnSpc>
                <a:spcPct val="90000"/>
              </a:lnSpc>
              <a:spcBef>
                <a:spcPct val="0"/>
              </a:spcBef>
              <a:tabLst>
                <a:tab pos="2743200" algn="l"/>
              </a:tabLst>
            </a:pPr>
            <a:r>
              <a:rPr lang="en-US" sz="2300" b="1" kern="1200" dirty="0">
                <a:ln w="10541" cmpd="sng">
                  <a:noFill/>
                  <a:prstDash val="solid"/>
                </a:ln>
                <a:solidFill>
                  <a:schemeClr val="bg1"/>
                </a:solidFill>
                <a:latin typeface="+mj-lt"/>
                <a:ea typeface="+mn-ea"/>
                <a:cs typeface="+mn-cs"/>
              </a:rPr>
              <a:t>For more information, </a:t>
            </a:r>
            <a:br>
              <a:rPr lang="en-US" sz="2300" b="1" kern="1200" dirty="0">
                <a:ln w="10541" cmpd="sng">
                  <a:noFill/>
                  <a:prstDash val="solid"/>
                </a:ln>
                <a:solidFill>
                  <a:schemeClr val="bg1"/>
                </a:solidFill>
                <a:latin typeface="+mj-lt"/>
                <a:ea typeface="+mn-ea"/>
                <a:cs typeface="+mn-cs"/>
              </a:rPr>
            </a:br>
            <a:r>
              <a:rPr lang="en-US" sz="2300" b="1" kern="1200" dirty="0">
                <a:ln w="10541" cmpd="sng">
                  <a:noFill/>
                  <a:prstDash val="solid"/>
                </a:ln>
                <a:solidFill>
                  <a:schemeClr val="bg1"/>
                </a:solidFill>
                <a:latin typeface="+mj-lt"/>
                <a:ea typeface="+mn-ea"/>
                <a:cs typeface="+mn-cs"/>
              </a:rPr>
              <a:t>contact:</a:t>
            </a:r>
          </a:p>
        </p:txBody>
      </p:sp>
      <p:grpSp>
        <p:nvGrpSpPr>
          <p:cNvPr id="27" name="Group 26">
            <a:extLst>
              <a:ext uri="{FF2B5EF4-FFF2-40B4-BE49-F238E27FC236}">
                <a16:creationId xmlns:a16="http://schemas.microsoft.com/office/drawing/2014/main" id="{8EC40862-31B3-4A86-B31E-73E6D7152D69}"/>
              </a:ext>
            </a:extLst>
          </p:cNvPr>
          <p:cNvGrpSpPr/>
          <p:nvPr userDrawn="1"/>
        </p:nvGrpSpPr>
        <p:grpSpPr>
          <a:xfrm flipV="1">
            <a:off x="0" y="6675742"/>
            <a:ext cx="12192000" cy="182259"/>
            <a:chOff x="0" y="0"/>
            <a:chExt cx="12192000" cy="243012"/>
          </a:xfrm>
        </p:grpSpPr>
        <p:sp>
          <p:nvSpPr>
            <p:cNvPr id="28" name="Rectangle 27">
              <a:extLst>
                <a:ext uri="{FF2B5EF4-FFF2-40B4-BE49-F238E27FC236}">
                  <a16:creationId xmlns:a16="http://schemas.microsoft.com/office/drawing/2014/main" id="{A170F0ED-96CD-41DA-A92D-24BB02B832B3}"/>
                </a:ext>
              </a:extLst>
            </p:cNvPr>
            <p:cNvSpPr/>
            <p:nvPr userDrawn="1"/>
          </p:nvSpPr>
          <p:spPr>
            <a:xfrm>
              <a:off x="0" y="99888"/>
              <a:ext cx="12192000" cy="143124"/>
            </a:xfrm>
            <a:prstGeom prst="rect">
              <a:avLst/>
            </a:prstGeom>
            <a:solidFill>
              <a:srgbClr val="FCC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Rectangle 28">
              <a:extLst>
                <a:ext uri="{FF2B5EF4-FFF2-40B4-BE49-F238E27FC236}">
                  <a16:creationId xmlns:a16="http://schemas.microsoft.com/office/drawing/2014/main" id="{48271118-9EA6-4CDD-A915-8EDA2F6CBD0C}"/>
                </a:ext>
              </a:extLst>
            </p:cNvPr>
            <p:cNvSpPr/>
            <p:nvPr userDrawn="1"/>
          </p:nvSpPr>
          <p:spPr>
            <a:xfrm>
              <a:off x="0" y="0"/>
              <a:ext cx="12192000" cy="190500"/>
            </a:xfrm>
            <a:prstGeom prst="rect">
              <a:avLst/>
            </a:prstGeom>
            <a:solidFill>
              <a:srgbClr val="1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graphicFrame>
        <p:nvGraphicFramePr>
          <p:cNvPr id="17" name="Table 21">
            <a:extLst>
              <a:ext uri="{FF2B5EF4-FFF2-40B4-BE49-F238E27FC236}">
                <a16:creationId xmlns:a16="http://schemas.microsoft.com/office/drawing/2014/main" id="{667D4D2F-232E-4994-B3F9-5D1973277D85}"/>
              </a:ext>
            </a:extLst>
          </p:cNvPr>
          <p:cNvGraphicFramePr>
            <a:graphicFrameLocks noGrp="1"/>
          </p:cNvGraphicFramePr>
          <p:nvPr userDrawn="1">
            <p:extLst>
              <p:ext uri="{D42A27DB-BD31-4B8C-83A1-F6EECF244321}">
                <p14:modId xmlns:p14="http://schemas.microsoft.com/office/powerpoint/2010/main" val="1431287242"/>
              </p:ext>
            </p:extLst>
          </p:nvPr>
        </p:nvGraphicFramePr>
        <p:xfrm>
          <a:off x="5784981" y="3390760"/>
          <a:ext cx="6269303" cy="1889760"/>
        </p:xfrm>
        <a:graphic>
          <a:graphicData uri="http://schemas.openxmlformats.org/drawingml/2006/table">
            <a:tbl>
              <a:tblPr>
                <a:tableStyleId>{93296810-A885-4BE3-A3E7-6D5BEEA58F35}</a:tableStyleId>
              </a:tblPr>
              <a:tblGrid>
                <a:gridCol w="6269303">
                  <a:extLst>
                    <a:ext uri="{9D8B030D-6E8A-4147-A177-3AD203B41FA5}">
                      <a16:colId xmlns:a16="http://schemas.microsoft.com/office/drawing/2014/main" val="1830107636"/>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XXXX</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716088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XXX@FM3research.com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3932688"/>
                  </a:ext>
                </a:extLst>
              </a:tr>
              <a:tr h="0">
                <a:tc>
                  <a:txBody>
                    <a:bodyPr/>
                    <a:lstStyle/>
                    <a:p>
                      <a:pPr algn="ctr"/>
                      <a:endParaRPr lang="en-US" sz="2000" dirty="0"/>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459139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XXXX</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063797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XXX@FM3research.com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3746002"/>
                  </a:ext>
                </a:extLst>
              </a:tr>
            </a:tbl>
          </a:graphicData>
        </a:graphic>
      </p:graphicFrame>
      <p:grpSp>
        <p:nvGrpSpPr>
          <p:cNvPr id="2" name="Group 1">
            <a:extLst>
              <a:ext uri="{FF2B5EF4-FFF2-40B4-BE49-F238E27FC236}">
                <a16:creationId xmlns:a16="http://schemas.microsoft.com/office/drawing/2014/main" id="{900F1672-4EB7-D2CF-4FAB-60976DADBAAE}"/>
              </a:ext>
            </a:extLst>
          </p:cNvPr>
          <p:cNvGrpSpPr/>
          <p:nvPr userDrawn="1"/>
        </p:nvGrpSpPr>
        <p:grpSpPr>
          <a:xfrm>
            <a:off x="137717" y="3016258"/>
            <a:ext cx="5825067" cy="2638764"/>
            <a:chOff x="103288" y="3016258"/>
            <a:chExt cx="4368800" cy="2638764"/>
          </a:xfrm>
        </p:grpSpPr>
        <p:sp>
          <p:nvSpPr>
            <p:cNvPr id="19" name="TextBox 18">
              <a:extLst>
                <a:ext uri="{FF2B5EF4-FFF2-40B4-BE49-F238E27FC236}">
                  <a16:creationId xmlns:a16="http://schemas.microsoft.com/office/drawing/2014/main" id="{C5EC93CE-848E-4243-882B-57F8698105D8}"/>
                </a:ext>
              </a:extLst>
            </p:cNvPr>
            <p:cNvSpPr txBox="1"/>
            <p:nvPr userDrawn="1"/>
          </p:nvSpPr>
          <p:spPr>
            <a:xfrm>
              <a:off x="103288" y="4331583"/>
              <a:ext cx="4368800" cy="1323439"/>
            </a:xfrm>
            <a:prstGeom prst="rect">
              <a:avLst/>
            </a:prstGeom>
            <a:noFill/>
          </p:spPr>
          <p:txBody>
            <a:bodyPr wrap="square" rtlCol="0">
              <a:spAutoFit/>
            </a:bodyPr>
            <a:lstStyle/>
            <a:p>
              <a:pPr algn="ctr"/>
              <a:r>
                <a:rPr lang="fr-FR" sz="2000" b="0" dirty="0">
                  <a:solidFill>
                    <a:schemeClr val="tx1"/>
                  </a:solidFill>
                </a:rPr>
                <a:t>12100 Wilshire Blvd., Suite 350</a:t>
              </a:r>
              <a:br>
                <a:rPr lang="fr-FR" sz="2000" b="0" dirty="0">
                  <a:solidFill>
                    <a:schemeClr val="tx1"/>
                  </a:solidFill>
                </a:rPr>
              </a:br>
              <a:r>
                <a:rPr lang="fr-FR" sz="2000" b="0" dirty="0">
                  <a:solidFill>
                    <a:schemeClr val="tx1"/>
                  </a:solidFill>
                </a:rPr>
                <a:t>Los Angeles, CA 90025</a:t>
              </a:r>
              <a:br>
                <a:rPr lang="fr-FR" sz="2000" b="0" dirty="0">
                  <a:solidFill>
                    <a:schemeClr val="tx1"/>
                  </a:solidFill>
                </a:rPr>
              </a:br>
              <a:r>
                <a:rPr lang="fr-FR" sz="2000" b="0" dirty="0">
                  <a:solidFill>
                    <a:schemeClr val="tx1"/>
                  </a:solidFill>
                </a:rPr>
                <a:t>Phone (310) 828-1183</a:t>
              </a:r>
            </a:p>
            <a:p>
              <a:pPr algn="ctr"/>
              <a:r>
                <a:rPr lang="fr-FR" sz="2000" b="0" dirty="0">
                  <a:solidFill>
                    <a:schemeClr val="tx1"/>
                  </a:solidFill>
                </a:rPr>
                <a:t>Fax (310) 453-6562 </a:t>
              </a:r>
            </a:p>
          </p:txBody>
        </p:sp>
        <p:pic>
          <p:nvPicPr>
            <p:cNvPr id="3" name="Picture 2" descr="Logo&#10;&#10;Description automatically generated with medium confidence">
              <a:extLst>
                <a:ext uri="{FF2B5EF4-FFF2-40B4-BE49-F238E27FC236}">
                  <a16:creationId xmlns:a16="http://schemas.microsoft.com/office/drawing/2014/main" id="{C1AC600A-49BC-4CCA-A73D-1EDD85C095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984" y="3016258"/>
              <a:ext cx="3525408" cy="1275773"/>
            </a:xfrm>
            <a:prstGeom prst="rect">
              <a:avLst/>
            </a:prstGeom>
          </p:spPr>
        </p:pic>
      </p:grpSp>
    </p:spTree>
    <p:extLst>
      <p:ext uri="{BB962C8B-B14F-4D97-AF65-F5344CB8AC3E}">
        <p14:creationId xmlns:p14="http://schemas.microsoft.com/office/powerpoint/2010/main" val="41998099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NTACT - FM3 OK">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463BDC7-E808-478E-9BD4-AFD01951039F}"/>
              </a:ext>
            </a:extLst>
          </p:cNvPr>
          <p:cNvGrpSpPr/>
          <p:nvPr userDrawn="1"/>
        </p:nvGrpSpPr>
        <p:grpSpPr>
          <a:xfrm>
            <a:off x="0" y="1400"/>
            <a:ext cx="12192000" cy="1838130"/>
            <a:chOff x="0" y="-28511"/>
            <a:chExt cx="9144000" cy="1838130"/>
          </a:xfrm>
        </p:grpSpPr>
        <p:sp>
          <p:nvSpPr>
            <p:cNvPr id="16" name="Isosceles Triangle 15">
              <a:extLst>
                <a:ext uri="{FF2B5EF4-FFF2-40B4-BE49-F238E27FC236}">
                  <a16:creationId xmlns:a16="http://schemas.microsoft.com/office/drawing/2014/main" id="{36871DD3-B7AA-4447-AFDD-9C4A00E9C22B}"/>
                </a:ext>
              </a:extLst>
            </p:cNvPr>
            <p:cNvSpPr/>
            <p:nvPr/>
          </p:nvSpPr>
          <p:spPr>
            <a:xfrm flipV="1">
              <a:off x="1258920" y="1181106"/>
              <a:ext cx="1754155" cy="625151"/>
            </a:xfrm>
            <a:prstGeom prst="triangle">
              <a:avLst/>
            </a:prstGeom>
            <a:solidFill>
              <a:srgbClr val="618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33634C9E-9461-45FA-9962-40D843021F8C}"/>
                </a:ext>
              </a:extLst>
            </p:cNvPr>
            <p:cNvSpPr/>
            <p:nvPr/>
          </p:nvSpPr>
          <p:spPr>
            <a:xfrm>
              <a:off x="0" y="274734"/>
              <a:ext cx="4338735" cy="12223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Freeform: Shape 24">
              <a:extLst>
                <a:ext uri="{FF2B5EF4-FFF2-40B4-BE49-F238E27FC236}">
                  <a16:creationId xmlns:a16="http://schemas.microsoft.com/office/drawing/2014/main" id="{3A11327F-918C-4A53-A86C-5C3957EA8BAE}"/>
                </a:ext>
              </a:extLst>
            </p:cNvPr>
            <p:cNvSpPr/>
            <p:nvPr/>
          </p:nvSpPr>
          <p:spPr>
            <a:xfrm rot="3156271">
              <a:off x="3695635" y="-1350417"/>
              <a:ext cx="1105335" cy="4472613"/>
            </a:xfrm>
            <a:custGeom>
              <a:avLst/>
              <a:gdLst>
                <a:gd name="connsiteX0" fmla="*/ 0 w 1105335"/>
                <a:gd name="connsiteY0" fmla="*/ 1445954 h 4472613"/>
                <a:gd name="connsiteX1" fmla="*/ 1105335 w 1105335"/>
                <a:gd name="connsiteY1" fmla="*/ 0 h 4472613"/>
                <a:gd name="connsiteX2" fmla="*/ 1105335 w 1105335"/>
                <a:gd name="connsiteY2" fmla="*/ 3026659 h 4472613"/>
                <a:gd name="connsiteX3" fmla="*/ 0 w 1105335"/>
                <a:gd name="connsiteY3" fmla="*/ 4472613 h 4472613"/>
                <a:gd name="connsiteX4" fmla="*/ 0 w 1105335"/>
                <a:gd name="connsiteY4" fmla="*/ 1445954 h 447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335" h="4472613">
                  <a:moveTo>
                    <a:pt x="0" y="1445954"/>
                  </a:moveTo>
                  <a:lnTo>
                    <a:pt x="1105335" y="0"/>
                  </a:lnTo>
                  <a:lnTo>
                    <a:pt x="1105335" y="3026659"/>
                  </a:lnTo>
                  <a:lnTo>
                    <a:pt x="0" y="4472613"/>
                  </a:lnTo>
                  <a:lnTo>
                    <a:pt x="0" y="1445954"/>
                  </a:lnTo>
                  <a:close/>
                </a:path>
              </a:pathLst>
            </a:custGeom>
            <a:solidFill>
              <a:srgbClr val="FDCA0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6" name="Freeform: Shape 25">
              <a:extLst>
                <a:ext uri="{FF2B5EF4-FFF2-40B4-BE49-F238E27FC236}">
                  <a16:creationId xmlns:a16="http://schemas.microsoft.com/office/drawing/2014/main" id="{2DC42A22-B8C3-464A-AA3F-3904B8F6D500}"/>
                </a:ext>
              </a:extLst>
            </p:cNvPr>
            <p:cNvSpPr/>
            <p:nvPr/>
          </p:nvSpPr>
          <p:spPr>
            <a:xfrm>
              <a:off x="4039986" y="-28511"/>
              <a:ext cx="5104014" cy="1838130"/>
            </a:xfrm>
            <a:custGeom>
              <a:avLst/>
              <a:gdLst>
                <a:gd name="connsiteX0" fmla="*/ 2404567 w 5104014"/>
                <a:gd name="connsiteY0" fmla="*/ 0 h 1838130"/>
                <a:gd name="connsiteX1" fmla="*/ 5104014 w 5104014"/>
                <a:gd name="connsiteY1" fmla="*/ 0 h 1838130"/>
                <a:gd name="connsiteX2" fmla="*/ 5104014 w 5104014"/>
                <a:gd name="connsiteY2" fmla="*/ 1838130 h 1838130"/>
                <a:gd name="connsiteX3" fmla="*/ 0 w 5104014"/>
                <a:gd name="connsiteY3" fmla="*/ 1838130 h 1838130"/>
                <a:gd name="connsiteX4" fmla="*/ 2404567 w 5104014"/>
                <a:gd name="connsiteY4" fmla="*/ 0 h 183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014" h="1838130">
                  <a:moveTo>
                    <a:pt x="2404567" y="0"/>
                  </a:moveTo>
                  <a:lnTo>
                    <a:pt x="5104014" y="0"/>
                  </a:lnTo>
                  <a:lnTo>
                    <a:pt x="5104014" y="1838130"/>
                  </a:lnTo>
                  <a:lnTo>
                    <a:pt x="0" y="1838130"/>
                  </a:lnTo>
                  <a:lnTo>
                    <a:pt x="2404567"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grpSp>
      <p:sp>
        <p:nvSpPr>
          <p:cNvPr id="12" name="TextBox 11">
            <a:extLst>
              <a:ext uri="{FF2B5EF4-FFF2-40B4-BE49-F238E27FC236}">
                <a16:creationId xmlns:a16="http://schemas.microsoft.com/office/drawing/2014/main" id="{20B8067E-2023-4915-9CA9-897042AADBBD}"/>
              </a:ext>
            </a:extLst>
          </p:cNvPr>
          <p:cNvSpPr txBox="1"/>
          <p:nvPr userDrawn="1"/>
        </p:nvSpPr>
        <p:spPr>
          <a:xfrm>
            <a:off x="1" y="551045"/>
            <a:ext cx="5301673" cy="729430"/>
          </a:xfrm>
          <a:prstGeom prst="rect">
            <a:avLst/>
          </a:prstGeom>
          <a:noFill/>
        </p:spPr>
        <p:txBody>
          <a:bodyPr wrap="square" rtlCol="0">
            <a:spAutoFit/>
          </a:bodyPr>
          <a:lstStyle/>
          <a:p>
            <a:pPr marL="0" algn="l" defTabSz="685800" rtl="0" eaLnBrk="1" latinLnBrk="0" hangingPunct="1">
              <a:lnSpc>
                <a:spcPct val="90000"/>
              </a:lnSpc>
              <a:spcBef>
                <a:spcPct val="0"/>
              </a:spcBef>
              <a:tabLst>
                <a:tab pos="2743200" algn="l"/>
              </a:tabLst>
            </a:pPr>
            <a:r>
              <a:rPr lang="en-US" sz="2300" b="1" kern="1200" dirty="0">
                <a:ln w="10541" cmpd="sng">
                  <a:noFill/>
                  <a:prstDash val="solid"/>
                </a:ln>
                <a:solidFill>
                  <a:schemeClr val="bg1"/>
                </a:solidFill>
                <a:latin typeface="+mj-lt"/>
                <a:ea typeface="+mn-ea"/>
                <a:cs typeface="+mn-cs"/>
              </a:rPr>
              <a:t>For more information, </a:t>
            </a:r>
            <a:br>
              <a:rPr lang="en-US" sz="2300" b="1" kern="1200" dirty="0">
                <a:ln w="10541" cmpd="sng">
                  <a:noFill/>
                  <a:prstDash val="solid"/>
                </a:ln>
                <a:solidFill>
                  <a:schemeClr val="bg1"/>
                </a:solidFill>
                <a:latin typeface="+mj-lt"/>
                <a:ea typeface="+mn-ea"/>
                <a:cs typeface="+mn-cs"/>
              </a:rPr>
            </a:br>
            <a:r>
              <a:rPr lang="en-US" sz="2300" b="1" kern="1200" dirty="0">
                <a:ln w="10541" cmpd="sng">
                  <a:noFill/>
                  <a:prstDash val="solid"/>
                </a:ln>
                <a:solidFill>
                  <a:schemeClr val="bg1"/>
                </a:solidFill>
                <a:latin typeface="+mj-lt"/>
                <a:ea typeface="+mn-ea"/>
                <a:cs typeface="+mn-cs"/>
              </a:rPr>
              <a:t>contact:</a:t>
            </a:r>
          </a:p>
        </p:txBody>
      </p:sp>
      <p:graphicFrame>
        <p:nvGraphicFramePr>
          <p:cNvPr id="24" name="Table 23">
            <a:extLst>
              <a:ext uri="{FF2B5EF4-FFF2-40B4-BE49-F238E27FC236}">
                <a16:creationId xmlns:a16="http://schemas.microsoft.com/office/drawing/2014/main" id="{B4B5D9BC-5541-4139-A856-E0891115F887}"/>
              </a:ext>
            </a:extLst>
          </p:cNvPr>
          <p:cNvGraphicFramePr>
            <a:graphicFrameLocks noGrp="1"/>
          </p:cNvGraphicFramePr>
          <p:nvPr userDrawn="1">
            <p:extLst>
              <p:ext uri="{D42A27DB-BD31-4B8C-83A1-F6EECF244321}">
                <p14:modId xmlns:p14="http://schemas.microsoft.com/office/powerpoint/2010/main" val="3817965909"/>
              </p:ext>
            </p:extLst>
          </p:nvPr>
        </p:nvGraphicFramePr>
        <p:xfrm>
          <a:off x="5904035" y="3365658"/>
          <a:ext cx="6025835" cy="1889760"/>
        </p:xfrm>
        <a:graphic>
          <a:graphicData uri="http://schemas.openxmlformats.org/drawingml/2006/table">
            <a:tbl>
              <a:tblPr>
                <a:tableStyleId>{93296810-A885-4BE3-A3E7-6D5BEEA58F35}</a:tableStyleId>
              </a:tblPr>
              <a:tblGrid>
                <a:gridCol w="6025835">
                  <a:extLst>
                    <a:ext uri="{9D8B030D-6E8A-4147-A177-3AD203B41FA5}">
                      <a16:colId xmlns:a16="http://schemas.microsoft.com/office/drawing/2014/main" val="1830107636"/>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XXXX</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716088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XXX@FM3research.com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3932688"/>
                  </a:ext>
                </a:extLst>
              </a:tr>
              <a:tr h="0">
                <a:tc>
                  <a:txBody>
                    <a:bodyPr/>
                    <a:lstStyle/>
                    <a:p>
                      <a:pPr algn="ctr"/>
                      <a:endParaRPr lang="en-US" sz="2000" dirty="0"/>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459139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XXXX</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063797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XXX@FM3research.com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3746002"/>
                  </a:ext>
                </a:extLst>
              </a:tr>
            </a:tbl>
          </a:graphicData>
        </a:graphic>
      </p:graphicFrame>
      <p:grpSp>
        <p:nvGrpSpPr>
          <p:cNvPr id="27" name="Group 26">
            <a:extLst>
              <a:ext uri="{FF2B5EF4-FFF2-40B4-BE49-F238E27FC236}">
                <a16:creationId xmlns:a16="http://schemas.microsoft.com/office/drawing/2014/main" id="{2776CA02-42CF-4FE1-A65E-2FD9BF4C9354}"/>
              </a:ext>
            </a:extLst>
          </p:cNvPr>
          <p:cNvGrpSpPr/>
          <p:nvPr userDrawn="1"/>
        </p:nvGrpSpPr>
        <p:grpSpPr>
          <a:xfrm flipV="1">
            <a:off x="0" y="6675742"/>
            <a:ext cx="12192000" cy="182259"/>
            <a:chOff x="0" y="0"/>
            <a:chExt cx="12192000" cy="243012"/>
          </a:xfrm>
        </p:grpSpPr>
        <p:sp>
          <p:nvSpPr>
            <p:cNvPr id="28" name="Rectangle 27">
              <a:extLst>
                <a:ext uri="{FF2B5EF4-FFF2-40B4-BE49-F238E27FC236}">
                  <a16:creationId xmlns:a16="http://schemas.microsoft.com/office/drawing/2014/main" id="{4BC8BCCE-5BFD-46AB-BC75-E0BE3C106981}"/>
                </a:ext>
              </a:extLst>
            </p:cNvPr>
            <p:cNvSpPr/>
            <p:nvPr userDrawn="1"/>
          </p:nvSpPr>
          <p:spPr>
            <a:xfrm>
              <a:off x="0" y="99888"/>
              <a:ext cx="12192000" cy="143124"/>
            </a:xfrm>
            <a:prstGeom prst="rect">
              <a:avLst/>
            </a:prstGeom>
            <a:solidFill>
              <a:srgbClr val="FCC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Rectangle 28">
              <a:extLst>
                <a:ext uri="{FF2B5EF4-FFF2-40B4-BE49-F238E27FC236}">
                  <a16:creationId xmlns:a16="http://schemas.microsoft.com/office/drawing/2014/main" id="{259F284E-255E-4604-8FEA-446B25E34957}"/>
                </a:ext>
              </a:extLst>
            </p:cNvPr>
            <p:cNvSpPr/>
            <p:nvPr userDrawn="1"/>
          </p:nvSpPr>
          <p:spPr>
            <a:xfrm>
              <a:off x="0" y="0"/>
              <a:ext cx="12192000" cy="190500"/>
            </a:xfrm>
            <a:prstGeom prst="rect">
              <a:avLst/>
            </a:prstGeom>
            <a:solidFill>
              <a:srgbClr val="1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grpSp>
        <p:nvGrpSpPr>
          <p:cNvPr id="2" name="Group 1">
            <a:extLst>
              <a:ext uri="{FF2B5EF4-FFF2-40B4-BE49-F238E27FC236}">
                <a16:creationId xmlns:a16="http://schemas.microsoft.com/office/drawing/2014/main" id="{9B9F8D15-7618-DE1B-7CDE-61F43F19E742}"/>
              </a:ext>
            </a:extLst>
          </p:cNvPr>
          <p:cNvGrpSpPr/>
          <p:nvPr userDrawn="1"/>
        </p:nvGrpSpPr>
        <p:grpSpPr>
          <a:xfrm>
            <a:off x="400241" y="3016258"/>
            <a:ext cx="5825067" cy="2588560"/>
            <a:chOff x="300181" y="3016258"/>
            <a:chExt cx="4368800" cy="2588560"/>
          </a:xfrm>
        </p:grpSpPr>
        <p:sp>
          <p:nvSpPr>
            <p:cNvPr id="22" name="TextBox 21">
              <a:extLst>
                <a:ext uri="{FF2B5EF4-FFF2-40B4-BE49-F238E27FC236}">
                  <a16:creationId xmlns:a16="http://schemas.microsoft.com/office/drawing/2014/main" id="{4E2B5040-BAA2-41CB-A2F5-768A7CFC01F5}"/>
                </a:ext>
              </a:extLst>
            </p:cNvPr>
            <p:cNvSpPr txBox="1"/>
            <p:nvPr userDrawn="1"/>
          </p:nvSpPr>
          <p:spPr>
            <a:xfrm>
              <a:off x="300181" y="4281379"/>
              <a:ext cx="4368800" cy="1323439"/>
            </a:xfrm>
            <a:prstGeom prst="rect">
              <a:avLst/>
            </a:prstGeom>
            <a:noFill/>
          </p:spPr>
          <p:txBody>
            <a:bodyPr wrap="square" rtlCol="0">
              <a:spAutoFit/>
            </a:bodyPr>
            <a:lstStyle/>
            <a:p>
              <a:pPr algn="ctr"/>
              <a:r>
                <a:rPr lang="en-US" sz="2000" b="0" dirty="0">
                  <a:solidFill>
                    <a:schemeClr val="tx1"/>
                  </a:solidFill>
                </a:rPr>
                <a:t>1999 Harrison St., Suite 2020</a:t>
              </a:r>
              <a:br>
                <a:rPr lang="en-US" sz="2000" b="0" dirty="0">
                  <a:solidFill>
                    <a:schemeClr val="tx1"/>
                  </a:solidFill>
                </a:rPr>
              </a:br>
              <a:r>
                <a:rPr lang="en-US" sz="2000" b="0" dirty="0">
                  <a:solidFill>
                    <a:schemeClr val="tx1"/>
                  </a:solidFill>
                </a:rPr>
                <a:t>Oakland, CA 94612</a:t>
              </a:r>
              <a:br>
                <a:rPr lang="en-US" sz="2000" b="0" dirty="0">
                  <a:solidFill>
                    <a:schemeClr val="tx1"/>
                  </a:solidFill>
                </a:rPr>
              </a:br>
              <a:r>
                <a:rPr lang="en-US" sz="2000" b="0" dirty="0">
                  <a:solidFill>
                    <a:schemeClr val="tx1"/>
                  </a:solidFill>
                </a:rPr>
                <a:t>Phone (510) 451-9521</a:t>
              </a:r>
            </a:p>
            <a:p>
              <a:pPr algn="ctr"/>
              <a:r>
                <a:rPr lang="en-US" sz="2000" b="0" dirty="0">
                  <a:solidFill>
                    <a:schemeClr val="tx1"/>
                  </a:solidFill>
                </a:rPr>
                <a:t>Fax (510) 451-0384 </a:t>
              </a:r>
            </a:p>
          </p:txBody>
        </p:sp>
        <p:pic>
          <p:nvPicPr>
            <p:cNvPr id="18" name="Picture 17" descr="Logo&#10;&#10;Description automatically generated with medium confidence">
              <a:extLst>
                <a:ext uri="{FF2B5EF4-FFF2-40B4-BE49-F238E27FC236}">
                  <a16:creationId xmlns:a16="http://schemas.microsoft.com/office/drawing/2014/main" id="{497555B6-D032-473E-9591-4B79625538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877" y="3016258"/>
              <a:ext cx="3525408" cy="1275773"/>
            </a:xfrm>
            <a:prstGeom prst="rect">
              <a:avLst/>
            </a:prstGeom>
          </p:spPr>
        </p:pic>
      </p:grpSp>
    </p:spTree>
    <p:extLst>
      <p:ext uri="{BB962C8B-B14F-4D97-AF65-F5344CB8AC3E}">
        <p14:creationId xmlns:p14="http://schemas.microsoft.com/office/powerpoint/2010/main" val="39935374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CONTACT - FM3 LA">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A053C5C-E416-486E-855B-85C0573E88A4}"/>
              </a:ext>
            </a:extLst>
          </p:cNvPr>
          <p:cNvGrpSpPr/>
          <p:nvPr userDrawn="1"/>
        </p:nvGrpSpPr>
        <p:grpSpPr>
          <a:xfrm>
            <a:off x="0" y="1400"/>
            <a:ext cx="12192000" cy="1838130"/>
            <a:chOff x="0" y="-28511"/>
            <a:chExt cx="9144000" cy="1838130"/>
          </a:xfrm>
        </p:grpSpPr>
        <p:sp>
          <p:nvSpPr>
            <p:cNvPr id="16" name="Isosceles Triangle 15">
              <a:extLst>
                <a:ext uri="{FF2B5EF4-FFF2-40B4-BE49-F238E27FC236}">
                  <a16:creationId xmlns:a16="http://schemas.microsoft.com/office/drawing/2014/main" id="{BCE835EF-F81F-4626-A331-93D447CA4AD5}"/>
                </a:ext>
              </a:extLst>
            </p:cNvPr>
            <p:cNvSpPr/>
            <p:nvPr/>
          </p:nvSpPr>
          <p:spPr>
            <a:xfrm flipV="1">
              <a:off x="1258920" y="1181106"/>
              <a:ext cx="1754155" cy="625151"/>
            </a:xfrm>
            <a:prstGeom prst="triangle">
              <a:avLst/>
            </a:prstGeom>
            <a:solidFill>
              <a:srgbClr val="618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Rectangle 23">
              <a:extLst>
                <a:ext uri="{FF2B5EF4-FFF2-40B4-BE49-F238E27FC236}">
                  <a16:creationId xmlns:a16="http://schemas.microsoft.com/office/drawing/2014/main" id="{07130662-C0F4-4B4D-813E-AA447A039056}"/>
                </a:ext>
              </a:extLst>
            </p:cNvPr>
            <p:cNvSpPr/>
            <p:nvPr/>
          </p:nvSpPr>
          <p:spPr>
            <a:xfrm>
              <a:off x="0" y="274734"/>
              <a:ext cx="4338735" cy="12223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Freeform: Shape 24">
              <a:extLst>
                <a:ext uri="{FF2B5EF4-FFF2-40B4-BE49-F238E27FC236}">
                  <a16:creationId xmlns:a16="http://schemas.microsoft.com/office/drawing/2014/main" id="{B60A25FB-2CE9-415D-8641-8FE15BA14CC3}"/>
                </a:ext>
              </a:extLst>
            </p:cNvPr>
            <p:cNvSpPr/>
            <p:nvPr/>
          </p:nvSpPr>
          <p:spPr>
            <a:xfrm rot="3156271">
              <a:off x="3695635" y="-1350417"/>
              <a:ext cx="1105335" cy="4472613"/>
            </a:xfrm>
            <a:custGeom>
              <a:avLst/>
              <a:gdLst>
                <a:gd name="connsiteX0" fmla="*/ 0 w 1105335"/>
                <a:gd name="connsiteY0" fmla="*/ 1445954 h 4472613"/>
                <a:gd name="connsiteX1" fmla="*/ 1105335 w 1105335"/>
                <a:gd name="connsiteY1" fmla="*/ 0 h 4472613"/>
                <a:gd name="connsiteX2" fmla="*/ 1105335 w 1105335"/>
                <a:gd name="connsiteY2" fmla="*/ 3026659 h 4472613"/>
                <a:gd name="connsiteX3" fmla="*/ 0 w 1105335"/>
                <a:gd name="connsiteY3" fmla="*/ 4472613 h 4472613"/>
                <a:gd name="connsiteX4" fmla="*/ 0 w 1105335"/>
                <a:gd name="connsiteY4" fmla="*/ 1445954 h 4472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335" h="4472613">
                  <a:moveTo>
                    <a:pt x="0" y="1445954"/>
                  </a:moveTo>
                  <a:lnTo>
                    <a:pt x="1105335" y="0"/>
                  </a:lnTo>
                  <a:lnTo>
                    <a:pt x="1105335" y="3026659"/>
                  </a:lnTo>
                  <a:lnTo>
                    <a:pt x="0" y="4472613"/>
                  </a:lnTo>
                  <a:lnTo>
                    <a:pt x="0" y="1445954"/>
                  </a:lnTo>
                  <a:close/>
                </a:path>
              </a:pathLst>
            </a:custGeom>
            <a:solidFill>
              <a:srgbClr val="FDCA0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6" name="Freeform: Shape 25">
              <a:extLst>
                <a:ext uri="{FF2B5EF4-FFF2-40B4-BE49-F238E27FC236}">
                  <a16:creationId xmlns:a16="http://schemas.microsoft.com/office/drawing/2014/main" id="{DDF78746-368D-4877-97BF-AB07F5BD1219}"/>
                </a:ext>
              </a:extLst>
            </p:cNvPr>
            <p:cNvSpPr/>
            <p:nvPr/>
          </p:nvSpPr>
          <p:spPr>
            <a:xfrm>
              <a:off x="4039986" y="-28511"/>
              <a:ext cx="5104014" cy="1838130"/>
            </a:xfrm>
            <a:custGeom>
              <a:avLst/>
              <a:gdLst>
                <a:gd name="connsiteX0" fmla="*/ 2404567 w 5104014"/>
                <a:gd name="connsiteY0" fmla="*/ 0 h 1838130"/>
                <a:gd name="connsiteX1" fmla="*/ 5104014 w 5104014"/>
                <a:gd name="connsiteY1" fmla="*/ 0 h 1838130"/>
                <a:gd name="connsiteX2" fmla="*/ 5104014 w 5104014"/>
                <a:gd name="connsiteY2" fmla="*/ 1838130 h 1838130"/>
                <a:gd name="connsiteX3" fmla="*/ 0 w 5104014"/>
                <a:gd name="connsiteY3" fmla="*/ 1838130 h 1838130"/>
                <a:gd name="connsiteX4" fmla="*/ 2404567 w 5104014"/>
                <a:gd name="connsiteY4" fmla="*/ 0 h 183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4014" h="1838130">
                  <a:moveTo>
                    <a:pt x="2404567" y="0"/>
                  </a:moveTo>
                  <a:lnTo>
                    <a:pt x="5104014" y="0"/>
                  </a:lnTo>
                  <a:lnTo>
                    <a:pt x="5104014" y="1838130"/>
                  </a:lnTo>
                  <a:lnTo>
                    <a:pt x="0" y="1838130"/>
                  </a:lnTo>
                  <a:lnTo>
                    <a:pt x="2404567"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p>
          </p:txBody>
        </p:sp>
      </p:grpSp>
      <p:sp>
        <p:nvSpPr>
          <p:cNvPr id="32" name="TextBox 31">
            <a:extLst>
              <a:ext uri="{FF2B5EF4-FFF2-40B4-BE49-F238E27FC236}">
                <a16:creationId xmlns:a16="http://schemas.microsoft.com/office/drawing/2014/main" id="{AE8DA3FB-4D62-461A-9854-EC2A717F01B6}"/>
              </a:ext>
            </a:extLst>
          </p:cNvPr>
          <p:cNvSpPr txBox="1"/>
          <p:nvPr userDrawn="1"/>
        </p:nvSpPr>
        <p:spPr>
          <a:xfrm>
            <a:off x="1" y="551045"/>
            <a:ext cx="5301673" cy="729430"/>
          </a:xfrm>
          <a:prstGeom prst="rect">
            <a:avLst/>
          </a:prstGeom>
          <a:noFill/>
        </p:spPr>
        <p:txBody>
          <a:bodyPr wrap="square" rtlCol="0">
            <a:spAutoFit/>
          </a:bodyPr>
          <a:lstStyle/>
          <a:p>
            <a:pPr marL="0" algn="l" defTabSz="685800" rtl="0" eaLnBrk="1" latinLnBrk="0" hangingPunct="1">
              <a:lnSpc>
                <a:spcPct val="90000"/>
              </a:lnSpc>
              <a:spcBef>
                <a:spcPct val="0"/>
              </a:spcBef>
              <a:tabLst>
                <a:tab pos="2743200" algn="l"/>
              </a:tabLst>
            </a:pPr>
            <a:r>
              <a:rPr lang="en-US" sz="2300" b="1" kern="1200" dirty="0">
                <a:ln w="10541" cmpd="sng">
                  <a:noFill/>
                  <a:prstDash val="solid"/>
                </a:ln>
                <a:solidFill>
                  <a:schemeClr val="bg1"/>
                </a:solidFill>
                <a:latin typeface="+mj-lt"/>
                <a:ea typeface="+mn-ea"/>
                <a:cs typeface="+mn-cs"/>
              </a:rPr>
              <a:t>For more information, </a:t>
            </a:r>
            <a:br>
              <a:rPr lang="en-US" sz="2300" b="1" kern="1200" dirty="0">
                <a:ln w="10541" cmpd="sng">
                  <a:noFill/>
                  <a:prstDash val="solid"/>
                </a:ln>
                <a:solidFill>
                  <a:schemeClr val="bg1"/>
                </a:solidFill>
                <a:latin typeface="+mj-lt"/>
                <a:ea typeface="+mn-ea"/>
                <a:cs typeface="+mn-cs"/>
              </a:rPr>
            </a:br>
            <a:r>
              <a:rPr lang="en-US" sz="2300" b="1" kern="1200" dirty="0">
                <a:ln w="10541" cmpd="sng">
                  <a:noFill/>
                  <a:prstDash val="solid"/>
                </a:ln>
                <a:solidFill>
                  <a:schemeClr val="bg1"/>
                </a:solidFill>
                <a:latin typeface="+mj-lt"/>
                <a:ea typeface="+mn-ea"/>
                <a:cs typeface="+mn-cs"/>
              </a:rPr>
              <a:t>contact:</a:t>
            </a:r>
          </a:p>
        </p:txBody>
      </p:sp>
      <p:grpSp>
        <p:nvGrpSpPr>
          <p:cNvPr id="27" name="Group 26">
            <a:extLst>
              <a:ext uri="{FF2B5EF4-FFF2-40B4-BE49-F238E27FC236}">
                <a16:creationId xmlns:a16="http://schemas.microsoft.com/office/drawing/2014/main" id="{8EC40862-31B3-4A86-B31E-73E6D7152D69}"/>
              </a:ext>
            </a:extLst>
          </p:cNvPr>
          <p:cNvGrpSpPr/>
          <p:nvPr userDrawn="1"/>
        </p:nvGrpSpPr>
        <p:grpSpPr>
          <a:xfrm flipV="1">
            <a:off x="0" y="6675742"/>
            <a:ext cx="12192000" cy="182259"/>
            <a:chOff x="0" y="0"/>
            <a:chExt cx="12192000" cy="243012"/>
          </a:xfrm>
        </p:grpSpPr>
        <p:sp>
          <p:nvSpPr>
            <p:cNvPr id="28" name="Rectangle 27">
              <a:extLst>
                <a:ext uri="{FF2B5EF4-FFF2-40B4-BE49-F238E27FC236}">
                  <a16:creationId xmlns:a16="http://schemas.microsoft.com/office/drawing/2014/main" id="{A170F0ED-96CD-41DA-A92D-24BB02B832B3}"/>
                </a:ext>
              </a:extLst>
            </p:cNvPr>
            <p:cNvSpPr/>
            <p:nvPr userDrawn="1"/>
          </p:nvSpPr>
          <p:spPr>
            <a:xfrm>
              <a:off x="0" y="99888"/>
              <a:ext cx="12192000" cy="143124"/>
            </a:xfrm>
            <a:prstGeom prst="rect">
              <a:avLst/>
            </a:prstGeom>
            <a:solidFill>
              <a:srgbClr val="FCC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Rectangle 28">
              <a:extLst>
                <a:ext uri="{FF2B5EF4-FFF2-40B4-BE49-F238E27FC236}">
                  <a16:creationId xmlns:a16="http://schemas.microsoft.com/office/drawing/2014/main" id="{48271118-9EA6-4CDD-A915-8EDA2F6CBD0C}"/>
                </a:ext>
              </a:extLst>
            </p:cNvPr>
            <p:cNvSpPr/>
            <p:nvPr userDrawn="1"/>
          </p:nvSpPr>
          <p:spPr>
            <a:xfrm>
              <a:off x="0" y="0"/>
              <a:ext cx="12192000" cy="190500"/>
            </a:xfrm>
            <a:prstGeom prst="rect">
              <a:avLst/>
            </a:prstGeom>
            <a:solidFill>
              <a:srgbClr val="1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graphicFrame>
        <p:nvGraphicFramePr>
          <p:cNvPr id="31" name="Table 21">
            <a:extLst>
              <a:ext uri="{FF2B5EF4-FFF2-40B4-BE49-F238E27FC236}">
                <a16:creationId xmlns:a16="http://schemas.microsoft.com/office/drawing/2014/main" id="{E1C67078-21AB-4E8F-98E6-7A522514D29E}"/>
              </a:ext>
            </a:extLst>
          </p:cNvPr>
          <p:cNvGraphicFramePr>
            <a:graphicFrameLocks noGrp="1"/>
          </p:cNvGraphicFramePr>
          <p:nvPr userDrawn="1">
            <p:extLst>
              <p:ext uri="{D42A27DB-BD31-4B8C-83A1-F6EECF244321}">
                <p14:modId xmlns:p14="http://schemas.microsoft.com/office/powerpoint/2010/main" val="3224903257"/>
              </p:ext>
            </p:extLst>
          </p:nvPr>
        </p:nvGraphicFramePr>
        <p:xfrm>
          <a:off x="5301004" y="2847600"/>
          <a:ext cx="6212385" cy="2987040"/>
        </p:xfrm>
        <a:graphic>
          <a:graphicData uri="http://schemas.openxmlformats.org/drawingml/2006/table">
            <a:tbl>
              <a:tblPr>
                <a:tableStyleId>{93296810-A885-4BE3-A3E7-6D5BEEA58F35}</a:tableStyleId>
              </a:tblPr>
              <a:tblGrid>
                <a:gridCol w="6212385">
                  <a:extLst>
                    <a:ext uri="{9D8B030D-6E8A-4147-A177-3AD203B41FA5}">
                      <a16:colId xmlns:a16="http://schemas.microsoft.com/office/drawing/2014/main" val="1830107636"/>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XXXX</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7160880"/>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XXX@FM3research.com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3932688"/>
                  </a:ext>
                </a:extLst>
              </a:tr>
              <a:tr h="0">
                <a:tc>
                  <a:txBody>
                    <a:bodyPr/>
                    <a:lstStyle/>
                    <a:p>
                      <a:pPr algn="ctr"/>
                      <a:endParaRPr lang="en-US" sz="2000" dirty="0"/>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459139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XXXX</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063797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XXX@FM3research.com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374600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endParaRP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368604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ln w="10541" cmpd="sng">
                            <a:noFill/>
                            <a:prstDash val="solid"/>
                          </a:ln>
                          <a:solidFill>
                            <a:schemeClr val="tx1"/>
                          </a:solidFill>
                          <a:latin typeface="+mj-lt"/>
                          <a:ea typeface="+mn-ea"/>
                          <a:cs typeface="+mn-cs"/>
                        </a:rPr>
                        <a:t>XXXX</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64963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XXX@FM3research.com</a:t>
                      </a:r>
                    </a:p>
                  </a:txBody>
                  <a:tcPr marL="121920" marR="12192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2288037"/>
                  </a:ext>
                </a:extLst>
              </a:tr>
            </a:tbl>
          </a:graphicData>
        </a:graphic>
      </p:graphicFrame>
      <p:pic>
        <p:nvPicPr>
          <p:cNvPr id="33" name="Picture 32" descr="Logo&#10;&#10;Description automatically generated">
            <a:extLst>
              <a:ext uri="{FF2B5EF4-FFF2-40B4-BE49-F238E27FC236}">
                <a16:creationId xmlns:a16="http://schemas.microsoft.com/office/drawing/2014/main" id="{C349B17F-E15C-4059-90F1-356799B005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81" y="3313198"/>
            <a:ext cx="3884747" cy="1812007"/>
          </a:xfrm>
          <a:prstGeom prst="rect">
            <a:avLst/>
          </a:prstGeom>
        </p:spPr>
      </p:pic>
    </p:spTree>
    <p:extLst>
      <p:ext uri="{BB962C8B-B14F-4D97-AF65-F5344CB8AC3E}">
        <p14:creationId xmlns:p14="http://schemas.microsoft.com/office/powerpoint/2010/main" val="207475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68.xml"/><Relationship Id="rId1" Type="http://schemas.openxmlformats.org/officeDocument/2006/relationships/slideLayout" Target="../slideLayouts/slideLayout67.xml"/><Relationship Id="rId4"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3.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4.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7.png"/><Relationship Id="rId2" Type="http://schemas.openxmlformats.org/officeDocument/2006/relationships/slideLayout" Target="../slideLayouts/slideLayout92.xml"/><Relationship Id="rId16" Type="http://schemas.openxmlformats.org/officeDocument/2006/relationships/image" Target="../media/image6.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1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1/16/2024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824420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DF7026-CF27-EC45-810A-B1E64F5B1359}"/>
              </a:ext>
            </a:extLst>
          </p:cNvPr>
          <p:cNvSpPr>
            <a:spLocks noGrp="1"/>
          </p:cNvSpPr>
          <p:nvPr>
            <p:ph type="title"/>
          </p:nvPr>
        </p:nvSpPr>
        <p:spPr>
          <a:xfrm>
            <a:off x="552768" y="529597"/>
            <a:ext cx="8463617" cy="752000"/>
          </a:xfrm>
          <a:prstGeom prst="rect">
            <a:avLst/>
          </a:prstGeom>
        </p:spPr>
        <p:txBody>
          <a:bodyPr vert="horz" lIns="91440" tIns="45720" rIns="91440" bIns="45720" rtlCol="0" anchor="ctr" anchorCtr="0">
            <a:normAutofit/>
          </a:bodyPr>
          <a:lstStyle/>
          <a:p>
            <a:endParaRPr lang="en-US" dirty="0"/>
          </a:p>
        </p:txBody>
      </p:sp>
      <p:sp>
        <p:nvSpPr>
          <p:cNvPr id="8" name="Text Placeholder 2">
            <a:extLst>
              <a:ext uri="{FF2B5EF4-FFF2-40B4-BE49-F238E27FC236}">
                <a16:creationId xmlns:a16="http://schemas.microsoft.com/office/drawing/2014/main" id="{F11F8430-631D-3D42-BF49-B6D297EF78EA}"/>
              </a:ext>
            </a:extLst>
          </p:cNvPr>
          <p:cNvSpPr>
            <a:spLocks noGrp="1"/>
          </p:cNvSpPr>
          <p:nvPr>
            <p:ph type="body" idx="1"/>
          </p:nvPr>
        </p:nvSpPr>
        <p:spPr>
          <a:xfrm>
            <a:off x="727456" y="1749111"/>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589A18E8-E13B-B84D-B9FE-70E3963717D3}"/>
              </a:ext>
            </a:extLst>
          </p:cNvPr>
          <p:cNvSpPr/>
          <p:nvPr userDrawn="1"/>
        </p:nvSpPr>
        <p:spPr>
          <a:xfrm>
            <a:off x="11694941" y="1"/>
            <a:ext cx="497059" cy="6041363"/>
          </a:xfrm>
          <a:prstGeom prst="rect">
            <a:avLst/>
          </a:prstGeom>
          <a:solidFill>
            <a:srgbClr val="A91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17" descr="A picture containing drawing&#10;&#10;Description automatically generated">
            <a:extLst>
              <a:ext uri="{FF2B5EF4-FFF2-40B4-BE49-F238E27FC236}">
                <a16:creationId xmlns:a16="http://schemas.microsoft.com/office/drawing/2014/main" id="{CE95EAA7-D516-E24B-843E-871EEFC0A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88293" y="6263431"/>
            <a:ext cx="905743" cy="357952"/>
          </a:xfrm>
          <a:prstGeom prst="rect">
            <a:avLst/>
          </a:prstGeom>
        </p:spPr>
      </p:pic>
      <p:sp>
        <p:nvSpPr>
          <p:cNvPr id="6" name="TextBox 2">
            <a:extLst>
              <a:ext uri="{FF2B5EF4-FFF2-40B4-BE49-F238E27FC236}">
                <a16:creationId xmlns:a16="http://schemas.microsoft.com/office/drawing/2014/main" id="{2460114D-F364-4A44-BAAA-9993D5201A8C}"/>
              </a:ext>
            </a:extLst>
          </p:cNvPr>
          <p:cNvSpPr txBox="1">
            <a:spLocks noChangeArrowheads="1"/>
          </p:cNvSpPr>
          <p:nvPr userDrawn="1"/>
        </p:nvSpPr>
        <p:spPr bwMode="auto">
          <a:xfrm>
            <a:off x="9988343" y="6334685"/>
            <a:ext cx="1087967" cy="215444"/>
          </a:xfrm>
          <a:prstGeom prst="rect">
            <a:avLst/>
          </a:prstGeom>
          <a:noFill/>
          <a:ln>
            <a:noFill/>
          </a:ln>
        </p:spPr>
        <p:txBody>
          <a:bodyPr>
            <a:spAutoFit/>
          </a:bodyPr>
          <a:lstStyle>
            <a:lvl1pPr eaLnBrk="0" hangingPunct="0">
              <a:defRPr sz="2400">
                <a:solidFill>
                  <a:schemeClr val="bg1"/>
                </a:solidFill>
                <a:latin typeface="Times New Roman" pitchFamily="18" charset="0"/>
                <a:ea typeface="MS PGothic" pitchFamily="34" charset="-128"/>
              </a:defRPr>
            </a:lvl1pPr>
            <a:lvl2pPr marL="742950" indent="-285750" eaLnBrk="0" hangingPunct="0">
              <a:defRPr sz="2400">
                <a:solidFill>
                  <a:schemeClr val="bg1"/>
                </a:solidFill>
                <a:latin typeface="Times New Roman" pitchFamily="18" charset="0"/>
                <a:ea typeface="MS PGothic" pitchFamily="34" charset="-128"/>
              </a:defRPr>
            </a:lvl2pPr>
            <a:lvl3pPr marL="1143000" indent="-228600" eaLnBrk="0" hangingPunct="0">
              <a:defRPr sz="2400">
                <a:solidFill>
                  <a:schemeClr val="bg1"/>
                </a:solidFill>
                <a:latin typeface="Times New Roman" pitchFamily="18" charset="0"/>
                <a:ea typeface="MS PGothic" pitchFamily="34" charset="-128"/>
              </a:defRPr>
            </a:lvl3pPr>
            <a:lvl4pPr marL="1600200" indent="-228600" eaLnBrk="0" hangingPunct="0">
              <a:defRPr sz="2400">
                <a:solidFill>
                  <a:schemeClr val="bg1"/>
                </a:solidFill>
                <a:latin typeface="Times New Roman" pitchFamily="18" charset="0"/>
                <a:ea typeface="MS PGothic" pitchFamily="34" charset="-128"/>
              </a:defRPr>
            </a:lvl4pPr>
            <a:lvl5pPr marL="2057400" indent="-228600" eaLnBrk="0" hangingPunct="0">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9pPr>
          </a:lstStyle>
          <a:p>
            <a:pPr algn="r" eaLnBrk="1" hangingPunct="1">
              <a:buClr>
                <a:srgbClr val="000000"/>
              </a:buClr>
              <a:buSzPct val="100000"/>
              <a:buFont typeface="Times New Roman" charset="0"/>
              <a:buNone/>
              <a:defRPr/>
            </a:pPr>
            <a:r>
              <a:rPr lang="en-US" altLang="en-US" sz="800" b="0" spc="120" baseline="0" dirty="0">
                <a:solidFill>
                  <a:srgbClr val="184E90"/>
                </a:solidFill>
                <a:latin typeface="Trebuchet MS" panose="020B0603020202020204" pitchFamily="34" charset="0"/>
                <a:ea typeface="Arial Unicode MS" pitchFamily="34" charset="-128"/>
                <a:cs typeface="MS PGothic" charset="0"/>
              </a:rPr>
              <a:t>SLIDE</a:t>
            </a:r>
            <a:endParaRPr lang="en-US" altLang="en-US" sz="1050" b="0" spc="120" baseline="0" dirty="0">
              <a:solidFill>
                <a:srgbClr val="184E90"/>
              </a:solidFill>
              <a:latin typeface="Trebuchet MS" panose="020B0603020202020204" pitchFamily="34" charset="0"/>
              <a:ea typeface="Arial Unicode MS" pitchFamily="34" charset="-128"/>
              <a:cs typeface="MS PGothic" charset="0"/>
            </a:endParaRPr>
          </a:p>
        </p:txBody>
      </p:sp>
      <p:sp>
        <p:nvSpPr>
          <p:cNvPr id="9" name="Rectangle 4">
            <a:extLst>
              <a:ext uri="{FF2B5EF4-FFF2-40B4-BE49-F238E27FC236}">
                <a16:creationId xmlns:a16="http://schemas.microsoft.com/office/drawing/2014/main" id="{C7A225C3-1EEE-3045-80AB-124C374AFB7F}"/>
              </a:ext>
            </a:extLst>
          </p:cNvPr>
          <p:cNvSpPr txBox="1">
            <a:spLocks noChangeArrowheads="1"/>
          </p:cNvSpPr>
          <p:nvPr userDrawn="1"/>
        </p:nvSpPr>
        <p:spPr bwMode="auto">
          <a:xfrm>
            <a:off x="10567771" y="6466243"/>
            <a:ext cx="82973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0" tIns="50760" rIns="101880" bIns="507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rgbClr val="00478E"/>
              </a:buClr>
              <a:buSzPct val="100000"/>
              <a:buFont typeface="Arial" panose="020B0604020202020204" pitchFamily="34" charset="0"/>
              <a:buNone/>
              <a:defRPr/>
            </a:pPr>
            <a:fld id="{32352D43-D310-435B-B555-C4048F48E6D7}" type="slidenum">
              <a:rPr lang="en-GB" altLang="en-US" sz="800" b="0" kern="1200" spc="120" baseline="0" smtClean="0">
                <a:solidFill>
                  <a:srgbClr val="184E90"/>
                </a:solidFill>
                <a:latin typeface="Trebuchet MS" panose="020B0603020202020204" pitchFamily="34" charset="0"/>
                <a:ea typeface="Arial Unicode MS" pitchFamily="34" charset="-128"/>
              </a:rPr>
              <a:pPr eaLnBrk="1" hangingPunct="1">
                <a:buClr>
                  <a:srgbClr val="00478E"/>
                </a:buClr>
                <a:buSzPct val="100000"/>
                <a:buFont typeface="Arial" panose="020B0604020202020204" pitchFamily="34" charset="0"/>
                <a:buNone/>
                <a:defRPr/>
              </a:pPr>
              <a:t>‹#›</a:t>
            </a:fld>
            <a:endParaRPr lang="en-GB" altLang="en-US" sz="800" b="0" kern="1200" spc="120" baseline="0" dirty="0">
              <a:solidFill>
                <a:srgbClr val="184E90"/>
              </a:solidFill>
              <a:latin typeface="Trebuchet MS" panose="020B0603020202020204" pitchFamily="34" charset="0"/>
              <a:ea typeface="Arial Unicode MS" pitchFamily="34" charset="-128"/>
            </a:endParaRPr>
          </a:p>
        </p:txBody>
      </p:sp>
    </p:spTree>
    <p:extLst>
      <p:ext uri="{BB962C8B-B14F-4D97-AF65-F5344CB8AC3E}">
        <p14:creationId xmlns:p14="http://schemas.microsoft.com/office/powerpoint/2010/main" val="3937470465"/>
      </p:ext>
    </p:extLst>
  </p:cSld>
  <p:clrMap bg1="lt1" tx1="dk1" bg2="lt2" tx2="dk2" accent1="accent1" accent2="accent2" accent3="accent3" accent4="accent4" accent5="accent5" accent6="accent6" hlink="hlink" folHlink="folHlink"/>
  <p:sldLayoutIdLst>
    <p:sldLayoutId id="2147483860" r:id="rId1"/>
    <p:sldLayoutId id="2147483861" r:id="rId2"/>
  </p:sldLayoutIdLst>
  <p:txStyles>
    <p:titleStyle>
      <a:lvl1pPr algn="l" defTabSz="914400" rtl="0" eaLnBrk="1" fontAlgn="ctr" latinLnBrk="0" hangingPunct="1">
        <a:lnSpc>
          <a:spcPct val="90000"/>
        </a:lnSpc>
        <a:spcBef>
          <a:spcPct val="0"/>
        </a:spcBef>
        <a:buNone/>
        <a:defRPr sz="3200" kern="1200">
          <a:solidFill>
            <a:srgbClr val="A91A8D"/>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A91A8D"/>
        </a:buClr>
        <a:buSzPct val="70000"/>
        <a:buFont typeface="Wingdings" pitchFamily="2" charset="2"/>
        <a:buChar char="Ø"/>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A91A8D"/>
        </a:buClr>
        <a:buSzPct val="70000"/>
        <a:buFont typeface="Wingdings" pitchFamily="2" charset="2"/>
        <a:buChar char="Ø"/>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A91A8D"/>
        </a:buClr>
        <a:buSzPct val="70000"/>
        <a:buFont typeface="Wingdings" pitchFamily="2" charset="2"/>
        <a:buChar char="Ø"/>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A91A8D"/>
        </a:buClr>
        <a:buSzPct val="70000"/>
        <a:buFont typeface="Wingdings" pitchFamily="2" charset="2"/>
        <a:buChar char="Ø"/>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A91A8D"/>
        </a:buClr>
        <a:buSzPct val="70000"/>
        <a:buFont typeface="Wingdings" pitchFamily="2" charset="2"/>
        <a:buChar char="Ø"/>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DF7026-CF27-EC45-810A-B1E64F5B1359}"/>
              </a:ext>
            </a:extLst>
          </p:cNvPr>
          <p:cNvSpPr>
            <a:spLocks noGrp="1"/>
          </p:cNvSpPr>
          <p:nvPr>
            <p:ph type="title"/>
          </p:nvPr>
        </p:nvSpPr>
        <p:spPr>
          <a:xfrm>
            <a:off x="552768" y="529597"/>
            <a:ext cx="8463617" cy="752000"/>
          </a:xfrm>
          <a:prstGeom prst="rect">
            <a:avLst/>
          </a:prstGeom>
        </p:spPr>
        <p:txBody>
          <a:bodyPr vert="horz" lIns="91440" tIns="45720" rIns="91440" bIns="45720" rtlCol="0" anchor="ctr" anchorCtr="0">
            <a:normAutofit/>
          </a:bodyPr>
          <a:lstStyle/>
          <a:p>
            <a:endParaRPr lang="en-US" dirty="0"/>
          </a:p>
        </p:txBody>
      </p:sp>
      <p:sp>
        <p:nvSpPr>
          <p:cNvPr id="8" name="Text Placeholder 2">
            <a:extLst>
              <a:ext uri="{FF2B5EF4-FFF2-40B4-BE49-F238E27FC236}">
                <a16:creationId xmlns:a16="http://schemas.microsoft.com/office/drawing/2014/main" id="{F11F8430-631D-3D42-BF49-B6D297EF78EA}"/>
              </a:ext>
            </a:extLst>
          </p:cNvPr>
          <p:cNvSpPr>
            <a:spLocks noGrp="1"/>
          </p:cNvSpPr>
          <p:nvPr>
            <p:ph type="body" idx="1"/>
          </p:nvPr>
        </p:nvSpPr>
        <p:spPr>
          <a:xfrm>
            <a:off x="727456" y="1749111"/>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589A18E8-E13B-B84D-B9FE-70E3963717D3}"/>
              </a:ext>
            </a:extLst>
          </p:cNvPr>
          <p:cNvSpPr/>
          <p:nvPr userDrawn="1"/>
        </p:nvSpPr>
        <p:spPr>
          <a:xfrm>
            <a:off x="11694941" y="1"/>
            <a:ext cx="497059" cy="6041363"/>
          </a:xfrm>
          <a:prstGeom prst="rect">
            <a:avLst/>
          </a:prstGeom>
          <a:solidFill>
            <a:srgbClr val="00A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17" descr="A picture containing drawing&#10;&#10;Description automatically generated">
            <a:extLst>
              <a:ext uri="{FF2B5EF4-FFF2-40B4-BE49-F238E27FC236}">
                <a16:creationId xmlns:a16="http://schemas.microsoft.com/office/drawing/2014/main" id="{CE95EAA7-D516-E24B-843E-871EEFC0A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88293" y="6263431"/>
            <a:ext cx="905743" cy="357952"/>
          </a:xfrm>
          <a:prstGeom prst="rect">
            <a:avLst/>
          </a:prstGeom>
        </p:spPr>
      </p:pic>
      <p:sp>
        <p:nvSpPr>
          <p:cNvPr id="6" name="TextBox 2">
            <a:extLst>
              <a:ext uri="{FF2B5EF4-FFF2-40B4-BE49-F238E27FC236}">
                <a16:creationId xmlns:a16="http://schemas.microsoft.com/office/drawing/2014/main" id="{2460114D-F364-4A44-BAAA-9993D5201A8C}"/>
              </a:ext>
            </a:extLst>
          </p:cNvPr>
          <p:cNvSpPr txBox="1">
            <a:spLocks noChangeArrowheads="1"/>
          </p:cNvSpPr>
          <p:nvPr userDrawn="1"/>
        </p:nvSpPr>
        <p:spPr bwMode="auto">
          <a:xfrm>
            <a:off x="9988343" y="6334685"/>
            <a:ext cx="1087967" cy="215444"/>
          </a:xfrm>
          <a:prstGeom prst="rect">
            <a:avLst/>
          </a:prstGeom>
          <a:noFill/>
          <a:ln>
            <a:noFill/>
          </a:ln>
        </p:spPr>
        <p:txBody>
          <a:bodyPr>
            <a:spAutoFit/>
          </a:bodyPr>
          <a:lstStyle>
            <a:lvl1pPr eaLnBrk="0" hangingPunct="0">
              <a:defRPr sz="2400">
                <a:solidFill>
                  <a:schemeClr val="bg1"/>
                </a:solidFill>
                <a:latin typeface="Times New Roman" pitchFamily="18" charset="0"/>
                <a:ea typeface="MS PGothic" pitchFamily="34" charset="-128"/>
              </a:defRPr>
            </a:lvl1pPr>
            <a:lvl2pPr marL="742950" indent="-285750" eaLnBrk="0" hangingPunct="0">
              <a:defRPr sz="2400">
                <a:solidFill>
                  <a:schemeClr val="bg1"/>
                </a:solidFill>
                <a:latin typeface="Times New Roman" pitchFamily="18" charset="0"/>
                <a:ea typeface="MS PGothic" pitchFamily="34" charset="-128"/>
              </a:defRPr>
            </a:lvl2pPr>
            <a:lvl3pPr marL="1143000" indent="-228600" eaLnBrk="0" hangingPunct="0">
              <a:defRPr sz="2400">
                <a:solidFill>
                  <a:schemeClr val="bg1"/>
                </a:solidFill>
                <a:latin typeface="Times New Roman" pitchFamily="18" charset="0"/>
                <a:ea typeface="MS PGothic" pitchFamily="34" charset="-128"/>
              </a:defRPr>
            </a:lvl3pPr>
            <a:lvl4pPr marL="1600200" indent="-228600" eaLnBrk="0" hangingPunct="0">
              <a:defRPr sz="2400">
                <a:solidFill>
                  <a:schemeClr val="bg1"/>
                </a:solidFill>
                <a:latin typeface="Times New Roman" pitchFamily="18" charset="0"/>
                <a:ea typeface="MS PGothic" pitchFamily="34" charset="-128"/>
              </a:defRPr>
            </a:lvl4pPr>
            <a:lvl5pPr marL="2057400" indent="-228600" eaLnBrk="0" hangingPunct="0">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9pPr>
          </a:lstStyle>
          <a:p>
            <a:pPr algn="r" eaLnBrk="1" hangingPunct="1">
              <a:buClr>
                <a:srgbClr val="000000"/>
              </a:buClr>
              <a:buSzPct val="100000"/>
              <a:buFont typeface="Times New Roman" charset="0"/>
              <a:buNone/>
              <a:defRPr/>
            </a:pPr>
            <a:r>
              <a:rPr lang="en-US" altLang="en-US" sz="800" b="0" spc="120" baseline="0" dirty="0">
                <a:solidFill>
                  <a:srgbClr val="184E90"/>
                </a:solidFill>
                <a:latin typeface="Trebuchet MS" panose="020B0603020202020204" pitchFamily="34" charset="0"/>
                <a:ea typeface="Arial Unicode MS" pitchFamily="34" charset="-128"/>
                <a:cs typeface="MS PGothic" charset="0"/>
              </a:rPr>
              <a:t>SLIDE</a:t>
            </a:r>
            <a:endParaRPr lang="en-US" altLang="en-US" sz="1050" b="0" spc="120" baseline="0" dirty="0">
              <a:solidFill>
                <a:srgbClr val="184E90"/>
              </a:solidFill>
              <a:latin typeface="Trebuchet MS" panose="020B0603020202020204" pitchFamily="34" charset="0"/>
              <a:ea typeface="Arial Unicode MS" pitchFamily="34" charset="-128"/>
              <a:cs typeface="MS PGothic" charset="0"/>
            </a:endParaRPr>
          </a:p>
        </p:txBody>
      </p:sp>
      <p:sp>
        <p:nvSpPr>
          <p:cNvPr id="9" name="Rectangle 4">
            <a:extLst>
              <a:ext uri="{FF2B5EF4-FFF2-40B4-BE49-F238E27FC236}">
                <a16:creationId xmlns:a16="http://schemas.microsoft.com/office/drawing/2014/main" id="{C7A225C3-1EEE-3045-80AB-124C374AFB7F}"/>
              </a:ext>
            </a:extLst>
          </p:cNvPr>
          <p:cNvSpPr txBox="1">
            <a:spLocks noChangeArrowheads="1"/>
          </p:cNvSpPr>
          <p:nvPr userDrawn="1"/>
        </p:nvSpPr>
        <p:spPr bwMode="auto">
          <a:xfrm>
            <a:off x="10567771" y="6466243"/>
            <a:ext cx="82973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0" tIns="50760" rIns="101880" bIns="507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rgbClr val="00478E"/>
              </a:buClr>
              <a:buSzPct val="100000"/>
              <a:buFont typeface="Arial" panose="020B0604020202020204" pitchFamily="34" charset="0"/>
              <a:buNone/>
              <a:defRPr/>
            </a:pPr>
            <a:fld id="{32352D43-D310-435B-B555-C4048F48E6D7}" type="slidenum">
              <a:rPr lang="en-GB" altLang="en-US" sz="800" b="0" kern="1200" spc="120" baseline="0" smtClean="0">
                <a:solidFill>
                  <a:srgbClr val="184E90"/>
                </a:solidFill>
                <a:latin typeface="Trebuchet MS" panose="020B0603020202020204" pitchFamily="34" charset="0"/>
                <a:ea typeface="Arial Unicode MS" pitchFamily="34" charset="-128"/>
              </a:rPr>
              <a:pPr eaLnBrk="1" hangingPunct="1">
                <a:buClr>
                  <a:srgbClr val="00478E"/>
                </a:buClr>
                <a:buSzPct val="100000"/>
                <a:buFont typeface="Arial" panose="020B0604020202020204" pitchFamily="34" charset="0"/>
                <a:buNone/>
                <a:defRPr/>
              </a:pPr>
              <a:t>‹#›</a:t>
            </a:fld>
            <a:endParaRPr lang="en-GB" altLang="en-US" sz="800" b="0" kern="1200" spc="120" baseline="0" dirty="0">
              <a:solidFill>
                <a:srgbClr val="184E90"/>
              </a:solidFill>
              <a:latin typeface="Trebuchet MS" panose="020B0603020202020204" pitchFamily="34" charset="0"/>
              <a:ea typeface="Arial Unicode MS" pitchFamily="34" charset="-128"/>
            </a:endParaRPr>
          </a:p>
        </p:txBody>
      </p:sp>
    </p:spTree>
    <p:extLst>
      <p:ext uri="{BB962C8B-B14F-4D97-AF65-F5344CB8AC3E}">
        <p14:creationId xmlns:p14="http://schemas.microsoft.com/office/powerpoint/2010/main" val="1712657471"/>
      </p:ext>
    </p:extLst>
  </p:cSld>
  <p:clrMap bg1="lt1" tx1="dk1" bg2="lt2" tx2="dk2" accent1="accent1" accent2="accent2" accent3="accent3" accent4="accent4" accent5="accent5" accent6="accent6" hlink="hlink" folHlink="folHlink"/>
  <p:sldLayoutIdLst>
    <p:sldLayoutId id="2147483863" r:id="rId1"/>
    <p:sldLayoutId id="2147483864" r:id="rId2"/>
  </p:sldLayoutIdLst>
  <p:txStyles>
    <p:titleStyle>
      <a:lvl1pPr algn="l" defTabSz="914400" rtl="0" eaLnBrk="1" fontAlgn="ctr" latinLnBrk="0" hangingPunct="1">
        <a:lnSpc>
          <a:spcPct val="90000"/>
        </a:lnSpc>
        <a:spcBef>
          <a:spcPct val="0"/>
        </a:spcBef>
        <a:buNone/>
        <a:defRPr sz="3200" kern="1200">
          <a:solidFill>
            <a:srgbClr val="00AEAA"/>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AEAA"/>
        </a:buClr>
        <a:buSzPct val="70000"/>
        <a:buFont typeface="Wingdings" pitchFamily="2" charset="2"/>
        <a:buChar char="Ø"/>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00AEAA"/>
        </a:buClr>
        <a:buSzPct val="70000"/>
        <a:buFont typeface="Wingdings" pitchFamily="2" charset="2"/>
        <a:buChar char="Ø"/>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0AEAA"/>
        </a:buClr>
        <a:buSzPct val="70000"/>
        <a:buFont typeface="Wingdings" pitchFamily="2" charset="2"/>
        <a:buChar char="Ø"/>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0AEAA"/>
        </a:buClr>
        <a:buSzPct val="70000"/>
        <a:buFont typeface="Wingdings" pitchFamily="2" charset="2"/>
        <a:buChar char="Ø"/>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0AEAA"/>
        </a:buClr>
        <a:buSzPct val="70000"/>
        <a:buFont typeface="Wingdings" pitchFamily="2" charset="2"/>
        <a:buChar char="Ø"/>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DF7026-CF27-EC45-810A-B1E64F5B1359}"/>
              </a:ext>
            </a:extLst>
          </p:cNvPr>
          <p:cNvSpPr>
            <a:spLocks noGrp="1"/>
          </p:cNvSpPr>
          <p:nvPr>
            <p:ph type="title"/>
          </p:nvPr>
        </p:nvSpPr>
        <p:spPr>
          <a:xfrm>
            <a:off x="552768" y="529597"/>
            <a:ext cx="8463617" cy="752000"/>
          </a:xfrm>
          <a:prstGeom prst="rect">
            <a:avLst/>
          </a:prstGeom>
        </p:spPr>
        <p:txBody>
          <a:bodyPr vert="horz" lIns="91440" tIns="45720" rIns="91440" bIns="45720" rtlCol="0" anchor="ctr" anchorCtr="0">
            <a:normAutofit/>
          </a:bodyPr>
          <a:lstStyle/>
          <a:p>
            <a:endParaRPr lang="en-US" dirty="0"/>
          </a:p>
        </p:txBody>
      </p:sp>
      <p:sp>
        <p:nvSpPr>
          <p:cNvPr id="8" name="Text Placeholder 2">
            <a:extLst>
              <a:ext uri="{FF2B5EF4-FFF2-40B4-BE49-F238E27FC236}">
                <a16:creationId xmlns:a16="http://schemas.microsoft.com/office/drawing/2014/main" id="{F11F8430-631D-3D42-BF49-B6D297EF78EA}"/>
              </a:ext>
            </a:extLst>
          </p:cNvPr>
          <p:cNvSpPr>
            <a:spLocks noGrp="1"/>
          </p:cNvSpPr>
          <p:nvPr>
            <p:ph type="body" idx="1"/>
          </p:nvPr>
        </p:nvSpPr>
        <p:spPr>
          <a:xfrm>
            <a:off x="727456" y="1749111"/>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589A18E8-E13B-B84D-B9FE-70E3963717D3}"/>
              </a:ext>
            </a:extLst>
          </p:cNvPr>
          <p:cNvSpPr/>
          <p:nvPr userDrawn="1"/>
        </p:nvSpPr>
        <p:spPr>
          <a:xfrm>
            <a:off x="11694941" y="1"/>
            <a:ext cx="497059" cy="6041363"/>
          </a:xfrm>
          <a:prstGeom prst="rect">
            <a:avLst/>
          </a:prstGeom>
          <a:solidFill>
            <a:srgbClr val="00AE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descr="A picture containing drawing&#10;&#10;Description automatically generated">
            <a:extLst>
              <a:ext uri="{FF2B5EF4-FFF2-40B4-BE49-F238E27FC236}">
                <a16:creationId xmlns:a16="http://schemas.microsoft.com/office/drawing/2014/main" id="{CE95EAA7-D516-E24B-843E-871EEFC0A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88293" y="6263431"/>
            <a:ext cx="905743" cy="357952"/>
          </a:xfrm>
          <a:prstGeom prst="rect">
            <a:avLst/>
          </a:prstGeom>
        </p:spPr>
      </p:pic>
      <p:sp>
        <p:nvSpPr>
          <p:cNvPr id="6" name="TextBox 2">
            <a:extLst>
              <a:ext uri="{FF2B5EF4-FFF2-40B4-BE49-F238E27FC236}">
                <a16:creationId xmlns:a16="http://schemas.microsoft.com/office/drawing/2014/main" id="{2460114D-F364-4A44-BAAA-9993D5201A8C}"/>
              </a:ext>
            </a:extLst>
          </p:cNvPr>
          <p:cNvSpPr txBox="1">
            <a:spLocks noChangeArrowheads="1"/>
          </p:cNvSpPr>
          <p:nvPr userDrawn="1"/>
        </p:nvSpPr>
        <p:spPr bwMode="auto">
          <a:xfrm>
            <a:off x="9988343" y="6334685"/>
            <a:ext cx="1087967" cy="215444"/>
          </a:xfrm>
          <a:prstGeom prst="rect">
            <a:avLst/>
          </a:prstGeom>
          <a:noFill/>
          <a:ln>
            <a:noFill/>
          </a:ln>
        </p:spPr>
        <p:txBody>
          <a:bodyPr>
            <a:spAutoFit/>
          </a:bodyPr>
          <a:lstStyle>
            <a:lvl1pPr eaLnBrk="0" hangingPunct="0">
              <a:defRPr sz="2400">
                <a:solidFill>
                  <a:schemeClr val="bg1"/>
                </a:solidFill>
                <a:latin typeface="Times New Roman" pitchFamily="18" charset="0"/>
                <a:ea typeface="MS PGothic" pitchFamily="34" charset="-128"/>
              </a:defRPr>
            </a:lvl1pPr>
            <a:lvl2pPr marL="742950" indent="-285750" eaLnBrk="0" hangingPunct="0">
              <a:defRPr sz="2400">
                <a:solidFill>
                  <a:schemeClr val="bg1"/>
                </a:solidFill>
                <a:latin typeface="Times New Roman" pitchFamily="18" charset="0"/>
                <a:ea typeface="MS PGothic" pitchFamily="34" charset="-128"/>
              </a:defRPr>
            </a:lvl2pPr>
            <a:lvl3pPr marL="1143000" indent="-228600" eaLnBrk="0" hangingPunct="0">
              <a:defRPr sz="2400">
                <a:solidFill>
                  <a:schemeClr val="bg1"/>
                </a:solidFill>
                <a:latin typeface="Times New Roman" pitchFamily="18" charset="0"/>
                <a:ea typeface="MS PGothic" pitchFamily="34" charset="-128"/>
              </a:defRPr>
            </a:lvl3pPr>
            <a:lvl4pPr marL="1600200" indent="-228600" eaLnBrk="0" hangingPunct="0">
              <a:defRPr sz="2400">
                <a:solidFill>
                  <a:schemeClr val="bg1"/>
                </a:solidFill>
                <a:latin typeface="Times New Roman" pitchFamily="18" charset="0"/>
                <a:ea typeface="MS PGothic" pitchFamily="34" charset="-128"/>
              </a:defRPr>
            </a:lvl4pPr>
            <a:lvl5pPr marL="2057400" indent="-228600" eaLnBrk="0" hangingPunct="0">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9pPr>
          </a:lstStyle>
          <a:p>
            <a:pPr algn="r" eaLnBrk="1" hangingPunct="1">
              <a:buClr>
                <a:srgbClr val="000000"/>
              </a:buClr>
              <a:buSzPct val="100000"/>
              <a:buFont typeface="Times New Roman" charset="0"/>
              <a:buNone/>
              <a:defRPr/>
            </a:pPr>
            <a:r>
              <a:rPr lang="en-US" altLang="en-US" sz="800" b="0" spc="120" baseline="0" dirty="0">
                <a:solidFill>
                  <a:srgbClr val="184E90"/>
                </a:solidFill>
                <a:latin typeface="Trebuchet MS" panose="020B0603020202020204" pitchFamily="34" charset="0"/>
                <a:ea typeface="Arial Unicode MS" pitchFamily="34" charset="-128"/>
                <a:cs typeface="MS PGothic" charset="0"/>
              </a:rPr>
              <a:t>SLIDE</a:t>
            </a:r>
            <a:endParaRPr lang="en-US" altLang="en-US" sz="1050" b="0" spc="120" baseline="0" dirty="0">
              <a:solidFill>
                <a:srgbClr val="184E90"/>
              </a:solidFill>
              <a:latin typeface="Trebuchet MS" panose="020B0603020202020204" pitchFamily="34" charset="0"/>
              <a:ea typeface="Arial Unicode MS" pitchFamily="34" charset="-128"/>
              <a:cs typeface="MS PGothic" charset="0"/>
            </a:endParaRPr>
          </a:p>
        </p:txBody>
      </p:sp>
      <p:sp>
        <p:nvSpPr>
          <p:cNvPr id="9" name="Rectangle 4">
            <a:extLst>
              <a:ext uri="{FF2B5EF4-FFF2-40B4-BE49-F238E27FC236}">
                <a16:creationId xmlns:a16="http://schemas.microsoft.com/office/drawing/2014/main" id="{C7A225C3-1EEE-3045-80AB-124C374AFB7F}"/>
              </a:ext>
            </a:extLst>
          </p:cNvPr>
          <p:cNvSpPr txBox="1">
            <a:spLocks noChangeArrowheads="1"/>
          </p:cNvSpPr>
          <p:nvPr userDrawn="1"/>
        </p:nvSpPr>
        <p:spPr bwMode="auto">
          <a:xfrm>
            <a:off x="10567771" y="6466243"/>
            <a:ext cx="82973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0" tIns="50760" rIns="101880" bIns="507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rgbClr val="00478E"/>
              </a:buClr>
              <a:buSzPct val="100000"/>
              <a:buFont typeface="Arial" panose="020B0604020202020204" pitchFamily="34" charset="0"/>
              <a:buNone/>
              <a:defRPr/>
            </a:pPr>
            <a:fld id="{32352D43-D310-435B-B555-C4048F48E6D7}" type="slidenum">
              <a:rPr lang="en-GB" altLang="en-US" sz="800" b="0" kern="1200" spc="120" baseline="0" smtClean="0">
                <a:solidFill>
                  <a:srgbClr val="184E90"/>
                </a:solidFill>
                <a:latin typeface="Trebuchet MS" panose="020B0603020202020204" pitchFamily="34" charset="0"/>
                <a:ea typeface="Arial Unicode MS" pitchFamily="34" charset="-128"/>
              </a:rPr>
              <a:pPr eaLnBrk="1" hangingPunct="1">
                <a:buClr>
                  <a:srgbClr val="00478E"/>
                </a:buClr>
                <a:buSzPct val="100000"/>
                <a:buFont typeface="Arial" panose="020B0604020202020204" pitchFamily="34" charset="0"/>
                <a:buNone/>
                <a:defRPr/>
              </a:pPr>
              <a:t>‹#›</a:t>
            </a:fld>
            <a:endParaRPr lang="en-GB" altLang="en-US" sz="800" b="0" kern="1200" spc="120" baseline="0" dirty="0">
              <a:solidFill>
                <a:srgbClr val="184E90"/>
              </a:solidFill>
              <a:latin typeface="Trebuchet MS" panose="020B0603020202020204" pitchFamily="34" charset="0"/>
              <a:ea typeface="Arial Unicode MS" pitchFamily="34" charset="-128"/>
            </a:endParaRPr>
          </a:p>
        </p:txBody>
      </p:sp>
    </p:spTree>
    <p:extLst>
      <p:ext uri="{BB962C8B-B14F-4D97-AF65-F5344CB8AC3E}">
        <p14:creationId xmlns:p14="http://schemas.microsoft.com/office/powerpoint/2010/main" val="150072920"/>
      </p:ext>
    </p:extLst>
  </p:cSld>
  <p:clrMap bg1="lt1" tx1="dk1" bg2="lt2" tx2="dk2" accent1="accent1" accent2="accent2" accent3="accent3" accent4="accent4" accent5="accent5" accent6="accent6" hlink="hlink" folHlink="folHlink"/>
  <p:sldLayoutIdLst>
    <p:sldLayoutId id="2147483868" r:id="rId1"/>
    <p:sldLayoutId id="2147483869" r:id="rId2"/>
  </p:sldLayoutIdLst>
  <p:txStyles>
    <p:titleStyle>
      <a:lvl1pPr algn="l" defTabSz="914400" rtl="0" eaLnBrk="1" fontAlgn="ctr" latinLnBrk="0" hangingPunct="1">
        <a:lnSpc>
          <a:spcPct val="90000"/>
        </a:lnSpc>
        <a:spcBef>
          <a:spcPct val="0"/>
        </a:spcBef>
        <a:buNone/>
        <a:defRPr sz="3200" kern="1200">
          <a:solidFill>
            <a:srgbClr val="00AEAA"/>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AEAA"/>
        </a:buClr>
        <a:buSzPct val="70000"/>
        <a:buFont typeface="Wingdings" pitchFamily="2" charset="2"/>
        <a:buChar char="Ø"/>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00AEAA"/>
        </a:buClr>
        <a:buSzPct val="70000"/>
        <a:buFont typeface="Wingdings" pitchFamily="2" charset="2"/>
        <a:buChar char="Ø"/>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0AEAA"/>
        </a:buClr>
        <a:buSzPct val="70000"/>
        <a:buFont typeface="Wingdings" pitchFamily="2" charset="2"/>
        <a:buChar char="Ø"/>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0AEAA"/>
        </a:buClr>
        <a:buSzPct val="70000"/>
        <a:buFont typeface="Wingdings" pitchFamily="2" charset="2"/>
        <a:buChar char="Ø"/>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0AEAA"/>
        </a:buClr>
        <a:buSzPct val="70000"/>
        <a:buFont typeface="Wingdings" pitchFamily="2" charset="2"/>
        <a:buChar char="Ø"/>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563C565F-79A2-4ED3-8E7A-E147884BFD11}" type="datetimeFigureOut">
              <a:rPr lang="en-US" smtClean="0"/>
              <a:t>1/16/2024</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ECAD673-F4F7-49DB-9781-3707370E9621}" type="slidenum">
              <a:rPr lang="en-US" smtClean="0"/>
              <a:t>‹#›</a:t>
            </a:fld>
            <a:endParaRPr lang="en-US"/>
          </a:p>
        </p:txBody>
      </p:sp>
    </p:spTree>
    <p:extLst>
      <p:ext uri="{BB962C8B-B14F-4D97-AF65-F5344CB8AC3E}">
        <p14:creationId xmlns:p14="http://schemas.microsoft.com/office/powerpoint/2010/main" val="339975400"/>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p:nvPr/>
        </p:nvSpPr>
        <p:spPr>
          <a:xfrm>
            <a:off x="1" y="758952"/>
            <a:ext cx="3443590" cy="533095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FFFFF"/>
              </a:buClr>
              <a:buSzPts val="3600"/>
              <a:buFont typeface="Corbel"/>
              <a:buNone/>
              <a:defRPr sz="3600" b="0" i="0" u="none" strike="noStrike" cap="non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4"/>
          <p:cNvSpPr/>
          <p:nvPr/>
        </p:nvSpPr>
        <p:spPr>
          <a:xfrm>
            <a:off x="11815864" y="758952"/>
            <a:ext cx="384048" cy="5330952"/>
          </a:xfrm>
          <a:prstGeom prst="rect">
            <a:avLst/>
          </a:prstGeom>
          <a:solidFill>
            <a:srgbClr val="C8C8C8">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4"/>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lvl1pPr marL="457200" marR="0" lvl="0" indent="-355600" algn="l" rtl="0">
              <a:lnSpc>
                <a:spcPct val="90000"/>
              </a:lnSpc>
              <a:spcBef>
                <a:spcPts val="1200"/>
              </a:spcBef>
              <a:spcAft>
                <a:spcPts val="0"/>
              </a:spcAft>
              <a:buClr>
                <a:schemeClr val="accent1"/>
              </a:buClr>
              <a:buSzPts val="2000"/>
              <a:buFont typeface="Noto Sans Symbols"/>
              <a:buChar char="●"/>
              <a:defRPr sz="2000" b="0" i="0" u="none" strike="noStrike" cap="none">
                <a:solidFill>
                  <a:srgbClr val="3F3F3F"/>
                </a:solidFill>
                <a:latin typeface="Corbel"/>
                <a:ea typeface="Corbel"/>
                <a:cs typeface="Corbel"/>
                <a:sym typeface="Corbel"/>
              </a:defRPr>
            </a:lvl1pPr>
            <a:lvl2pPr marL="914400" marR="0" lvl="1" indent="-342900" algn="l" rtl="0">
              <a:lnSpc>
                <a:spcPct val="90000"/>
              </a:lnSpc>
              <a:spcBef>
                <a:spcPts val="250"/>
              </a:spcBef>
              <a:spcAft>
                <a:spcPts val="0"/>
              </a:spcAft>
              <a:buClr>
                <a:schemeClr val="accent1"/>
              </a:buClr>
              <a:buSzPts val="1800"/>
              <a:buFont typeface="Noto Sans Symbols"/>
              <a:buChar char="●"/>
              <a:defRPr sz="1800" b="0" i="0" u="none" strike="noStrike" cap="none">
                <a:solidFill>
                  <a:srgbClr val="3F3F3F"/>
                </a:solidFill>
                <a:latin typeface="Corbel"/>
                <a:ea typeface="Corbel"/>
                <a:cs typeface="Corbel"/>
                <a:sym typeface="Corbel"/>
              </a:defRPr>
            </a:lvl2pPr>
            <a:lvl3pPr marL="1371600" marR="0" lvl="2" indent="-330200" algn="l" rtl="0">
              <a:lnSpc>
                <a:spcPct val="90000"/>
              </a:lnSpc>
              <a:spcBef>
                <a:spcPts val="250"/>
              </a:spcBef>
              <a:spcAft>
                <a:spcPts val="0"/>
              </a:spcAft>
              <a:buClr>
                <a:schemeClr val="accent1"/>
              </a:buClr>
              <a:buSzPts val="1600"/>
              <a:buFont typeface="Noto Sans Symbols"/>
              <a:buChar char="●"/>
              <a:defRPr sz="1600" b="0" i="0" u="none" strike="noStrike" cap="none">
                <a:solidFill>
                  <a:srgbClr val="3F3F3F"/>
                </a:solidFill>
                <a:latin typeface="Corbel"/>
                <a:ea typeface="Corbel"/>
                <a:cs typeface="Corbel"/>
                <a:sym typeface="Corbel"/>
              </a:defRPr>
            </a:lvl3pPr>
            <a:lvl4pPr marL="1828800" marR="0" lvl="3"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3F3F3F"/>
                </a:solidFill>
                <a:latin typeface="Corbel"/>
                <a:ea typeface="Corbel"/>
                <a:cs typeface="Corbel"/>
                <a:sym typeface="Corbel"/>
              </a:defRPr>
            </a:lvl4pPr>
            <a:lvl5pPr marL="2286000" marR="0" lvl="4"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3F3F3F"/>
                </a:solidFill>
                <a:latin typeface="Corbel"/>
                <a:ea typeface="Corbel"/>
                <a:cs typeface="Corbel"/>
                <a:sym typeface="Corbel"/>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3F3F3F"/>
                </a:solidFill>
                <a:latin typeface="Corbel"/>
                <a:ea typeface="Corbel"/>
                <a:cs typeface="Corbel"/>
                <a:sym typeface="Corbel"/>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3F3F3F"/>
                </a:solidFill>
                <a:latin typeface="Corbel"/>
                <a:ea typeface="Corbel"/>
                <a:cs typeface="Corbel"/>
                <a:sym typeface="Corbel"/>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3F3F3F"/>
                </a:solidFill>
                <a:latin typeface="Corbel"/>
                <a:ea typeface="Corbel"/>
                <a:cs typeface="Corbel"/>
                <a:sym typeface="Corbel"/>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3F3F3F"/>
                </a:solidFill>
                <a:latin typeface="Corbel"/>
                <a:ea typeface="Corbel"/>
                <a:cs typeface="Corbel"/>
                <a:sym typeface="Corbel"/>
              </a:defRPr>
            </a:lvl9pPr>
          </a:lstStyle>
          <a:p>
            <a:endParaRPr/>
          </a:p>
        </p:txBody>
      </p:sp>
      <p:sp>
        <p:nvSpPr>
          <p:cNvPr id="14" name="Google Shape;14;p14"/>
          <p:cNvSpPr txBox="1">
            <a:spLocks noGrp="1"/>
          </p:cNvSpPr>
          <p:nvPr>
            <p:ph type="dt" idx="10"/>
          </p:nvPr>
        </p:nvSpPr>
        <p:spPr>
          <a:xfrm>
            <a:off x="262465"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5" name="Google Shape;15;p14"/>
          <p:cNvSpPr txBox="1">
            <a:spLocks noGrp="1"/>
          </p:cNvSpPr>
          <p:nvPr>
            <p:ph type="ftr" idx="11"/>
          </p:nvPr>
        </p:nvSpPr>
        <p:spPr>
          <a:xfrm>
            <a:off x="3869268" y="6356350"/>
            <a:ext cx="591151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7F7F7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6" name="Google Shape;16;p14"/>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accent1"/>
                </a:solidFill>
                <a:latin typeface="Corbel"/>
                <a:ea typeface="Corbel"/>
                <a:cs typeface="Corbel"/>
                <a:sym typeface="Corbel"/>
              </a:defRPr>
            </a:lvl1pPr>
            <a:lvl2pPr marL="0" marR="0" lvl="1" indent="0" algn="r" rtl="0">
              <a:spcBef>
                <a:spcPts val="0"/>
              </a:spcBef>
              <a:buNone/>
              <a:defRPr sz="1200" b="1" i="0" u="none" strike="noStrike" cap="none">
                <a:solidFill>
                  <a:schemeClr val="accent1"/>
                </a:solidFill>
                <a:latin typeface="Corbel"/>
                <a:ea typeface="Corbel"/>
                <a:cs typeface="Corbel"/>
                <a:sym typeface="Corbel"/>
              </a:defRPr>
            </a:lvl2pPr>
            <a:lvl3pPr marL="0" marR="0" lvl="2" indent="0" algn="r" rtl="0">
              <a:spcBef>
                <a:spcPts val="0"/>
              </a:spcBef>
              <a:buNone/>
              <a:defRPr sz="1200" b="1" i="0" u="none" strike="noStrike" cap="none">
                <a:solidFill>
                  <a:schemeClr val="accent1"/>
                </a:solidFill>
                <a:latin typeface="Corbel"/>
                <a:ea typeface="Corbel"/>
                <a:cs typeface="Corbel"/>
                <a:sym typeface="Corbel"/>
              </a:defRPr>
            </a:lvl3pPr>
            <a:lvl4pPr marL="0" marR="0" lvl="3" indent="0" algn="r" rtl="0">
              <a:spcBef>
                <a:spcPts val="0"/>
              </a:spcBef>
              <a:buNone/>
              <a:defRPr sz="1200" b="1" i="0" u="none" strike="noStrike" cap="none">
                <a:solidFill>
                  <a:schemeClr val="accent1"/>
                </a:solidFill>
                <a:latin typeface="Corbel"/>
                <a:ea typeface="Corbel"/>
                <a:cs typeface="Corbel"/>
                <a:sym typeface="Corbel"/>
              </a:defRPr>
            </a:lvl4pPr>
            <a:lvl5pPr marL="0" marR="0" lvl="4" indent="0" algn="r" rtl="0">
              <a:spcBef>
                <a:spcPts val="0"/>
              </a:spcBef>
              <a:buNone/>
              <a:defRPr sz="1200" b="1" i="0" u="none" strike="noStrike" cap="none">
                <a:solidFill>
                  <a:schemeClr val="accent1"/>
                </a:solidFill>
                <a:latin typeface="Corbel"/>
                <a:ea typeface="Corbel"/>
                <a:cs typeface="Corbel"/>
                <a:sym typeface="Corbel"/>
              </a:defRPr>
            </a:lvl5pPr>
            <a:lvl6pPr marL="0" marR="0" lvl="5" indent="0" algn="r" rtl="0">
              <a:spcBef>
                <a:spcPts val="0"/>
              </a:spcBef>
              <a:buNone/>
              <a:defRPr sz="1200" b="1" i="0" u="none" strike="noStrike" cap="none">
                <a:solidFill>
                  <a:schemeClr val="accent1"/>
                </a:solidFill>
                <a:latin typeface="Corbel"/>
                <a:ea typeface="Corbel"/>
                <a:cs typeface="Corbel"/>
                <a:sym typeface="Corbel"/>
              </a:defRPr>
            </a:lvl6pPr>
            <a:lvl7pPr marL="0" marR="0" lvl="6" indent="0" algn="r" rtl="0">
              <a:spcBef>
                <a:spcPts val="0"/>
              </a:spcBef>
              <a:buNone/>
              <a:defRPr sz="1200" b="1" i="0" u="none" strike="noStrike" cap="none">
                <a:solidFill>
                  <a:schemeClr val="accent1"/>
                </a:solidFill>
                <a:latin typeface="Corbel"/>
                <a:ea typeface="Corbel"/>
                <a:cs typeface="Corbel"/>
                <a:sym typeface="Corbel"/>
              </a:defRPr>
            </a:lvl7pPr>
            <a:lvl8pPr marL="0" marR="0" lvl="7" indent="0" algn="r" rtl="0">
              <a:spcBef>
                <a:spcPts val="0"/>
              </a:spcBef>
              <a:buNone/>
              <a:defRPr sz="1200" b="1" i="0" u="none" strike="noStrike" cap="none">
                <a:solidFill>
                  <a:schemeClr val="accent1"/>
                </a:solidFill>
                <a:latin typeface="Corbel"/>
                <a:ea typeface="Corbel"/>
                <a:cs typeface="Corbel"/>
                <a:sym typeface="Corbel"/>
              </a:defRPr>
            </a:lvl8pPr>
            <a:lvl9pPr marL="0" marR="0" lvl="8" indent="0" algn="r" rtl="0">
              <a:spcBef>
                <a:spcPts val="0"/>
              </a:spcBef>
              <a:buNone/>
              <a:defRPr sz="1200" b="1"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6899057"/>
      </p:ext>
    </p:extLst>
  </p:cSld>
  <p:clrMap bg1="lt1" tx1="dk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close up of a sign&#10;&#10;Description generated with very high confidence">
            <a:extLst>
              <a:ext uri="{FF2B5EF4-FFF2-40B4-BE49-F238E27FC236}">
                <a16:creationId xmlns:a16="http://schemas.microsoft.com/office/drawing/2014/main" id="{A3C3E683-5B73-8C62-634E-A22D45D1D6E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6342631"/>
            <a:ext cx="1104900" cy="515371"/>
          </a:xfrm>
          <a:prstGeom prst="rect">
            <a:avLst/>
          </a:prstGeom>
        </p:spPr>
      </p:pic>
      <p:sp>
        <p:nvSpPr>
          <p:cNvPr id="6" name="Rectangle 5">
            <a:extLst>
              <a:ext uri="{FF2B5EF4-FFF2-40B4-BE49-F238E27FC236}">
                <a16:creationId xmlns:a16="http://schemas.microsoft.com/office/drawing/2014/main" id="{54CC7986-AC04-CDE8-0052-5EAB01D56289}"/>
              </a:ext>
            </a:extLst>
          </p:cNvPr>
          <p:cNvSpPr/>
          <p:nvPr userDrawn="1"/>
        </p:nvSpPr>
        <p:spPr>
          <a:xfrm flipV="1">
            <a:off x="1169939" y="6655031"/>
            <a:ext cx="11022060" cy="142876"/>
          </a:xfrm>
          <a:prstGeom prst="rect">
            <a:avLst/>
          </a:prstGeom>
          <a:solidFill>
            <a:srgbClr val="FCC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4" name="Rectangle 13">
            <a:extLst>
              <a:ext uri="{FF2B5EF4-FFF2-40B4-BE49-F238E27FC236}">
                <a16:creationId xmlns:a16="http://schemas.microsoft.com/office/drawing/2014/main" id="{5F2E6B89-D87B-D11C-E31D-0CACE15C3EB1}"/>
              </a:ext>
            </a:extLst>
          </p:cNvPr>
          <p:cNvSpPr/>
          <p:nvPr userDrawn="1"/>
        </p:nvSpPr>
        <p:spPr>
          <a:xfrm flipV="1">
            <a:off x="1169939" y="6685122"/>
            <a:ext cx="11022060" cy="172879"/>
          </a:xfrm>
          <a:prstGeom prst="rect">
            <a:avLst/>
          </a:prstGeom>
          <a:solidFill>
            <a:srgbClr val="1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5" name="Text Box 14">
            <a:extLst>
              <a:ext uri="{FF2B5EF4-FFF2-40B4-BE49-F238E27FC236}">
                <a16:creationId xmlns:a16="http://schemas.microsoft.com/office/drawing/2014/main" id="{D01845AA-D09C-5D41-8C78-9A8F5E47722E}"/>
              </a:ext>
            </a:extLst>
          </p:cNvPr>
          <p:cNvSpPr txBox="1">
            <a:spLocks noChangeArrowheads="1"/>
          </p:cNvSpPr>
          <p:nvPr userDrawn="1"/>
        </p:nvSpPr>
        <p:spPr bwMode="auto">
          <a:xfrm>
            <a:off x="10413229" y="6640671"/>
            <a:ext cx="1803400" cy="261610"/>
          </a:xfrm>
          <a:prstGeom prst="rect">
            <a:avLst/>
          </a:prstGeom>
          <a:noFill/>
          <a:ln>
            <a:noFill/>
          </a:ln>
          <a:effectLst/>
          <a:extLst>
            <a:ext uri="{909E8E84-426E-40DD-AFC4-6F175D3DCCD1}">
              <a14:hiddenFill xmlns:a14="http://schemas.microsoft.com/office/drawing/2010/main">
                <a:solidFill>
                  <a:srgbClr val="1E2B6D"/>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lvl1pPr algn="l" defTabSz="820738">
              <a:defRPr sz="2400">
                <a:solidFill>
                  <a:schemeClr val="tx1"/>
                </a:solidFill>
                <a:latin typeface="Times New Roman" pitchFamily="18" charset="0"/>
              </a:defRPr>
            </a:lvl1pPr>
            <a:lvl2pPr algn="l" defTabSz="820738">
              <a:defRPr sz="2400">
                <a:solidFill>
                  <a:schemeClr val="tx1"/>
                </a:solidFill>
                <a:latin typeface="Times New Roman" pitchFamily="18" charset="0"/>
              </a:defRPr>
            </a:lvl2pPr>
            <a:lvl3pPr algn="l" defTabSz="820738">
              <a:defRPr sz="2400">
                <a:solidFill>
                  <a:schemeClr val="tx1"/>
                </a:solidFill>
                <a:latin typeface="Times New Roman" pitchFamily="18" charset="0"/>
              </a:defRPr>
            </a:lvl3pPr>
            <a:lvl4pPr algn="l" defTabSz="820738">
              <a:defRPr sz="2400">
                <a:solidFill>
                  <a:schemeClr val="tx1"/>
                </a:solidFill>
                <a:latin typeface="Times New Roman" pitchFamily="18" charset="0"/>
              </a:defRPr>
            </a:lvl4pPr>
            <a:lvl5pPr algn="l" defTabSz="820738">
              <a:defRPr sz="2400">
                <a:solidFill>
                  <a:schemeClr val="tx1"/>
                </a:solidFill>
                <a:latin typeface="Times New Roman" pitchFamily="18" charset="0"/>
              </a:defRPr>
            </a:lvl5pPr>
            <a:lvl6pPr defTabSz="820738" fontAlgn="base">
              <a:spcBef>
                <a:spcPct val="0"/>
              </a:spcBef>
              <a:spcAft>
                <a:spcPct val="0"/>
              </a:spcAft>
              <a:defRPr sz="2400">
                <a:solidFill>
                  <a:schemeClr val="tx1"/>
                </a:solidFill>
                <a:latin typeface="Times New Roman" pitchFamily="18" charset="0"/>
              </a:defRPr>
            </a:lvl6pPr>
            <a:lvl7pPr defTabSz="820738" fontAlgn="base">
              <a:spcBef>
                <a:spcPct val="0"/>
              </a:spcBef>
              <a:spcAft>
                <a:spcPct val="0"/>
              </a:spcAft>
              <a:defRPr sz="2400">
                <a:solidFill>
                  <a:schemeClr val="tx1"/>
                </a:solidFill>
                <a:latin typeface="Times New Roman" pitchFamily="18" charset="0"/>
              </a:defRPr>
            </a:lvl7pPr>
            <a:lvl8pPr defTabSz="820738" fontAlgn="base">
              <a:spcBef>
                <a:spcPct val="0"/>
              </a:spcBef>
              <a:spcAft>
                <a:spcPct val="0"/>
              </a:spcAft>
              <a:defRPr sz="2400">
                <a:solidFill>
                  <a:schemeClr val="tx1"/>
                </a:solidFill>
                <a:latin typeface="Times New Roman" pitchFamily="18" charset="0"/>
              </a:defRPr>
            </a:lvl8pPr>
            <a:lvl9pPr defTabSz="820738" fontAlgn="base">
              <a:spcBef>
                <a:spcPct val="0"/>
              </a:spcBef>
              <a:spcAft>
                <a:spcPct val="0"/>
              </a:spcAft>
              <a:defRPr sz="2400">
                <a:solidFill>
                  <a:schemeClr val="tx1"/>
                </a:solidFill>
                <a:latin typeface="Times New Roman" pitchFamily="18" charset="0"/>
              </a:defRPr>
            </a:lvl9pPr>
          </a:lstStyle>
          <a:p>
            <a:pPr algn="r">
              <a:spcBef>
                <a:spcPct val="50000"/>
              </a:spcBef>
              <a:defRPr/>
            </a:pPr>
            <a:fld id="{8F7DFF3F-7FFA-48C0-A368-6C9A302F2E91}" type="slidenum">
              <a:rPr lang="en-US" sz="1100" smtClean="0">
                <a:solidFill>
                  <a:schemeClr val="accent3"/>
                </a:solidFill>
                <a:latin typeface="+mn-lt"/>
              </a:rPr>
              <a:pPr algn="r">
                <a:spcBef>
                  <a:spcPct val="50000"/>
                </a:spcBef>
                <a:defRPr/>
              </a:pPr>
              <a:t>‹#›</a:t>
            </a:fld>
            <a:endParaRPr lang="en-US" sz="1100" dirty="0">
              <a:solidFill>
                <a:schemeClr val="accent3"/>
              </a:solidFill>
              <a:latin typeface="+mn-lt"/>
            </a:endParaRPr>
          </a:p>
        </p:txBody>
      </p:sp>
      <p:pic>
        <p:nvPicPr>
          <p:cNvPr id="16" name="Picture 15">
            <a:extLst>
              <a:ext uri="{FF2B5EF4-FFF2-40B4-BE49-F238E27FC236}">
                <a16:creationId xmlns:a16="http://schemas.microsoft.com/office/drawing/2014/main" id="{90DC3723-0C20-0DE3-079D-3C1FDF491389}"/>
              </a:ext>
            </a:extLst>
          </p:cNvPr>
          <p:cNvPicPr>
            <a:picLocks noChangeAspect="1"/>
          </p:cNvPicPr>
          <p:nvPr userDrawn="1"/>
        </p:nvPicPr>
        <p:blipFill rotWithShape="1">
          <a:blip r:embed="rId17"/>
          <a:srcRect t="23469" b="63622"/>
          <a:stretch/>
        </p:blipFill>
        <p:spPr>
          <a:xfrm>
            <a:off x="0" y="0"/>
            <a:ext cx="12192000" cy="130207"/>
          </a:xfrm>
          <a:prstGeom prst="rect">
            <a:avLst/>
          </a:prstGeom>
        </p:spPr>
      </p:pic>
    </p:spTree>
    <p:extLst>
      <p:ext uri="{BB962C8B-B14F-4D97-AF65-F5344CB8AC3E}">
        <p14:creationId xmlns:p14="http://schemas.microsoft.com/office/powerpoint/2010/main" val="271066635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pPr>
              <a:defRPr/>
            </a:pPr>
            <a:fld id="{DB32CF68-B375-4B16-A083-10BAA76379C0}" type="datetime1">
              <a:rPr lang="en-US" smtClean="0"/>
              <a:t>1/16/2024</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pPr>
              <a:defRPr/>
            </a:pPr>
            <a:fld id="{01616C72-D622-4339-80E4-E821EEA8B02C}" type="slidenum">
              <a:rPr lang="en-US" smtClean="0"/>
              <a:pPr>
                <a:defRPr/>
              </a:pPr>
              <a:t>‹#›</a:t>
            </a:fld>
            <a:endParaRPr lang="en-US" dirty="0"/>
          </a:p>
        </p:txBody>
      </p:sp>
    </p:spTree>
    <p:extLst>
      <p:ext uri="{BB962C8B-B14F-4D97-AF65-F5344CB8AC3E}">
        <p14:creationId xmlns:p14="http://schemas.microsoft.com/office/powerpoint/2010/main" val="83049610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A405AA-EE40-0A48-8FAB-B37A2C2AAEDF}"/>
              </a:ext>
            </a:extLst>
          </p:cNvPr>
          <p:cNvSpPr/>
          <p:nvPr userDrawn="1"/>
        </p:nvSpPr>
        <p:spPr>
          <a:xfrm>
            <a:off x="0" y="6281928"/>
            <a:ext cx="12192000" cy="576072"/>
          </a:xfrm>
          <a:prstGeom prst="rect">
            <a:avLst/>
          </a:prstGeom>
          <a:solidFill>
            <a:srgbClr val="EAA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a:extLst>
              <a:ext uri="{FF2B5EF4-FFF2-40B4-BE49-F238E27FC236}">
                <a16:creationId xmlns:a16="http://schemas.microsoft.com/office/drawing/2014/main" id="{FF4EF365-5210-3744-9412-E7DDEF014142}"/>
              </a:ext>
            </a:extLst>
          </p:cNvPr>
          <p:cNvSpPr>
            <a:spLocks noGrp="1"/>
          </p:cNvSpPr>
          <p:nvPr>
            <p:ph type="title"/>
          </p:nvPr>
        </p:nvSpPr>
        <p:spPr>
          <a:xfrm>
            <a:off x="838200" y="274320"/>
            <a:ext cx="10515600" cy="1325880"/>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181DB-422A-954C-B19C-F3AF441983AA}"/>
              </a:ext>
            </a:extLst>
          </p:cNvPr>
          <p:cNvSpPr>
            <a:spLocks noGrp="1"/>
          </p:cNvSpPr>
          <p:nvPr>
            <p:ph type="body" idx="1"/>
          </p:nvPr>
        </p:nvSpPr>
        <p:spPr>
          <a:xfrm>
            <a:off x="838200" y="1554480"/>
            <a:ext cx="1051560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DB9FD98-23B0-0B4D-A89C-EC6242D5AC4A}"/>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0" y="6245352"/>
            <a:ext cx="711200" cy="640080"/>
          </a:xfrm>
          <a:prstGeom prst="rect">
            <a:avLst/>
          </a:prstGeom>
        </p:spPr>
      </p:pic>
    </p:spTree>
    <p:extLst>
      <p:ext uri="{BB962C8B-B14F-4D97-AF65-F5344CB8AC3E}">
        <p14:creationId xmlns:p14="http://schemas.microsoft.com/office/powerpoint/2010/main" val="286072376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dt="0"/>
  <p:txStyles>
    <p:titleStyle>
      <a:lvl1pPr algn="l" defTabSz="685800" rtl="0" eaLnBrk="1" latinLnBrk="0" hangingPunct="1">
        <a:lnSpc>
          <a:spcPct val="90000"/>
        </a:lnSpc>
        <a:spcBef>
          <a:spcPct val="0"/>
        </a:spcBef>
        <a:buNone/>
        <a:defRPr sz="3600" b="0" i="0" kern="1200">
          <a:solidFill>
            <a:srgbClr val="742048"/>
          </a:solidFill>
          <a:latin typeface="Brandon Text Bold" panose="020B0503020203060203" pitchFamily="34"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FreightText Pro Book" panose="0200060306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eightText Pro Book" panose="02000603060000020004"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FreightText Pro Book" panose="02000603060000020004"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FreightText Pro Book" panose="02000603060000020004"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FreightText Pro Book" panose="0200060306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74204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4EF365-5210-3744-9412-E7DDEF014142}"/>
              </a:ext>
            </a:extLst>
          </p:cNvPr>
          <p:cNvSpPr>
            <a:spLocks noGrp="1"/>
          </p:cNvSpPr>
          <p:nvPr>
            <p:ph type="title"/>
          </p:nvPr>
        </p:nvSpPr>
        <p:spPr>
          <a:xfrm>
            <a:off x="838200" y="274320"/>
            <a:ext cx="10515600" cy="1325880"/>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181DB-422A-954C-B19C-F3AF441983AA}"/>
              </a:ext>
            </a:extLst>
          </p:cNvPr>
          <p:cNvSpPr>
            <a:spLocks noGrp="1"/>
          </p:cNvSpPr>
          <p:nvPr>
            <p:ph type="body" idx="1"/>
          </p:nvPr>
        </p:nvSpPr>
        <p:spPr>
          <a:xfrm>
            <a:off x="838200" y="1554480"/>
            <a:ext cx="1051560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63F1B51-FEB8-0442-882D-9F2A8EDA702C}"/>
              </a:ext>
            </a:extLst>
          </p:cNvPr>
          <p:cNvSpPr>
            <a:spLocks noGrp="1"/>
          </p:cNvSpPr>
          <p:nvPr>
            <p:ph type="ftr" sz="quarter" idx="3"/>
          </p:nvPr>
        </p:nvSpPr>
        <p:spPr>
          <a:xfrm>
            <a:off x="8229600" y="6281928"/>
            <a:ext cx="2438400" cy="576072"/>
          </a:xfrm>
          <a:prstGeom prst="rect">
            <a:avLst/>
          </a:prstGeom>
        </p:spPr>
        <p:txBody>
          <a:bodyPr vert="horz" lIns="0" tIns="0" rIns="0" bIns="0" rtlCol="0" anchor="ctr" anchorCtr="0"/>
          <a:lstStyle>
            <a:lvl1pPr algn="r">
              <a:defRPr sz="800" b="0" i="0">
                <a:solidFill>
                  <a:schemeClr val="bg1"/>
                </a:solidFill>
                <a:latin typeface="Brandon Text Medium" panose="020B0503020203060203" pitchFamily="34" charset="77"/>
              </a:defRPr>
            </a:lvl1pPr>
          </a:lstStyle>
          <a:p>
            <a:pPr>
              <a:defRPr/>
            </a:pPr>
            <a:r>
              <a:rPr lang="en-US" dirty="0"/>
              <a:t>© 2019 The Cultural Planning Group</a:t>
            </a:r>
          </a:p>
        </p:txBody>
      </p:sp>
      <p:sp>
        <p:nvSpPr>
          <p:cNvPr id="6" name="Slide Number Placeholder 5">
            <a:extLst>
              <a:ext uri="{FF2B5EF4-FFF2-40B4-BE49-F238E27FC236}">
                <a16:creationId xmlns:a16="http://schemas.microsoft.com/office/drawing/2014/main" id="{DF984A77-13B9-3A4E-9D3D-BC05D6158C91}"/>
              </a:ext>
            </a:extLst>
          </p:cNvPr>
          <p:cNvSpPr>
            <a:spLocks noGrp="1"/>
          </p:cNvSpPr>
          <p:nvPr>
            <p:ph type="sldNum" sz="quarter" idx="4"/>
          </p:nvPr>
        </p:nvSpPr>
        <p:spPr>
          <a:xfrm>
            <a:off x="10683240" y="6281928"/>
            <a:ext cx="670560" cy="576072"/>
          </a:xfrm>
          <a:prstGeom prst="rect">
            <a:avLst/>
          </a:prstGeom>
        </p:spPr>
        <p:txBody>
          <a:bodyPr vert="horz" lIns="0" tIns="0" rIns="0" bIns="0" rtlCol="0" anchor="ctr" anchorCtr="0"/>
          <a:lstStyle>
            <a:lvl1pPr algn="r">
              <a:defRPr sz="900" b="0" i="0">
                <a:solidFill>
                  <a:schemeClr val="bg1"/>
                </a:solidFill>
                <a:latin typeface="Brandon Text Medium" panose="020B0503020203060203" pitchFamily="34" charset="77"/>
              </a:defRPr>
            </a:lvl1pPr>
          </a:lstStyle>
          <a:p>
            <a:pPr>
              <a:defRPr/>
            </a:pPr>
            <a:fld id="{32D6F7D3-7AAC-4F8B-BF8B-515D88994126}" type="slidenum">
              <a:rPr lang="en-US" smtClean="0"/>
              <a:pPr>
                <a:defRPr/>
              </a:pPr>
              <a:t>‹#›</a:t>
            </a:fld>
            <a:endParaRPr lang="en-US" dirty="0"/>
          </a:p>
        </p:txBody>
      </p:sp>
      <p:pic>
        <p:nvPicPr>
          <p:cNvPr id="9" name="Picture 8">
            <a:extLst>
              <a:ext uri="{FF2B5EF4-FFF2-40B4-BE49-F238E27FC236}">
                <a16:creationId xmlns:a16="http://schemas.microsoft.com/office/drawing/2014/main" id="{7DB9FD98-23B0-0B4D-A89C-EC6242D5AC4A}"/>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0" y="6245352"/>
            <a:ext cx="711200" cy="640080"/>
          </a:xfrm>
          <a:prstGeom prst="rect">
            <a:avLst/>
          </a:prstGeom>
        </p:spPr>
      </p:pic>
    </p:spTree>
    <p:extLst>
      <p:ext uri="{BB962C8B-B14F-4D97-AF65-F5344CB8AC3E}">
        <p14:creationId xmlns:p14="http://schemas.microsoft.com/office/powerpoint/2010/main" val="290861935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dt="0"/>
  <p:txStyles>
    <p:titleStyle>
      <a:lvl1pPr algn="l" defTabSz="685800" rtl="0" eaLnBrk="1" latinLnBrk="0" hangingPunct="1">
        <a:lnSpc>
          <a:spcPct val="90000"/>
        </a:lnSpc>
        <a:spcBef>
          <a:spcPct val="0"/>
        </a:spcBef>
        <a:buNone/>
        <a:defRPr sz="3400" b="0" i="0" kern="1200">
          <a:solidFill>
            <a:srgbClr val="EAA22D"/>
          </a:solidFill>
          <a:latin typeface="Brandon Text Bold" panose="020B0503020203060203" pitchFamily="34"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bg1"/>
          </a:solidFill>
          <a:latin typeface="Brandon Text Bold" panose="020B0503020203060203" pitchFamily="34"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bg1"/>
          </a:solidFill>
          <a:latin typeface="Brandon Text Bold" panose="020B0503020203060203" pitchFamily="34"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bg1"/>
          </a:solidFill>
          <a:latin typeface="Brandon Text Bold" panose="020B0503020203060203" pitchFamily="34"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bg1"/>
          </a:solidFill>
          <a:latin typeface="Brandon Text Bold" panose="020B0503020203060203" pitchFamily="34"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bg1"/>
          </a:solidFill>
          <a:latin typeface="Brandon Text Bold" panose="020B050302020306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A405AA-EE40-0A48-8FAB-B37A2C2AAEDF}"/>
              </a:ext>
            </a:extLst>
          </p:cNvPr>
          <p:cNvSpPr/>
          <p:nvPr userDrawn="1"/>
        </p:nvSpPr>
        <p:spPr>
          <a:xfrm>
            <a:off x="0" y="6281928"/>
            <a:ext cx="12192000" cy="576072"/>
          </a:xfrm>
          <a:prstGeom prst="rect">
            <a:avLst/>
          </a:prstGeom>
          <a:solidFill>
            <a:srgbClr val="EAA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a:extLst>
              <a:ext uri="{FF2B5EF4-FFF2-40B4-BE49-F238E27FC236}">
                <a16:creationId xmlns:a16="http://schemas.microsoft.com/office/drawing/2014/main" id="{FF4EF365-5210-3744-9412-E7DDEF014142}"/>
              </a:ext>
            </a:extLst>
          </p:cNvPr>
          <p:cNvSpPr>
            <a:spLocks noGrp="1"/>
          </p:cNvSpPr>
          <p:nvPr>
            <p:ph type="title"/>
          </p:nvPr>
        </p:nvSpPr>
        <p:spPr>
          <a:xfrm>
            <a:off x="838200" y="274320"/>
            <a:ext cx="10515600" cy="1325880"/>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181DB-422A-954C-B19C-F3AF441983AA}"/>
              </a:ext>
            </a:extLst>
          </p:cNvPr>
          <p:cNvSpPr>
            <a:spLocks noGrp="1"/>
          </p:cNvSpPr>
          <p:nvPr>
            <p:ph type="body" idx="1"/>
          </p:nvPr>
        </p:nvSpPr>
        <p:spPr>
          <a:xfrm>
            <a:off x="838200" y="1554480"/>
            <a:ext cx="1051560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63F1B51-FEB8-0442-882D-9F2A8EDA702C}"/>
              </a:ext>
            </a:extLst>
          </p:cNvPr>
          <p:cNvSpPr>
            <a:spLocks noGrp="1"/>
          </p:cNvSpPr>
          <p:nvPr>
            <p:ph type="ftr" sz="quarter" idx="3"/>
          </p:nvPr>
        </p:nvSpPr>
        <p:spPr>
          <a:xfrm>
            <a:off x="8229600" y="6281928"/>
            <a:ext cx="2438400" cy="576072"/>
          </a:xfrm>
          <a:prstGeom prst="rect">
            <a:avLst/>
          </a:prstGeom>
        </p:spPr>
        <p:txBody>
          <a:bodyPr vert="horz" lIns="0" tIns="0" rIns="0" bIns="0" rtlCol="0" anchor="ctr" anchorCtr="0"/>
          <a:lstStyle>
            <a:lvl1pPr algn="r">
              <a:defRPr sz="800" b="0" i="0">
                <a:solidFill>
                  <a:schemeClr val="bg1"/>
                </a:solidFill>
                <a:latin typeface="Brandon Text Medium" panose="020B0503020203060203" pitchFamily="34" charset="77"/>
              </a:defRPr>
            </a:lvl1pPr>
          </a:lstStyle>
          <a:p>
            <a:pPr>
              <a:defRPr/>
            </a:pPr>
            <a:r>
              <a:rPr lang="en-US" dirty="0"/>
              <a:t>© 2019 The Cultural Planning Group</a:t>
            </a:r>
          </a:p>
        </p:txBody>
      </p:sp>
      <p:pic>
        <p:nvPicPr>
          <p:cNvPr id="9" name="Picture 8">
            <a:extLst>
              <a:ext uri="{FF2B5EF4-FFF2-40B4-BE49-F238E27FC236}">
                <a16:creationId xmlns:a16="http://schemas.microsoft.com/office/drawing/2014/main" id="{7DB9FD98-23B0-0B4D-A89C-EC6242D5AC4A}"/>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0" y="6245352"/>
            <a:ext cx="711200" cy="640080"/>
          </a:xfrm>
          <a:prstGeom prst="rect">
            <a:avLst/>
          </a:prstGeom>
        </p:spPr>
      </p:pic>
    </p:spTree>
    <p:extLst>
      <p:ext uri="{BB962C8B-B14F-4D97-AF65-F5344CB8AC3E}">
        <p14:creationId xmlns:p14="http://schemas.microsoft.com/office/powerpoint/2010/main" val="267506598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hf hdr="0" dt="0"/>
  <p:txStyles>
    <p:titleStyle>
      <a:lvl1pPr algn="l" defTabSz="685800" rtl="0" eaLnBrk="1" latinLnBrk="0" hangingPunct="1">
        <a:lnSpc>
          <a:spcPct val="90000"/>
        </a:lnSpc>
        <a:spcBef>
          <a:spcPct val="0"/>
        </a:spcBef>
        <a:buNone/>
        <a:defRPr sz="3600" b="0" i="0" kern="1200">
          <a:solidFill>
            <a:srgbClr val="742048"/>
          </a:solidFill>
          <a:latin typeface="Brandon Text Bold" panose="020B0503020203060203" pitchFamily="34"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FreightText Pro Book" panose="02000603060000020004"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FreightText Pro Book" panose="02000603060000020004"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FreightText Pro Book" panose="02000603060000020004"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FreightText Pro Book" panose="02000603060000020004"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FreightText Pro Book" panose="0200060306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5A467941-1FF2-944F-95D8-23592DCCB9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28091" y="6334686"/>
            <a:ext cx="725443" cy="286697"/>
          </a:xfrm>
          <a:prstGeom prst="rect">
            <a:avLst/>
          </a:prstGeom>
        </p:spPr>
      </p:pic>
      <p:sp>
        <p:nvSpPr>
          <p:cNvPr id="3" name="TextBox 2">
            <a:extLst>
              <a:ext uri="{FF2B5EF4-FFF2-40B4-BE49-F238E27FC236}">
                <a16:creationId xmlns:a16="http://schemas.microsoft.com/office/drawing/2014/main" id="{90312234-692F-704E-9C40-0BA5C322AEA5}"/>
              </a:ext>
            </a:extLst>
          </p:cNvPr>
          <p:cNvSpPr txBox="1">
            <a:spLocks noChangeArrowheads="1"/>
          </p:cNvSpPr>
          <p:nvPr userDrawn="1"/>
        </p:nvSpPr>
        <p:spPr bwMode="auto">
          <a:xfrm>
            <a:off x="9988343" y="6334685"/>
            <a:ext cx="1087967" cy="215444"/>
          </a:xfrm>
          <a:prstGeom prst="rect">
            <a:avLst/>
          </a:prstGeom>
          <a:noFill/>
          <a:ln>
            <a:noFill/>
          </a:ln>
        </p:spPr>
        <p:txBody>
          <a:bodyPr>
            <a:spAutoFit/>
          </a:bodyPr>
          <a:lstStyle>
            <a:lvl1pPr eaLnBrk="0" hangingPunct="0">
              <a:defRPr sz="2400">
                <a:solidFill>
                  <a:schemeClr val="bg1"/>
                </a:solidFill>
                <a:latin typeface="Times New Roman" pitchFamily="18" charset="0"/>
                <a:ea typeface="MS PGothic" pitchFamily="34" charset="-128"/>
              </a:defRPr>
            </a:lvl1pPr>
            <a:lvl2pPr marL="742950" indent="-285750" eaLnBrk="0" hangingPunct="0">
              <a:defRPr sz="2400">
                <a:solidFill>
                  <a:schemeClr val="bg1"/>
                </a:solidFill>
                <a:latin typeface="Times New Roman" pitchFamily="18" charset="0"/>
                <a:ea typeface="MS PGothic" pitchFamily="34" charset="-128"/>
              </a:defRPr>
            </a:lvl2pPr>
            <a:lvl3pPr marL="1143000" indent="-228600" eaLnBrk="0" hangingPunct="0">
              <a:defRPr sz="2400">
                <a:solidFill>
                  <a:schemeClr val="bg1"/>
                </a:solidFill>
                <a:latin typeface="Times New Roman" pitchFamily="18" charset="0"/>
                <a:ea typeface="MS PGothic" pitchFamily="34" charset="-128"/>
              </a:defRPr>
            </a:lvl3pPr>
            <a:lvl4pPr marL="1600200" indent="-228600" eaLnBrk="0" hangingPunct="0">
              <a:defRPr sz="2400">
                <a:solidFill>
                  <a:schemeClr val="bg1"/>
                </a:solidFill>
                <a:latin typeface="Times New Roman" pitchFamily="18" charset="0"/>
                <a:ea typeface="MS PGothic" pitchFamily="34" charset="-128"/>
              </a:defRPr>
            </a:lvl4pPr>
            <a:lvl5pPr marL="2057400" indent="-228600" eaLnBrk="0" hangingPunct="0">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9pPr>
          </a:lstStyle>
          <a:p>
            <a:pPr algn="r" eaLnBrk="1" hangingPunct="1">
              <a:buClr>
                <a:srgbClr val="000000"/>
              </a:buClr>
              <a:buSzPct val="100000"/>
              <a:buFont typeface="Times New Roman" charset="0"/>
              <a:buNone/>
              <a:defRPr/>
            </a:pPr>
            <a:r>
              <a:rPr lang="en-US" altLang="en-US" sz="800" b="0" spc="120" baseline="0" dirty="0">
                <a:solidFill>
                  <a:srgbClr val="184E90"/>
                </a:solidFill>
                <a:latin typeface="Trebuchet MS" panose="020B0603020202020204" pitchFamily="34" charset="0"/>
                <a:ea typeface="Arial Unicode MS" pitchFamily="34" charset="-128"/>
                <a:cs typeface="MS PGothic" charset="0"/>
              </a:rPr>
              <a:t>SLIDE</a:t>
            </a:r>
            <a:endParaRPr lang="en-US" altLang="en-US" sz="1050" b="0" spc="120" baseline="0" dirty="0">
              <a:solidFill>
                <a:srgbClr val="184E90"/>
              </a:solidFill>
              <a:latin typeface="Trebuchet MS" panose="020B0603020202020204" pitchFamily="34" charset="0"/>
              <a:ea typeface="Arial Unicode MS" pitchFamily="34" charset="-128"/>
              <a:cs typeface="MS PGothic" charset="0"/>
            </a:endParaRPr>
          </a:p>
        </p:txBody>
      </p:sp>
      <p:sp>
        <p:nvSpPr>
          <p:cNvPr id="4" name="Rectangle 4">
            <a:extLst>
              <a:ext uri="{FF2B5EF4-FFF2-40B4-BE49-F238E27FC236}">
                <a16:creationId xmlns:a16="http://schemas.microsoft.com/office/drawing/2014/main" id="{38A250FA-02C0-EB48-8A26-9F454549ED18}"/>
              </a:ext>
            </a:extLst>
          </p:cNvPr>
          <p:cNvSpPr txBox="1">
            <a:spLocks noChangeArrowheads="1"/>
          </p:cNvSpPr>
          <p:nvPr userDrawn="1"/>
        </p:nvSpPr>
        <p:spPr bwMode="auto">
          <a:xfrm>
            <a:off x="10567771" y="6466243"/>
            <a:ext cx="82973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0" tIns="50760" rIns="101880" bIns="507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rgbClr val="00478E"/>
              </a:buClr>
              <a:buSzPct val="100000"/>
              <a:buFont typeface="Arial" panose="020B0604020202020204" pitchFamily="34" charset="0"/>
              <a:buNone/>
              <a:defRPr/>
            </a:pPr>
            <a:fld id="{32352D43-D310-435B-B555-C4048F48E6D7}" type="slidenum">
              <a:rPr lang="en-GB" altLang="en-US" sz="800" b="0" kern="1200" spc="120" baseline="0" smtClean="0">
                <a:solidFill>
                  <a:srgbClr val="184E90"/>
                </a:solidFill>
                <a:latin typeface="Trebuchet MS" panose="020B0603020202020204" pitchFamily="34" charset="0"/>
                <a:ea typeface="Arial Unicode MS" pitchFamily="34" charset="-128"/>
              </a:rPr>
              <a:pPr eaLnBrk="1" hangingPunct="1">
                <a:buClr>
                  <a:srgbClr val="00478E"/>
                </a:buClr>
                <a:buSzPct val="100000"/>
                <a:buFont typeface="Arial" panose="020B0604020202020204" pitchFamily="34" charset="0"/>
                <a:buNone/>
                <a:defRPr/>
              </a:pPr>
              <a:t>‹#›</a:t>
            </a:fld>
            <a:endParaRPr lang="en-GB" altLang="en-US" sz="800" b="0" kern="1200" spc="120" baseline="0" dirty="0">
              <a:solidFill>
                <a:srgbClr val="184E90"/>
              </a:solidFill>
              <a:latin typeface="Trebuchet MS" panose="020B0603020202020204" pitchFamily="34" charset="0"/>
              <a:ea typeface="Arial Unicode MS" pitchFamily="34" charset="-128"/>
            </a:endParaRPr>
          </a:p>
        </p:txBody>
      </p:sp>
    </p:spTree>
    <p:extLst>
      <p:ext uri="{BB962C8B-B14F-4D97-AF65-F5344CB8AC3E}">
        <p14:creationId xmlns:p14="http://schemas.microsoft.com/office/powerpoint/2010/main" val="815306034"/>
      </p:ext>
    </p:extLst>
  </p:cSld>
  <p:clrMap bg1="lt1" tx1="dk1" bg2="lt2" tx2="dk2" accent1="accent1" accent2="accent2" accent3="accent3" accent4="accent4" accent5="accent5" accent6="accent6" hlink="hlink" folHlink="folHlink"/>
  <p:sldLayoutIdLst>
    <p:sldLayoutId id="21474838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DF7026-CF27-EC45-810A-B1E64F5B1359}"/>
              </a:ext>
            </a:extLst>
          </p:cNvPr>
          <p:cNvSpPr>
            <a:spLocks noGrp="1"/>
          </p:cNvSpPr>
          <p:nvPr>
            <p:ph type="title"/>
          </p:nvPr>
        </p:nvSpPr>
        <p:spPr>
          <a:xfrm>
            <a:off x="552768" y="529597"/>
            <a:ext cx="8463617" cy="752000"/>
          </a:xfrm>
          <a:prstGeom prst="rect">
            <a:avLst/>
          </a:prstGeom>
        </p:spPr>
        <p:txBody>
          <a:bodyPr vert="horz" lIns="91440" tIns="45720" rIns="91440" bIns="45720" rtlCol="0" anchor="ctr" anchorCtr="0">
            <a:normAutofit/>
          </a:bodyPr>
          <a:lstStyle/>
          <a:p>
            <a:endParaRPr lang="en-US" dirty="0"/>
          </a:p>
        </p:txBody>
      </p:sp>
      <p:sp>
        <p:nvSpPr>
          <p:cNvPr id="8" name="Text Placeholder 2">
            <a:extLst>
              <a:ext uri="{FF2B5EF4-FFF2-40B4-BE49-F238E27FC236}">
                <a16:creationId xmlns:a16="http://schemas.microsoft.com/office/drawing/2014/main" id="{F11F8430-631D-3D42-BF49-B6D297EF78EA}"/>
              </a:ext>
            </a:extLst>
          </p:cNvPr>
          <p:cNvSpPr>
            <a:spLocks noGrp="1"/>
          </p:cNvSpPr>
          <p:nvPr>
            <p:ph type="body" idx="1"/>
          </p:nvPr>
        </p:nvSpPr>
        <p:spPr>
          <a:xfrm>
            <a:off x="727456" y="1749111"/>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589A18E8-E13B-B84D-B9FE-70E3963717D3}"/>
              </a:ext>
            </a:extLst>
          </p:cNvPr>
          <p:cNvSpPr/>
          <p:nvPr userDrawn="1"/>
        </p:nvSpPr>
        <p:spPr>
          <a:xfrm>
            <a:off x="11694941" y="1"/>
            <a:ext cx="497059" cy="6041363"/>
          </a:xfrm>
          <a:prstGeom prst="rect">
            <a:avLst/>
          </a:prstGeom>
          <a:solidFill>
            <a:srgbClr val="184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17" descr="A picture containing drawing&#10;&#10;Description automatically generated">
            <a:extLst>
              <a:ext uri="{FF2B5EF4-FFF2-40B4-BE49-F238E27FC236}">
                <a16:creationId xmlns:a16="http://schemas.microsoft.com/office/drawing/2014/main" id="{CE95EAA7-D516-E24B-843E-871EEFC0A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88293" y="6263431"/>
            <a:ext cx="905743" cy="357952"/>
          </a:xfrm>
          <a:prstGeom prst="rect">
            <a:avLst/>
          </a:prstGeom>
        </p:spPr>
      </p:pic>
      <p:sp>
        <p:nvSpPr>
          <p:cNvPr id="6" name="TextBox 2">
            <a:extLst>
              <a:ext uri="{FF2B5EF4-FFF2-40B4-BE49-F238E27FC236}">
                <a16:creationId xmlns:a16="http://schemas.microsoft.com/office/drawing/2014/main" id="{2460114D-F364-4A44-BAAA-9993D5201A8C}"/>
              </a:ext>
            </a:extLst>
          </p:cNvPr>
          <p:cNvSpPr txBox="1">
            <a:spLocks noChangeArrowheads="1"/>
          </p:cNvSpPr>
          <p:nvPr userDrawn="1"/>
        </p:nvSpPr>
        <p:spPr bwMode="auto">
          <a:xfrm>
            <a:off x="9988343" y="6334685"/>
            <a:ext cx="1087967" cy="215444"/>
          </a:xfrm>
          <a:prstGeom prst="rect">
            <a:avLst/>
          </a:prstGeom>
          <a:noFill/>
          <a:ln>
            <a:noFill/>
          </a:ln>
        </p:spPr>
        <p:txBody>
          <a:bodyPr>
            <a:spAutoFit/>
          </a:bodyPr>
          <a:lstStyle>
            <a:lvl1pPr eaLnBrk="0" hangingPunct="0">
              <a:defRPr sz="2400">
                <a:solidFill>
                  <a:schemeClr val="bg1"/>
                </a:solidFill>
                <a:latin typeface="Times New Roman" pitchFamily="18" charset="0"/>
                <a:ea typeface="MS PGothic" pitchFamily="34" charset="-128"/>
              </a:defRPr>
            </a:lvl1pPr>
            <a:lvl2pPr marL="742950" indent="-285750" eaLnBrk="0" hangingPunct="0">
              <a:defRPr sz="2400">
                <a:solidFill>
                  <a:schemeClr val="bg1"/>
                </a:solidFill>
                <a:latin typeface="Times New Roman" pitchFamily="18" charset="0"/>
                <a:ea typeface="MS PGothic" pitchFamily="34" charset="-128"/>
              </a:defRPr>
            </a:lvl2pPr>
            <a:lvl3pPr marL="1143000" indent="-228600" eaLnBrk="0" hangingPunct="0">
              <a:defRPr sz="2400">
                <a:solidFill>
                  <a:schemeClr val="bg1"/>
                </a:solidFill>
                <a:latin typeface="Times New Roman" pitchFamily="18" charset="0"/>
                <a:ea typeface="MS PGothic" pitchFamily="34" charset="-128"/>
              </a:defRPr>
            </a:lvl3pPr>
            <a:lvl4pPr marL="1600200" indent="-228600" eaLnBrk="0" hangingPunct="0">
              <a:defRPr sz="2400">
                <a:solidFill>
                  <a:schemeClr val="bg1"/>
                </a:solidFill>
                <a:latin typeface="Times New Roman" pitchFamily="18" charset="0"/>
                <a:ea typeface="MS PGothic" pitchFamily="34" charset="-128"/>
              </a:defRPr>
            </a:lvl4pPr>
            <a:lvl5pPr marL="2057400" indent="-228600" eaLnBrk="0" hangingPunct="0">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9pPr>
          </a:lstStyle>
          <a:p>
            <a:pPr algn="r" eaLnBrk="1" hangingPunct="1">
              <a:buClr>
                <a:srgbClr val="000000"/>
              </a:buClr>
              <a:buSzPct val="100000"/>
              <a:buFont typeface="Times New Roman" charset="0"/>
              <a:buNone/>
              <a:defRPr/>
            </a:pPr>
            <a:r>
              <a:rPr lang="en-US" altLang="en-US" sz="800" b="0" spc="120" baseline="0" dirty="0">
                <a:solidFill>
                  <a:srgbClr val="184E90"/>
                </a:solidFill>
                <a:latin typeface="Trebuchet MS" panose="020B0603020202020204" pitchFamily="34" charset="0"/>
                <a:ea typeface="Arial Unicode MS" pitchFamily="34" charset="-128"/>
                <a:cs typeface="MS PGothic" charset="0"/>
              </a:rPr>
              <a:t>SLIDE</a:t>
            </a:r>
            <a:endParaRPr lang="en-US" altLang="en-US" sz="1050" b="0" spc="120" baseline="0" dirty="0">
              <a:solidFill>
                <a:srgbClr val="184E90"/>
              </a:solidFill>
              <a:latin typeface="Trebuchet MS" panose="020B0603020202020204" pitchFamily="34" charset="0"/>
              <a:ea typeface="Arial Unicode MS" pitchFamily="34" charset="-128"/>
              <a:cs typeface="MS PGothic" charset="0"/>
            </a:endParaRPr>
          </a:p>
        </p:txBody>
      </p:sp>
      <p:sp>
        <p:nvSpPr>
          <p:cNvPr id="9" name="Rectangle 4">
            <a:extLst>
              <a:ext uri="{FF2B5EF4-FFF2-40B4-BE49-F238E27FC236}">
                <a16:creationId xmlns:a16="http://schemas.microsoft.com/office/drawing/2014/main" id="{C7A225C3-1EEE-3045-80AB-124C374AFB7F}"/>
              </a:ext>
            </a:extLst>
          </p:cNvPr>
          <p:cNvSpPr txBox="1">
            <a:spLocks noChangeArrowheads="1"/>
          </p:cNvSpPr>
          <p:nvPr userDrawn="1"/>
        </p:nvSpPr>
        <p:spPr bwMode="auto">
          <a:xfrm>
            <a:off x="10567771" y="6466243"/>
            <a:ext cx="82973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0" tIns="50760" rIns="101880" bIns="507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rgbClr val="00478E"/>
              </a:buClr>
              <a:buSzPct val="100000"/>
              <a:buFont typeface="Arial" panose="020B0604020202020204" pitchFamily="34" charset="0"/>
              <a:buNone/>
              <a:defRPr/>
            </a:pPr>
            <a:fld id="{32352D43-D310-435B-B555-C4048F48E6D7}" type="slidenum">
              <a:rPr lang="en-GB" altLang="en-US" sz="800" b="0" kern="1200" spc="120" baseline="0" smtClean="0">
                <a:solidFill>
                  <a:srgbClr val="184E90"/>
                </a:solidFill>
                <a:latin typeface="Trebuchet MS" panose="020B0603020202020204" pitchFamily="34" charset="0"/>
                <a:ea typeface="Arial Unicode MS" pitchFamily="34" charset="-128"/>
              </a:rPr>
              <a:pPr eaLnBrk="1" hangingPunct="1">
                <a:buClr>
                  <a:srgbClr val="00478E"/>
                </a:buClr>
                <a:buSzPct val="100000"/>
                <a:buFont typeface="Arial" panose="020B0604020202020204" pitchFamily="34" charset="0"/>
                <a:buNone/>
                <a:defRPr/>
              </a:pPr>
              <a:t>‹#›</a:t>
            </a:fld>
            <a:endParaRPr lang="en-GB" altLang="en-US" sz="800" b="0" kern="1200" spc="120" baseline="0" dirty="0">
              <a:solidFill>
                <a:srgbClr val="184E90"/>
              </a:solidFill>
              <a:latin typeface="Trebuchet MS" panose="020B0603020202020204" pitchFamily="34" charset="0"/>
              <a:ea typeface="Arial Unicode MS" pitchFamily="34" charset="-128"/>
            </a:endParaRPr>
          </a:p>
        </p:txBody>
      </p:sp>
    </p:spTree>
    <p:extLst>
      <p:ext uri="{BB962C8B-B14F-4D97-AF65-F5344CB8AC3E}">
        <p14:creationId xmlns:p14="http://schemas.microsoft.com/office/powerpoint/2010/main" val="1582171334"/>
      </p:ext>
    </p:extLst>
  </p:cSld>
  <p:clrMap bg1="lt1" tx1="dk1" bg2="lt2" tx2="dk2" accent1="accent1" accent2="accent2" accent3="accent3" accent4="accent4" accent5="accent5" accent6="accent6" hlink="hlink" folHlink="folHlink"/>
  <p:sldLayoutIdLst>
    <p:sldLayoutId id="2147483851" r:id="rId1"/>
    <p:sldLayoutId id="2147483852" r:id="rId2"/>
  </p:sldLayoutIdLst>
  <p:txStyles>
    <p:titleStyle>
      <a:lvl1pPr algn="l" defTabSz="914400" rtl="0" eaLnBrk="1" fontAlgn="ctr" latinLnBrk="0" hangingPunct="1">
        <a:lnSpc>
          <a:spcPct val="90000"/>
        </a:lnSpc>
        <a:spcBef>
          <a:spcPct val="0"/>
        </a:spcBef>
        <a:buNone/>
        <a:defRPr sz="3200" kern="1200">
          <a:solidFill>
            <a:srgbClr val="184E9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84E90"/>
        </a:buClr>
        <a:buSzPct val="70000"/>
        <a:buFont typeface="Wingdings" pitchFamily="2" charset="2"/>
        <a:buChar char="Ø"/>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184E90"/>
        </a:buClr>
        <a:buSzPct val="70000"/>
        <a:buFont typeface="Wingdings" pitchFamily="2" charset="2"/>
        <a:buChar char="Ø"/>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184E90"/>
        </a:buClr>
        <a:buSzPct val="70000"/>
        <a:buFont typeface="Wingdings" pitchFamily="2" charset="2"/>
        <a:buChar char="Ø"/>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184E90"/>
        </a:buClr>
        <a:buSzPct val="70000"/>
        <a:buFont typeface="Wingdings" pitchFamily="2" charset="2"/>
        <a:buChar char="Ø"/>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184E90"/>
        </a:buClr>
        <a:buSzPct val="70000"/>
        <a:buFont typeface="Wingdings" pitchFamily="2" charset="2"/>
        <a:buChar char="Ø"/>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DF7026-CF27-EC45-810A-B1E64F5B1359}"/>
              </a:ext>
            </a:extLst>
          </p:cNvPr>
          <p:cNvSpPr>
            <a:spLocks noGrp="1"/>
          </p:cNvSpPr>
          <p:nvPr>
            <p:ph type="title"/>
          </p:nvPr>
        </p:nvSpPr>
        <p:spPr>
          <a:xfrm>
            <a:off x="552768" y="529597"/>
            <a:ext cx="8463617" cy="752000"/>
          </a:xfrm>
          <a:prstGeom prst="rect">
            <a:avLst/>
          </a:prstGeom>
        </p:spPr>
        <p:txBody>
          <a:bodyPr vert="horz" lIns="91440" tIns="45720" rIns="91440" bIns="45720" rtlCol="0" anchor="ctr" anchorCtr="0">
            <a:normAutofit/>
          </a:bodyPr>
          <a:lstStyle/>
          <a:p>
            <a:endParaRPr lang="en-US" dirty="0"/>
          </a:p>
        </p:txBody>
      </p:sp>
      <p:sp>
        <p:nvSpPr>
          <p:cNvPr id="8" name="Text Placeholder 2">
            <a:extLst>
              <a:ext uri="{FF2B5EF4-FFF2-40B4-BE49-F238E27FC236}">
                <a16:creationId xmlns:a16="http://schemas.microsoft.com/office/drawing/2014/main" id="{F11F8430-631D-3D42-BF49-B6D297EF78EA}"/>
              </a:ext>
            </a:extLst>
          </p:cNvPr>
          <p:cNvSpPr>
            <a:spLocks noGrp="1"/>
          </p:cNvSpPr>
          <p:nvPr>
            <p:ph type="body" idx="1"/>
          </p:nvPr>
        </p:nvSpPr>
        <p:spPr>
          <a:xfrm>
            <a:off x="727456" y="1749111"/>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589A18E8-E13B-B84D-B9FE-70E3963717D3}"/>
              </a:ext>
            </a:extLst>
          </p:cNvPr>
          <p:cNvSpPr/>
          <p:nvPr userDrawn="1"/>
        </p:nvSpPr>
        <p:spPr>
          <a:xfrm>
            <a:off x="11694941" y="1"/>
            <a:ext cx="497059" cy="6041363"/>
          </a:xfrm>
          <a:prstGeom prst="rect">
            <a:avLst/>
          </a:prstGeom>
          <a:solidFill>
            <a:srgbClr val="6AB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17" descr="A picture containing drawing&#10;&#10;Description automatically generated">
            <a:extLst>
              <a:ext uri="{FF2B5EF4-FFF2-40B4-BE49-F238E27FC236}">
                <a16:creationId xmlns:a16="http://schemas.microsoft.com/office/drawing/2014/main" id="{CE95EAA7-D516-E24B-843E-871EEFC0A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88293" y="6263431"/>
            <a:ext cx="905743" cy="357952"/>
          </a:xfrm>
          <a:prstGeom prst="rect">
            <a:avLst/>
          </a:prstGeom>
        </p:spPr>
      </p:pic>
      <p:sp>
        <p:nvSpPr>
          <p:cNvPr id="6" name="TextBox 2">
            <a:extLst>
              <a:ext uri="{FF2B5EF4-FFF2-40B4-BE49-F238E27FC236}">
                <a16:creationId xmlns:a16="http://schemas.microsoft.com/office/drawing/2014/main" id="{2460114D-F364-4A44-BAAA-9993D5201A8C}"/>
              </a:ext>
            </a:extLst>
          </p:cNvPr>
          <p:cNvSpPr txBox="1">
            <a:spLocks noChangeArrowheads="1"/>
          </p:cNvSpPr>
          <p:nvPr userDrawn="1"/>
        </p:nvSpPr>
        <p:spPr bwMode="auto">
          <a:xfrm>
            <a:off x="9988343" y="6334685"/>
            <a:ext cx="1087967" cy="215444"/>
          </a:xfrm>
          <a:prstGeom prst="rect">
            <a:avLst/>
          </a:prstGeom>
          <a:noFill/>
          <a:ln>
            <a:noFill/>
          </a:ln>
        </p:spPr>
        <p:txBody>
          <a:bodyPr>
            <a:spAutoFit/>
          </a:bodyPr>
          <a:lstStyle>
            <a:lvl1pPr eaLnBrk="0" hangingPunct="0">
              <a:defRPr sz="2400">
                <a:solidFill>
                  <a:schemeClr val="bg1"/>
                </a:solidFill>
                <a:latin typeface="Times New Roman" pitchFamily="18" charset="0"/>
                <a:ea typeface="MS PGothic" pitchFamily="34" charset="-128"/>
              </a:defRPr>
            </a:lvl1pPr>
            <a:lvl2pPr marL="742950" indent="-285750" eaLnBrk="0" hangingPunct="0">
              <a:defRPr sz="2400">
                <a:solidFill>
                  <a:schemeClr val="bg1"/>
                </a:solidFill>
                <a:latin typeface="Times New Roman" pitchFamily="18" charset="0"/>
                <a:ea typeface="MS PGothic" pitchFamily="34" charset="-128"/>
              </a:defRPr>
            </a:lvl2pPr>
            <a:lvl3pPr marL="1143000" indent="-228600" eaLnBrk="0" hangingPunct="0">
              <a:defRPr sz="2400">
                <a:solidFill>
                  <a:schemeClr val="bg1"/>
                </a:solidFill>
                <a:latin typeface="Times New Roman" pitchFamily="18" charset="0"/>
                <a:ea typeface="MS PGothic" pitchFamily="34" charset="-128"/>
              </a:defRPr>
            </a:lvl3pPr>
            <a:lvl4pPr marL="1600200" indent="-228600" eaLnBrk="0" hangingPunct="0">
              <a:defRPr sz="2400">
                <a:solidFill>
                  <a:schemeClr val="bg1"/>
                </a:solidFill>
                <a:latin typeface="Times New Roman" pitchFamily="18" charset="0"/>
                <a:ea typeface="MS PGothic" pitchFamily="34" charset="-128"/>
              </a:defRPr>
            </a:lvl4pPr>
            <a:lvl5pPr marL="2057400" indent="-228600" eaLnBrk="0" hangingPunct="0">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9pPr>
          </a:lstStyle>
          <a:p>
            <a:pPr algn="r" eaLnBrk="1" hangingPunct="1">
              <a:buClr>
                <a:srgbClr val="000000"/>
              </a:buClr>
              <a:buSzPct val="100000"/>
              <a:buFont typeface="Times New Roman" charset="0"/>
              <a:buNone/>
              <a:defRPr/>
            </a:pPr>
            <a:r>
              <a:rPr lang="en-US" altLang="en-US" sz="800" b="0" spc="120" baseline="0" dirty="0">
                <a:solidFill>
                  <a:srgbClr val="184E90"/>
                </a:solidFill>
                <a:latin typeface="Trebuchet MS" panose="020B0603020202020204" pitchFamily="34" charset="0"/>
                <a:ea typeface="Arial Unicode MS" pitchFamily="34" charset="-128"/>
                <a:cs typeface="MS PGothic" charset="0"/>
              </a:rPr>
              <a:t>SLIDE</a:t>
            </a:r>
            <a:endParaRPr lang="en-US" altLang="en-US" sz="1050" b="0" spc="120" baseline="0" dirty="0">
              <a:solidFill>
                <a:srgbClr val="184E90"/>
              </a:solidFill>
              <a:latin typeface="Trebuchet MS" panose="020B0603020202020204" pitchFamily="34" charset="0"/>
              <a:ea typeface="Arial Unicode MS" pitchFamily="34" charset="-128"/>
              <a:cs typeface="MS PGothic" charset="0"/>
            </a:endParaRPr>
          </a:p>
        </p:txBody>
      </p:sp>
      <p:sp>
        <p:nvSpPr>
          <p:cNvPr id="9" name="Rectangle 4">
            <a:extLst>
              <a:ext uri="{FF2B5EF4-FFF2-40B4-BE49-F238E27FC236}">
                <a16:creationId xmlns:a16="http://schemas.microsoft.com/office/drawing/2014/main" id="{C7A225C3-1EEE-3045-80AB-124C374AFB7F}"/>
              </a:ext>
            </a:extLst>
          </p:cNvPr>
          <p:cNvSpPr txBox="1">
            <a:spLocks noChangeArrowheads="1"/>
          </p:cNvSpPr>
          <p:nvPr userDrawn="1"/>
        </p:nvSpPr>
        <p:spPr bwMode="auto">
          <a:xfrm>
            <a:off x="10567771" y="6466243"/>
            <a:ext cx="82973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0" tIns="50760" rIns="101880" bIns="507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rgbClr val="00478E"/>
              </a:buClr>
              <a:buSzPct val="100000"/>
              <a:buFont typeface="Arial" panose="020B0604020202020204" pitchFamily="34" charset="0"/>
              <a:buNone/>
              <a:defRPr/>
            </a:pPr>
            <a:fld id="{32352D43-D310-435B-B555-C4048F48E6D7}" type="slidenum">
              <a:rPr lang="en-GB" altLang="en-US" sz="800" b="0" kern="1200" spc="120" baseline="0" smtClean="0">
                <a:solidFill>
                  <a:srgbClr val="184E90"/>
                </a:solidFill>
                <a:latin typeface="Trebuchet MS" panose="020B0603020202020204" pitchFamily="34" charset="0"/>
                <a:ea typeface="Arial Unicode MS" pitchFamily="34" charset="-128"/>
              </a:rPr>
              <a:pPr eaLnBrk="1" hangingPunct="1">
                <a:buClr>
                  <a:srgbClr val="00478E"/>
                </a:buClr>
                <a:buSzPct val="100000"/>
                <a:buFont typeface="Arial" panose="020B0604020202020204" pitchFamily="34" charset="0"/>
                <a:buNone/>
                <a:defRPr/>
              </a:pPr>
              <a:t>‹#›</a:t>
            </a:fld>
            <a:endParaRPr lang="en-GB" altLang="en-US" sz="800" b="0" kern="1200" spc="120" baseline="0" dirty="0">
              <a:solidFill>
                <a:srgbClr val="184E90"/>
              </a:solidFill>
              <a:latin typeface="Trebuchet MS" panose="020B0603020202020204" pitchFamily="34" charset="0"/>
              <a:ea typeface="Arial Unicode MS" pitchFamily="34" charset="-128"/>
            </a:endParaRPr>
          </a:p>
        </p:txBody>
      </p:sp>
    </p:spTree>
    <p:extLst>
      <p:ext uri="{BB962C8B-B14F-4D97-AF65-F5344CB8AC3E}">
        <p14:creationId xmlns:p14="http://schemas.microsoft.com/office/powerpoint/2010/main" val="3203635279"/>
      </p:ext>
    </p:extLst>
  </p:cSld>
  <p:clrMap bg1="lt1" tx1="dk1" bg2="lt2" tx2="dk2" accent1="accent1" accent2="accent2" accent3="accent3" accent4="accent4" accent5="accent5" accent6="accent6" hlink="hlink" folHlink="folHlink"/>
  <p:sldLayoutIdLst>
    <p:sldLayoutId id="2147483854" r:id="rId1"/>
    <p:sldLayoutId id="2147483855" r:id="rId2"/>
  </p:sldLayoutIdLst>
  <p:txStyles>
    <p:titleStyle>
      <a:lvl1pPr algn="l" defTabSz="914400" rtl="0" eaLnBrk="1" fontAlgn="ctr" latinLnBrk="0" hangingPunct="1">
        <a:lnSpc>
          <a:spcPct val="90000"/>
        </a:lnSpc>
        <a:spcBef>
          <a:spcPct val="0"/>
        </a:spcBef>
        <a:buNone/>
        <a:defRPr sz="3200" kern="1200">
          <a:solidFill>
            <a:srgbClr val="6ABF4A"/>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6ABF4A"/>
        </a:buClr>
        <a:buSzPct val="70000"/>
        <a:buFont typeface="Wingdings" pitchFamily="2" charset="2"/>
        <a:buChar char="Ø"/>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6ABF4A"/>
        </a:buClr>
        <a:buSzPct val="70000"/>
        <a:buFont typeface="Wingdings" pitchFamily="2" charset="2"/>
        <a:buChar char="Ø"/>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6ABF4A"/>
        </a:buClr>
        <a:buSzPct val="70000"/>
        <a:buFont typeface="Wingdings" pitchFamily="2" charset="2"/>
        <a:buChar char="Ø"/>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6ABF4A"/>
        </a:buClr>
        <a:buSzPct val="70000"/>
        <a:buFont typeface="Wingdings" pitchFamily="2" charset="2"/>
        <a:buChar char="Ø"/>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6ABF4A"/>
        </a:buClr>
        <a:buSzPct val="70000"/>
        <a:buFont typeface="Wingdings" pitchFamily="2" charset="2"/>
        <a:buChar char="Ø"/>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DF7026-CF27-EC45-810A-B1E64F5B1359}"/>
              </a:ext>
            </a:extLst>
          </p:cNvPr>
          <p:cNvSpPr>
            <a:spLocks noGrp="1"/>
          </p:cNvSpPr>
          <p:nvPr>
            <p:ph type="title"/>
          </p:nvPr>
        </p:nvSpPr>
        <p:spPr>
          <a:xfrm>
            <a:off x="552768" y="529597"/>
            <a:ext cx="8463617" cy="752000"/>
          </a:xfrm>
          <a:prstGeom prst="rect">
            <a:avLst/>
          </a:prstGeom>
        </p:spPr>
        <p:txBody>
          <a:bodyPr vert="horz" lIns="91440" tIns="45720" rIns="91440" bIns="45720" rtlCol="0" anchor="ctr" anchorCtr="0">
            <a:normAutofit/>
          </a:bodyPr>
          <a:lstStyle/>
          <a:p>
            <a:endParaRPr lang="en-US" dirty="0"/>
          </a:p>
        </p:txBody>
      </p:sp>
      <p:sp>
        <p:nvSpPr>
          <p:cNvPr id="8" name="Text Placeholder 2">
            <a:extLst>
              <a:ext uri="{FF2B5EF4-FFF2-40B4-BE49-F238E27FC236}">
                <a16:creationId xmlns:a16="http://schemas.microsoft.com/office/drawing/2014/main" id="{F11F8430-631D-3D42-BF49-B6D297EF78EA}"/>
              </a:ext>
            </a:extLst>
          </p:cNvPr>
          <p:cNvSpPr>
            <a:spLocks noGrp="1"/>
          </p:cNvSpPr>
          <p:nvPr>
            <p:ph type="body" idx="1"/>
          </p:nvPr>
        </p:nvSpPr>
        <p:spPr>
          <a:xfrm>
            <a:off x="727456" y="1749111"/>
            <a:ext cx="8463619"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589A18E8-E13B-B84D-B9FE-70E3963717D3}"/>
              </a:ext>
            </a:extLst>
          </p:cNvPr>
          <p:cNvSpPr/>
          <p:nvPr userDrawn="1"/>
        </p:nvSpPr>
        <p:spPr>
          <a:xfrm>
            <a:off x="11694941" y="1"/>
            <a:ext cx="497059" cy="6041363"/>
          </a:xfrm>
          <a:prstGeom prst="rect">
            <a:avLst/>
          </a:prstGeom>
          <a:solidFill>
            <a:srgbClr val="DA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17" descr="A picture containing drawing&#10;&#10;Description automatically generated">
            <a:extLst>
              <a:ext uri="{FF2B5EF4-FFF2-40B4-BE49-F238E27FC236}">
                <a16:creationId xmlns:a16="http://schemas.microsoft.com/office/drawing/2014/main" id="{CE95EAA7-D516-E24B-843E-871EEFC0A4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88293" y="6263431"/>
            <a:ext cx="905743" cy="357952"/>
          </a:xfrm>
          <a:prstGeom prst="rect">
            <a:avLst/>
          </a:prstGeom>
        </p:spPr>
      </p:pic>
      <p:sp>
        <p:nvSpPr>
          <p:cNvPr id="6" name="TextBox 2">
            <a:extLst>
              <a:ext uri="{FF2B5EF4-FFF2-40B4-BE49-F238E27FC236}">
                <a16:creationId xmlns:a16="http://schemas.microsoft.com/office/drawing/2014/main" id="{2460114D-F364-4A44-BAAA-9993D5201A8C}"/>
              </a:ext>
            </a:extLst>
          </p:cNvPr>
          <p:cNvSpPr txBox="1">
            <a:spLocks noChangeArrowheads="1"/>
          </p:cNvSpPr>
          <p:nvPr userDrawn="1"/>
        </p:nvSpPr>
        <p:spPr bwMode="auto">
          <a:xfrm>
            <a:off x="9988343" y="6334685"/>
            <a:ext cx="1087967" cy="215444"/>
          </a:xfrm>
          <a:prstGeom prst="rect">
            <a:avLst/>
          </a:prstGeom>
          <a:noFill/>
          <a:ln>
            <a:noFill/>
          </a:ln>
        </p:spPr>
        <p:txBody>
          <a:bodyPr>
            <a:spAutoFit/>
          </a:bodyPr>
          <a:lstStyle>
            <a:lvl1pPr eaLnBrk="0" hangingPunct="0">
              <a:defRPr sz="2400">
                <a:solidFill>
                  <a:schemeClr val="bg1"/>
                </a:solidFill>
                <a:latin typeface="Times New Roman" pitchFamily="18" charset="0"/>
                <a:ea typeface="MS PGothic" pitchFamily="34" charset="-128"/>
              </a:defRPr>
            </a:lvl1pPr>
            <a:lvl2pPr marL="742950" indent="-285750" eaLnBrk="0" hangingPunct="0">
              <a:defRPr sz="2400">
                <a:solidFill>
                  <a:schemeClr val="bg1"/>
                </a:solidFill>
                <a:latin typeface="Times New Roman" pitchFamily="18" charset="0"/>
                <a:ea typeface="MS PGothic" pitchFamily="34" charset="-128"/>
              </a:defRPr>
            </a:lvl2pPr>
            <a:lvl3pPr marL="1143000" indent="-228600" eaLnBrk="0" hangingPunct="0">
              <a:defRPr sz="2400">
                <a:solidFill>
                  <a:schemeClr val="bg1"/>
                </a:solidFill>
                <a:latin typeface="Times New Roman" pitchFamily="18" charset="0"/>
                <a:ea typeface="MS PGothic" pitchFamily="34" charset="-128"/>
              </a:defRPr>
            </a:lvl3pPr>
            <a:lvl4pPr marL="1600200" indent="-228600" eaLnBrk="0" hangingPunct="0">
              <a:defRPr sz="2400">
                <a:solidFill>
                  <a:schemeClr val="bg1"/>
                </a:solidFill>
                <a:latin typeface="Times New Roman" pitchFamily="18" charset="0"/>
                <a:ea typeface="MS PGothic" pitchFamily="34" charset="-128"/>
              </a:defRPr>
            </a:lvl4pPr>
            <a:lvl5pPr marL="2057400" indent="-228600" eaLnBrk="0" hangingPunct="0">
              <a:defRPr sz="2400">
                <a:solidFill>
                  <a:schemeClr val="bg1"/>
                </a:solidFill>
                <a:latin typeface="Times New Roman" pitchFamily="18"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PGothic" pitchFamily="34" charset="-128"/>
              </a:defRPr>
            </a:lvl9pPr>
          </a:lstStyle>
          <a:p>
            <a:pPr algn="r" eaLnBrk="1" hangingPunct="1">
              <a:buClr>
                <a:srgbClr val="000000"/>
              </a:buClr>
              <a:buSzPct val="100000"/>
              <a:buFont typeface="Times New Roman" charset="0"/>
              <a:buNone/>
              <a:defRPr/>
            </a:pPr>
            <a:r>
              <a:rPr lang="en-US" altLang="en-US" sz="800" b="0" spc="120" baseline="0" dirty="0">
                <a:solidFill>
                  <a:srgbClr val="184E90"/>
                </a:solidFill>
                <a:latin typeface="Trebuchet MS" panose="020B0603020202020204" pitchFamily="34" charset="0"/>
                <a:ea typeface="Arial Unicode MS" pitchFamily="34" charset="-128"/>
                <a:cs typeface="MS PGothic" charset="0"/>
              </a:rPr>
              <a:t>SLIDE</a:t>
            </a:r>
            <a:endParaRPr lang="en-US" altLang="en-US" sz="1050" b="0" spc="120" baseline="0" dirty="0">
              <a:solidFill>
                <a:srgbClr val="184E90"/>
              </a:solidFill>
              <a:latin typeface="Trebuchet MS" panose="020B0603020202020204" pitchFamily="34" charset="0"/>
              <a:ea typeface="Arial Unicode MS" pitchFamily="34" charset="-128"/>
              <a:cs typeface="MS PGothic" charset="0"/>
            </a:endParaRPr>
          </a:p>
        </p:txBody>
      </p:sp>
      <p:sp>
        <p:nvSpPr>
          <p:cNvPr id="9" name="Rectangle 4">
            <a:extLst>
              <a:ext uri="{FF2B5EF4-FFF2-40B4-BE49-F238E27FC236}">
                <a16:creationId xmlns:a16="http://schemas.microsoft.com/office/drawing/2014/main" id="{C7A225C3-1EEE-3045-80AB-124C374AFB7F}"/>
              </a:ext>
            </a:extLst>
          </p:cNvPr>
          <p:cNvSpPr txBox="1">
            <a:spLocks noChangeArrowheads="1"/>
          </p:cNvSpPr>
          <p:nvPr userDrawn="1"/>
        </p:nvSpPr>
        <p:spPr bwMode="auto">
          <a:xfrm>
            <a:off x="10567771" y="6466243"/>
            <a:ext cx="82973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0" tIns="50760" rIns="101880" bIns="507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rgbClr val="00478E"/>
              </a:buClr>
              <a:buSzPct val="100000"/>
              <a:buFont typeface="Arial" panose="020B0604020202020204" pitchFamily="34" charset="0"/>
              <a:buNone/>
              <a:defRPr/>
            </a:pPr>
            <a:fld id="{32352D43-D310-435B-B555-C4048F48E6D7}" type="slidenum">
              <a:rPr lang="en-GB" altLang="en-US" sz="800" b="0" kern="1200" spc="120" baseline="0" smtClean="0">
                <a:solidFill>
                  <a:srgbClr val="184E90"/>
                </a:solidFill>
                <a:latin typeface="Trebuchet MS" panose="020B0603020202020204" pitchFamily="34" charset="0"/>
                <a:ea typeface="Arial Unicode MS" pitchFamily="34" charset="-128"/>
              </a:rPr>
              <a:pPr eaLnBrk="1" hangingPunct="1">
                <a:buClr>
                  <a:srgbClr val="00478E"/>
                </a:buClr>
                <a:buSzPct val="100000"/>
                <a:buFont typeface="Arial" panose="020B0604020202020204" pitchFamily="34" charset="0"/>
                <a:buNone/>
                <a:defRPr/>
              </a:pPr>
              <a:t>‹#›</a:t>
            </a:fld>
            <a:endParaRPr lang="en-GB" altLang="en-US" sz="800" b="0" kern="1200" spc="120" baseline="0" dirty="0">
              <a:solidFill>
                <a:srgbClr val="184E90"/>
              </a:solidFill>
              <a:latin typeface="Trebuchet MS" panose="020B0603020202020204" pitchFamily="34" charset="0"/>
              <a:ea typeface="Arial Unicode MS" pitchFamily="34" charset="-128"/>
            </a:endParaRPr>
          </a:p>
        </p:txBody>
      </p:sp>
    </p:spTree>
    <p:extLst>
      <p:ext uri="{BB962C8B-B14F-4D97-AF65-F5344CB8AC3E}">
        <p14:creationId xmlns:p14="http://schemas.microsoft.com/office/powerpoint/2010/main" val="1362993107"/>
      </p:ext>
    </p:extLst>
  </p:cSld>
  <p:clrMap bg1="lt1" tx1="dk1" bg2="lt2" tx2="dk2" accent1="accent1" accent2="accent2" accent3="accent3" accent4="accent4" accent5="accent5" accent6="accent6" hlink="hlink" folHlink="folHlink"/>
  <p:sldLayoutIdLst>
    <p:sldLayoutId id="2147483857" r:id="rId1"/>
    <p:sldLayoutId id="2147483858" r:id="rId2"/>
  </p:sldLayoutIdLst>
  <p:txStyles>
    <p:titleStyle>
      <a:lvl1pPr algn="l" defTabSz="914400" rtl="0" eaLnBrk="1" fontAlgn="ctr" latinLnBrk="0" hangingPunct="1">
        <a:lnSpc>
          <a:spcPct val="90000"/>
        </a:lnSpc>
        <a:spcBef>
          <a:spcPct val="0"/>
        </a:spcBef>
        <a:buNone/>
        <a:defRPr sz="3200" kern="1200">
          <a:solidFill>
            <a:srgbClr val="DAA90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DAA900"/>
        </a:buClr>
        <a:buSzPct val="70000"/>
        <a:buFont typeface="Wingdings" pitchFamily="2" charset="2"/>
        <a:buChar char="Ø"/>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DAA900"/>
        </a:buClr>
        <a:buSzPct val="70000"/>
        <a:buFont typeface="Wingdings" pitchFamily="2" charset="2"/>
        <a:buChar char="Ø"/>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DAA900"/>
        </a:buClr>
        <a:buSzPct val="70000"/>
        <a:buFont typeface="Wingdings" pitchFamily="2" charset="2"/>
        <a:buChar char="Ø"/>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DAA900"/>
        </a:buClr>
        <a:buSzPct val="70000"/>
        <a:buFont typeface="Wingdings" pitchFamily="2" charset="2"/>
        <a:buChar char="Ø"/>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DAA900"/>
        </a:buClr>
        <a:buSzPct val="70000"/>
        <a:buFont typeface="Wingdings" pitchFamily="2" charset="2"/>
        <a:buChar char="Ø"/>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0.xml"/><Relationship Id="rId5" Type="http://schemas.openxmlformats.org/officeDocument/2006/relationships/image" Target="../media/image14.png"/><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70.xml"/><Relationship Id="rId6" Type="http://schemas.openxmlformats.org/officeDocument/2006/relationships/image" Target="../media/image31.png"/><Relationship Id="rId5" Type="http://schemas.openxmlformats.org/officeDocument/2006/relationships/image" Target="../media/image14.png"/><Relationship Id="rId4" Type="http://schemas.openxmlformats.org/officeDocument/2006/relationships/image" Target="../media/image30.png"/></Relationships>
</file>

<file path=ppt/slides/_rels/slide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microsoft.com/office/2011/relationships/webextension" Target="../webextensions/webextension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0.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1/relationships/webextension" Target="../webextensions/webextension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1/relationships/webextension" Target="../webextensions/webextension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7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1/relationships/webextension" Target="../webextensions/webextension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0.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0.xml"/><Relationship Id="rId4" Type="http://schemas.openxmlformats.org/officeDocument/2006/relationships/image" Target="../media/image17.gif"/></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7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microsoft.com/office/2011/relationships/webextension" Target="../webextensions/webextension4.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0.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3.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0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microsoft.com/office/2011/relationships/webextension" Target="../webextensions/webextension5.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7542-0963-46F8-A822-C90DDF71C61F}"/>
              </a:ext>
            </a:extLst>
          </p:cNvPr>
          <p:cNvSpPr>
            <a:spLocks noGrp="1"/>
          </p:cNvSpPr>
          <p:nvPr>
            <p:ph type="ctrTitle"/>
          </p:nvPr>
        </p:nvSpPr>
        <p:spPr>
          <a:xfrm>
            <a:off x="1069848" y="1298448"/>
            <a:ext cx="7315200" cy="2827817"/>
          </a:xfrm>
        </p:spPr>
        <p:txBody>
          <a:bodyPr/>
          <a:lstStyle/>
          <a:p>
            <a:r>
              <a:rPr lang="en-US" dirty="0"/>
              <a:t>Healdsburg City Council Meeting</a:t>
            </a:r>
          </a:p>
        </p:txBody>
      </p:sp>
      <p:sp>
        <p:nvSpPr>
          <p:cNvPr id="3" name="Subtitle 2">
            <a:extLst>
              <a:ext uri="{FF2B5EF4-FFF2-40B4-BE49-F238E27FC236}">
                <a16:creationId xmlns:a16="http://schemas.microsoft.com/office/drawing/2014/main" id="{90AF3062-85F0-445B-B2F9-00033DCCEF86}"/>
              </a:ext>
            </a:extLst>
          </p:cNvPr>
          <p:cNvSpPr>
            <a:spLocks noGrp="1"/>
          </p:cNvSpPr>
          <p:nvPr>
            <p:ph type="subTitle" idx="1"/>
          </p:nvPr>
        </p:nvSpPr>
        <p:spPr>
          <a:xfrm>
            <a:off x="1100015" y="4369869"/>
            <a:ext cx="7315200" cy="1214777"/>
          </a:xfrm>
        </p:spPr>
        <p:txBody>
          <a:bodyPr/>
          <a:lstStyle/>
          <a:p>
            <a:r>
              <a:rPr lang="en-US" dirty="0"/>
              <a:t>January 16, 2024</a:t>
            </a:r>
          </a:p>
        </p:txBody>
      </p:sp>
      <p:pic>
        <p:nvPicPr>
          <p:cNvPr id="5" name="Picture 4" descr="A sign in front of a mirror posing for the camera&#10;&#10;Description automatically generated">
            <a:extLst>
              <a:ext uri="{FF2B5EF4-FFF2-40B4-BE49-F238E27FC236}">
                <a16:creationId xmlns:a16="http://schemas.microsoft.com/office/drawing/2014/main" id="{B048A621-2E29-4A61-9452-35029C3A19E5}"/>
              </a:ext>
            </a:extLst>
          </p:cNvPr>
          <p:cNvPicPr>
            <a:picLocks noChangeAspect="1"/>
          </p:cNvPicPr>
          <p:nvPr/>
        </p:nvPicPr>
        <p:blipFill>
          <a:blip r:embed="rId3"/>
          <a:stretch>
            <a:fillRect/>
          </a:stretch>
        </p:blipFill>
        <p:spPr>
          <a:xfrm>
            <a:off x="9486900" y="2731734"/>
            <a:ext cx="2420116" cy="1394531"/>
          </a:xfrm>
          <a:prstGeom prst="rect">
            <a:avLst/>
          </a:prstGeom>
        </p:spPr>
      </p:pic>
    </p:spTree>
    <p:extLst>
      <p:ext uri="{BB962C8B-B14F-4D97-AF65-F5344CB8AC3E}">
        <p14:creationId xmlns:p14="http://schemas.microsoft.com/office/powerpoint/2010/main" val="2364983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9608-5718-DF87-FA0C-27E18E611727}"/>
              </a:ext>
            </a:extLst>
          </p:cNvPr>
          <p:cNvSpPr>
            <a:spLocks noGrp="1"/>
          </p:cNvSpPr>
          <p:nvPr>
            <p:ph type="title"/>
          </p:nvPr>
        </p:nvSpPr>
        <p:spPr/>
        <p:txBody>
          <a:bodyPr/>
          <a:lstStyle/>
          <a:p>
            <a:r>
              <a:rPr lang="en-US" dirty="0"/>
              <a:t>                 New allocation plan</a:t>
            </a:r>
          </a:p>
        </p:txBody>
      </p:sp>
      <p:pic>
        <p:nvPicPr>
          <p:cNvPr id="5" name="Content Placeholder 4">
            <a:extLst>
              <a:ext uri="{FF2B5EF4-FFF2-40B4-BE49-F238E27FC236}">
                <a16:creationId xmlns:a16="http://schemas.microsoft.com/office/drawing/2014/main" id="{B8E77617-86B2-7FE8-613C-7EC73525B544}"/>
              </a:ext>
            </a:extLst>
          </p:cNvPr>
          <p:cNvPicPr>
            <a:picLocks noGrp="1" noChangeAspect="1"/>
          </p:cNvPicPr>
          <p:nvPr>
            <p:ph idx="1"/>
          </p:nvPr>
        </p:nvPicPr>
        <p:blipFill>
          <a:blip r:embed="rId2"/>
          <a:stretch>
            <a:fillRect/>
          </a:stretch>
        </p:blipFill>
        <p:spPr>
          <a:xfrm>
            <a:off x="3972803" y="1471073"/>
            <a:ext cx="4012894" cy="4878864"/>
          </a:xfrm>
        </p:spPr>
      </p:pic>
      <p:pic>
        <p:nvPicPr>
          <p:cNvPr id="7" name="Picture 6">
            <a:extLst>
              <a:ext uri="{FF2B5EF4-FFF2-40B4-BE49-F238E27FC236}">
                <a16:creationId xmlns:a16="http://schemas.microsoft.com/office/drawing/2014/main" id="{B8193487-3057-041D-B200-CF1AD1D0F4B1}"/>
              </a:ext>
            </a:extLst>
          </p:cNvPr>
          <p:cNvPicPr>
            <a:picLocks noChangeAspect="1"/>
          </p:cNvPicPr>
          <p:nvPr/>
        </p:nvPicPr>
        <p:blipFill>
          <a:blip r:embed="rId3"/>
          <a:stretch>
            <a:fillRect/>
          </a:stretch>
        </p:blipFill>
        <p:spPr>
          <a:xfrm>
            <a:off x="8111094" y="2023913"/>
            <a:ext cx="4080906" cy="4184805"/>
          </a:xfrm>
          <a:prstGeom prst="rect">
            <a:avLst/>
          </a:prstGeom>
        </p:spPr>
      </p:pic>
      <p:pic>
        <p:nvPicPr>
          <p:cNvPr id="9" name="Picture 8">
            <a:extLst>
              <a:ext uri="{FF2B5EF4-FFF2-40B4-BE49-F238E27FC236}">
                <a16:creationId xmlns:a16="http://schemas.microsoft.com/office/drawing/2014/main" id="{5C8C1AA1-E8F8-DED7-764C-133D2DE69B64}"/>
              </a:ext>
            </a:extLst>
          </p:cNvPr>
          <p:cNvPicPr>
            <a:picLocks noChangeAspect="1"/>
          </p:cNvPicPr>
          <p:nvPr/>
        </p:nvPicPr>
        <p:blipFill rotWithShape="1">
          <a:blip r:embed="rId4"/>
          <a:srcRect r="15612"/>
          <a:stretch/>
        </p:blipFill>
        <p:spPr>
          <a:xfrm>
            <a:off x="1" y="2814727"/>
            <a:ext cx="3891060" cy="2250337"/>
          </a:xfrm>
          <a:prstGeom prst="rect">
            <a:avLst/>
          </a:prstGeom>
        </p:spPr>
      </p:pic>
      <p:sp>
        <p:nvSpPr>
          <p:cNvPr id="3" name="Rectangle 2">
            <a:extLst>
              <a:ext uri="{FF2B5EF4-FFF2-40B4-BE49-F238E27FC236}">
                <a16:creationId xmlns:a16="http://schemas.microsoft.com/office/drawing/2014/main" id="{05E504D0-A1B2-C058-002B-903B4921A29F}"/>
              </a:ext>
            </a:extLst>
          </p:cNvPr>
          <p:cNvSpPr/>
          <p:nvPr/>
        </p:nvSpPr>
        <p:spPr>
          <a:xfrm>
            <a:off x="3972803" y="1743995"/>
            <a:ext cx="3247053" cy="279918"/>
          </a:xfrm>
          <a:prstGeom prst="rect">
            <a:avLst/>
          </a:prstGeom>
          <a:solidFill>
            <a:srgbClr val="FFFF00">
              <a:alpha val="3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EAADE097-7210-D083-A543-A8C4D8169F50}"/>
              </a:ext>
            </a:extLst>
          </p:cNvPr>
          <p:cNvPicPr>
            <a:picLocks noChangeAspect="1"/>
          </p:cNvPicPr>
          <p:nvPr/>
        </p:nvPicPr>
        <p:blipFill>
          <a:blip r:embed="rId5"/>
          <a:stretch>
            <a:fillRect/>
          </a:stretch>
        </p:blipFill>
        <p:spPr>
          <a:xfrm>
            <a:off x="348241" y="189549"/>
            <a:ext cx="1597290" cy="1603387"/>
          </a:xfrm>
          <a:prstGeom prst="rect">
            <a:avLst/>
          </a:prstGeom>
        </p:spPr>
      </p:pic>
    </p:spTree>
    <p:extLst>
      <p:ext uri="{BB962C8B-B14F-4D97-AF65-F5344CB8AC3E}">
        <p14:creationId xmlns:p14="http://schemas.microsoft.com/office/powerpoint/2010/main" val="91608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2F63-C18C-992B-2067-C4008BE801FB}"/>
              </a:ext>
            </a:extLst>
          </p:cNvPr>
          <p:cNvSpPr>
            <a:spLocks noGrp="1"/>
          </p:cNvSpPr>
          <p:nvPr>
            <p:ph type="title"/>
          </p:nvPr>
        </p:nvSpPr>
        <p:spPr/>
        <p:txBody>
          <a:bodyPr/>
          <a:lstStyle/>
          <a:p>
            <a:r>
              <a:rPr lang="en-US" dirty="0"/>
              <a:t>General Fund – Expenses by Function</a:t>
            </a:r>
          </a:p>
        </p:txBody>
      </p:sp>
      <p:graphicFrame>
        <p:nvGraphicFramePr>
          <p:cNvPr id="5" name="Chart 4">
            <a:extLst>
              <a:ext uri="{FF2B5EF4-FFF2-40B4-BE49-F238E27FC236}">
                <a16:creationId xmlns:a16="http://schemas.microsoft.com/office/drawing/2014/main" id="{C6183538-4EA7-433D-8915-B3CFFCB69F58}"/>
              </a:ext>
            </a:extLst>
          </p:cNvPr>
          <p:cNvGraphicFramePr>
            <a:graphicFrameLocks/>
          </p:cNvGraphicFramePr>
          <p:nvPr/>
        </p:nvGraphicFramePr>
        <p:xfrm>
          <a:off x="3416300" y="914400"/>
          <a:ext cx="9004300" cy="5664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29486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3474D-B971-081B-7A9A-36CEAC42316B}"/>
              </a:ext>
            </a:extLst>
          </p:cNvPr>
          <p:cNvSpPr>
            <a:spLocks noGrp="1"/>
          </p:cNvSpPr>
          <p:nvPr>
            <p:ph type="title"/>
          </p:nvPr>
        </p:nvSpPr>
        <p:spPr/>
        <p:txBody>
          <a:bodyPr/>
          <a:lstStyle/>
          <a:p>
            <a:r>
              <a:rPr lang="en-US" dirty="0"/>
              <a:t>Measure T – Transactions and Use Tax</a:t>
            </a:r>
          </a:p>
        </p:txBody>
      </p:sp>
      <p:graphicFrame>
        <p:nvGraphicFramePr>
          <p:cNvPr id="4" name="Chart 3">
            <a:extLst>
              <a:ext uri="{FF2B5EF4-FFF2-40B4-BE49-F238E27FC236}">
                <a16:creationId xmlns:a16="http://schemas.microsoft.com/office/drawing/2014/main" id="{08FB9023-8424-BE92-3480-2A0177CD0C60}"/>
              </a:ext>
            </a:extLst>
          </p:cNvPr>
          <p:cNvGraphicFramePr>
            <a:graphicFrameLocks/>
          </p:cNvGraphicFramePr>
          <p:nvPr/>
        </p:nvGraphicFramePr>
        <p:xfrm>
          <a:off x="3492500" y="526936"/>
          <a:ext cx="8178800" cy="3562464"/>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6FDE2D67-7111-F890-584D-22481C15ACF7}"/>
              </a:ext>
            </a:extLst>
          </p:cNvPr>
          <p:cNvSpPr>
            <a:spLocks noGrp="1"/>
          </p:cNvSpPr>
          <p:nvPr>
            <p:ph idx="1"/>
          </p:nvPr>
        </p:nvSpPr>
        <p:spPr>
          <a:xfrm>
            <a:off x="3708400" y="4426064"/>
            <a:ext cx="3644900" cy="1905000"/>
          </a:xfrm>
        </p:spPr>
        <p:txBody>
          <a:bodyPr/>
          <a:lstStyle/>
          <a:p>
            <a:r>
              <a:rPr lang="en-US" dirty="0"/>
              <a:t>Public Safety Positions $900k</a:t>
            </a:r>
          </a:p>
          <a:p>
            <a:r>
              <a:rPr lang="en-US" dirty="0"/>
              <a:t>Local Partnerships $120k</a:t>
            </a:r>
          </a:p>
          <a:p>
            <a:r>
              <a:rPr lang="en-US" dirty="0"/>
              <a:t>Low Income Utility Discounts $63k</a:t>
            </a:r>
          </a:p>
          <a:p>
            <a:endParaRPr lang="en-US" dirty="0"/>
          </a:p>
        </p:txBody>
      </p:sp>
      <p:sp>
        <p:nvSpPr>
          <p:cNvPr id="7" name="Content Placeholder 2">
            <a:extLst>
              <a:ext uri="{FF2B5EF4-FFF2-40B4-BE49-F238E27FC236}">
                <a16:creationId xmlns:a16="http://schemas.microsoft.com/office/drawing/2014/main" id="{C23DE8B5-0C31-241D-E40F-555C8EBC6512}"/>
              </a:ext>
            </a:extLst>
          </p:cNvPr>
          <p:cNvSpPr txBox="1">
            <a:spLocks/>
          </p:cNvSpPr>
          <p:nvPr/>
        </p:nvSpPr>
        <p:spPr>
          <a:xfrm>
            <a:off x="7353300" y="4089400"/>
            <a:ext cx="4470400" cy="190500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srgbClr val="418AB3"/>
              </a:buClr>
              <a:buSzTx/>
              <a:buFont typeface="Wingdings 2" pitchFamily="18" charset="2"/>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Translation Services $35k</a:t>
            </a:r>
          </a:p>
          <a:p>
            <a:pPr marL="182880" marR="0" lvl="0" indent="-182880" algn="l" defTabSz="914400" rtl="0" eaLnBrk="1" fontAlgn="auto" latinLnBrk="0" hangingPunct="1">
              <a:lnSpc>
                <a:spcPct val="90000"/>
              </a:lnSpc>
              <a:spcBef>
                <a:spcPts val="1200"/>
              </a:spcBef>
              <a:spcAft>
                <a:spcPts val="0"/>
              </a:spcAft>
              <a:buClr>
                <a:srgbClr val="418AB3"/>
              </a:buClr>
              <a:buSzTx/>
              <a:buFont typeface="Wingdings 2" pitchFamily="18" charset="2"/>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Streets $2 M</a:t>
            </a:r>
          </a:p>
          <a:p>
            <a:pPr marL="182880" marR="0" lvl="0" indent="-182880" algn="l" defTabSz="914400" rtl="0" eaLnBrk="1" fontAlgn="auto" latinLnBrk="0" hangingPunct="1">
              <a:lnSpc>
                <a:spcPct val="90000"/>
              </a:lnSpc>
              <a:spcBef>
                <a:spcPts val="1200"/>
              </a:spcBef>
              <a:spcAft>
                <a:spcPts val="0"/>
              </a:spcAft>
              <a:buClr>
                <a:srgbClr val="418AB3"/>
              </a:buClr>
              <a:buSzTx/>
              <a:buFont typeface="Wingdings 2" pitchFamily="18" charset="2"/>
              <a:buChar char=""/>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Capital Projects $3 M</a:t>
            </a:r>
          </a:p>
        </p:txBody>
      </p:sp>
    </p:spTree>
    <p:extLst>
      <p:ext uri="{BB962C8B-B14F-4D97-AF65-F5344CB8AC3E}">
        <p14:creationId xmlns:p14="http://schemas.microsoft.com/office/powerpoint/2010/main" val="42658909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6D56025-432C-47A6-AE3E-5E57DF3E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Rectangle 12">
            <a:extLst>
              <a:ext uri="{FF2B5EF4-FFF2-40B4-BE49-F238E27FC236}">
                <a16:creationId xmlns:a16="http://schemas.microsoft.com/office/drawing/2014/main" id="{72D1A8B8-7523-49FA-B7DD-AE0B2271C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5" name="Rectangle 14">
            <a:extLst>
              <a:ext uri="{FF2B5EF4-FFF2-40B4-BE49-F238E27FC236}">
                <a16:creationId xmlns:a16="http://schemas.microsoft.com/office/drawing/2014/main" id="{103072D6-06FB-4FD1-AF2E-CAC73C692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Rectangle 16">
            <a:extLst>
              <a:ext uri="{FF2B5EF4-FFF2-40B4-BE49-F238E27FC236}">
                <a16:creationId xmlns:a16="http://schemas.microsoft.com/office/drawing/2014/main" id="{7610A26E-D82C-4CF8-AD4B-F4C4CABE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A30E4237-F70A-5169-CEA5-EF403E1260BB}"/>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4100" spc="-100"/>
              <a:t>Community Services – Special Revenue Fund</a:t>
            </a:r>
          </a:p>
        </p:txBody>
      </p:sp>
      <p:graphicFrame>
        <p:nvGraphicFramePr>
          <p:cNvPr id="6" name="Chart 5">
            <a:extLst>
              <a:ext uri="{FF2B5EF4-FFF2-40B4-BE49-F238E27FC236}">
                <a16:creationId xmlns:a16="http://schemas.microsoft.com/office/drawing/2014/main" id="{A4C45C47-8F7A-6FA4-8679-5FB17E0979BD}"/>
              </a:ext>
            </a:extLst>
          </p:cNvPr>
          <p:cNvGraphicFramePr>
            <a:graphicFrameLocks/>
          </p:cNvGraphicFramePr>
          <p:nvPr/>
        </p:nvGraphicFramePr>
        <p:xfrm>
          <a:off x="177800" y="484632"/>
          <a:ext cx="11529567" cy="37591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18109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4237-F70A-5169-CEA5-EF403E1260BB}"/>
              </a:ext>
            </a:extLst>
          </p:cNvPr>
          <p:cNvSpPr>
            <a:spLocks noGrp="1"/>
          </p:cNvSpPr>
          <p:nvPr>
            <p:ph type="title"/>
          </p:nvPr>
        </p:nvSpPr>
        <p:spPr/>
        <p:txBody>
          <a:bodyPr/>
          <a:lstStyle/>
          <a:p>
            <a:r>
              <a:rPr lang="en-US" dirty="0"/>
              <a:t>Community Services – Special Revenue Fund</a:t>
            </a:r>
          </a:p>
        </p:txBody>
      </p:sp>
      <p:graphicFrame>
        <p:nvGraphicFramePr>
          <p:cNvPr id="4" name="Chart 3">
            <a:extLst>
              <a:ext uri="{FF2B5EF4-FFF2-40B4-BE49-F238E27FC236}">
                <a16:creationId xmlns:a16="http://schemas.microsoft.com/office/drawing/2014/main" id="{736B1054-FE0A-B53B-7976-14AE1999DE09}"/>
              </a:ext>
            </a:extLst>
          </p:cNvPr>
          <p:cNvGraphicFramePr>
            <a:graphicFrameLocks/>
          </p:cNvGraphicFramePr>
          <p:nvPr/>
        </p:nvGraphicFramePr>
        <p:xfrm>
          <a:off x="3991770" y="491218"/>
          <a:ext cx="7298530" cy="54523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36025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4599A-AF03-274B-71E2-0CDF91DE4360}"/>
              </a:ext>
            </a:extLst>
          </p:cNvPr>
          <p:cNvSpPr>
            <a:spLocks noGrp="1"/>
          </p:cNvSpPr>
          <p:nvPr>
            <p:ph type="title"/>
          </p:nvPr>
        </p:nvSpPr>
        <p:spPr/>
        <p:txBody>
          <a:bodyPr/>
          <a:lstStyle/>
          <a:p>
            <a:r>
              <a:rPr lang="en-US" dirty="0"/>
              <a:t>Enterprise Funds</a:t>
            </a:r>
          </a:p>
        </p:txBody>
      </p:sp>
      <p:sp>
        <p:nvSpPr>
          <p:cNvPr id="3" name="Content Placeholder 2">
            <a:extLst>
              <a:ext uri="{FF2B5EF4-FFF2-40B4-BE49-F238E27FC236}">
                <a16:creationId xmlns:a16="http://schemas.microsoft.com/office/drawing/2014/main" id="{99A59905-9FB9-3B47-C2A7-BF13F3CE4E79}"/>
              </a:ext>
            </a:extLst>
          </p:cNvPr>
          <p:cNvSpPr>
            <a:spLocks noGrp="1"/>
          </p:cNvSpPr>
          <p:nvPr>
            <p:ph idx="1"/>
          </p:nvPr>
        </p:nvSpPr>
        <p:spPr/>
        <p:txBody>
          <a:bodyPr/>
          <a:lstStyle/>
          <a:p>
            <a:pPr marL="0" indent="0">
              <a:buNone/>
            </a:pPr>
            <a:r>
              <a:rPr lang="en-US" u="sng" dirty="0"/>
              <a:t>Utilities</a:t>
            </a:r>
          </a:p>
          <a:p>
            <a:r>
              <a:rPr lang="en-US" dirty="0"/>
              <a:t>Water</a:t>
            </a:r>
          </a:p>
          <a:p>
            <a:r>
              <a:rPr lang="en-US" dirty="0"/>
              <a:t>Sewer</a:t>
            </a:r>
          </a:p>
          <a:p>
            <a:r>
              <a:rPr lang="en-US" dirty="0"/>
              <a:t>Drainage</a:t>
            </a:r>
          </a:p>
          <a:p>
            <a:r>
              <a:rPr lang="en-US" dirty="0"/>
              <a:t>Electric</a:t>
            </a:r>
          </a:p>
          <a:p>
            <a:pPr marL="0" indent="0">
              <a:buNone/>
            </a:pPr>
            <a:r>
              <a:rPr lang="en-US" u="sng" dirty="0"/>
              <a:t>Other Business Type</a:t>
            </a:r>
          </a:p>
          <a:p>
            <a:r>
              <a:rPr lang="en-US" dirty="0"/>
              <a:t>Airport</a:t>
            </a:r>
          </a:p>
          <a:p>
            <a:endParaRPr lang="en-US" dirty="0"/>
          </a:p>
        </p:txBody>
      </p:sp>
      <p:pic>
        <p:nvPicPr>
          <p:cNvPr id="4" name="Picture 3">
            <a:extLst>
              <a:ext uri="{FF2B5EF4-FFF2-40B4-BE49-F238E27FC236}">
                <a16:creationId xmlns:a16="http://schemas.microsoft.com/office/drawing/2014/main" id="{C9449E80-A73C-23DA-E18D-424A5ECDD480}"/>
              </a:ext>
            </a:extLst>
          </p:cNvPr>
          <p:cNvPicPr>
            <a:picLocks noChangeAspect="1"/>
          </p:cNvPicPr>
          <p:nvPr/>
        </p:nvPicPr>
        <p:blipFill>
          <a:blip r:embed="rId3"/>
          <a:stretch>
            <a:fillRect/>
          </a:stretch>
        </p:blipFill>
        <p:spPr>
          <a:xfrm>
            <a:off x="6467476" y="1522603"/>
            <a:ext cx="5050346" cy="3366897"/>
          </a:xfrm>
          <a:prstGeom prst="rect">
            <a:avLst/>
          </a:prstGeom>
        </p:spPr>
      </p:pic>
    </p:spTree>
    <p:extLst>
      <p:ext uri="{BB962C8B-B14F-4D97-AF65-F5344CB8AC3E}">
        <p14:creationId xmlns:p14="http://schemas.microsoft.com/office/powerpoint/2010/main" val="2799718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46D3-3FE2-B7F6-D9F6-867E31AB378B}"/>
              </a:ext>
            </a:extLst>
          </p:cNvPr>
          <p:cNvSpPr>
            <a:spLocks noGrp="1"/>
          </p:cNvSpPr>
          <p:nvPr>
            <p:ph type="title"/>
          </p:nvPr>
        </p:nvSpPr>
        <p:spPr/>
        <p:txBody>
          <a:bodyPr/>
          <a:lstStyle/>
          <a:p>
            <a:r>
              <a:rPr lang="en-US" dirty="0"/>
              <a:t>Other Funds</a:t>
            </a:r>
          </a:p>
        </p:txBody>
      </p:sp>
      <p:sp>
        <p:nvSpPr>
          <p:cNvPr id="3" name="Content Placeholder 2">
            <a:extLst>
              <a:ext uri="{FF2B5EF4-FFF2-40B4-BE49-F238E27FC236}">
                <a16:creationId xmlns:a16="http://schemas.microsoft.com/office/drawing/2014/main" id="{AC32DDDB-CA29-4140-B6FA-5D946456F2B2}"/>
              </a:ext>
            </a:extLst>
          </p:cNvPr>
          <p:cNvSpPr>
            <a:spLocks noGrp="1"/>
          </p:cNvSpPr>
          <p:nvPr>
            <p:ph idx="1"/>
          </p:nvPr>
        </p:nvSpPr>
        <p:spPr/>
        <p:txBody>
          <a:bodyPr>
            <a:normAutofit/>
          </a:bodyPr>
          <a:lstStyle/>
          <a:p>
            <a:pPr marL="0" indent="0">
              <a:buNone/>
            </a:pPr>
            <a:endParaRPr lang="en-US" u="sng" dirty="0"/>
          </a:p>
          <a:p>
            <a:r>
              <a:rPr lang="en-US" dirty="0"/>
              <a:t>Measure S Affordable Housing</a:t>
            </a:r>
          </a:p>
          <a:p>
            <a:r>
              <a:rPr lang="en-US" dirty="0"/>
              <a:t>L&amp;M Village</a:t>
            </a:r>
          </a:p>
          <a:p>
            <a:r>
              <a:rPr lang="en-US" dirty="0"/>
              <a:t>Streets </a:t>
            </a:r>
          </a:p>
          <a:p>
            <a:r>
              <a:rPr lang="en-US" dirty="0"/>
              <a:t>Impact Fees (Various)</a:t>
            </a:r>
          </a:p>
          <a:p>
            <a:r>
              <a:rPr lang="en-US" dirty="0"/>
              <a:t>Media Center (PEG)</a:t>
            </a:r>
          </a:p>
          <a:p>
            <a:r>
              <a:rPr lang="en-US" dirty="0"/>
              <a:t>Lighting &amp; Landscape Assessment Districts</a:t>
            </a:r>
          </a:p>
          <a:p>
            <a:r>
              <a:rPr lang="en-US" dirty="0"/>
              <a:t>Gas Tax</a:t>
            </a:r>
          </a:p>
          <a:p>
            <a:r>
              <a:rPr lang="en-US" dirty="0"/>
              <a:t>Opioid Settlement</a:t>
            </a:r>
          </a:p>
          <a:p>
            <a:r>
              <a:rPr lang="en-US" dirty="0"/>
              <a:t>Public Safety</a:t>
            </a:r>
          </a:p>
          <a:p>
            <a:r>
              <a:rPr lang="en-US" dirty="0"/>
              <a:t>Long Range Planning</a:t>
            </a:r>
          </a:p>
          <a:p>
            <a:pPr marL="0" indent="0">
              <a:buNone/>
            </a:pPr>
            <a:endParaRPr lang="en-US" dirty="0"/>
          </a:p>
        </p:txBody>
      </p:sp>
    </p:spTree>
    <p:extLst>
      <p:ext uri="{BB962C8B-B14F-4D97-AF65-F5344CB8AC3E}">
        <p14:creationId xmlns:p14="http://schemas.microsoft.com/office/powerpoint/2010/main" val="15355230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56025-432C-47A6-AE3E-5E57DF3E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72D1A8B8-7523-49FA-B7DD-AE0B2271C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13" name="Rectangle 12">
            <a:extLst>
              <a:ext uri="{FF2B5EF4-FFF2-40B4-BE49-F238E27FC236}">
                <a16:creationId xmlns:a16="http://schemas.microsoft.com/office/drawing/2014/main" id="{103072D6-06FB-4FD1-AF2E-CAC73C692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5" name="Rectangle 14">
            <a:extLst>
              <a:ext uri="{FF2B5EF4-FFF2-40B4-BE49-F238E27FC236}">
                <a16:creationId xmlns:a16="http://schemas.microsoft.com/office/drawing/2014/main" id="{7610A26E-D82C-4CF8-AD4B-F4C4CABE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BB2146D3-3FE2-B7F6-D9F6-867E31AB378B}"/>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5900" spc="-100"/>
              <a:t>Timeline</a:t>
            </a:r>
          </a:p>
        </p:txBody>
      </p:sp>
      <p:pic>
        <p:nvPicPr>
          <p:cNvPr id="3" name="Picture 2">
            <a:extLst>
              <a:ext uri="{FF2B5EF4-FFF2-40B4-BE49-F238E27FC236}">
                <a16:creationId xmlns:a16="http://schemas.microsoft.com/office/drawing/2014/main" id="{5C4C2DAB-D4E9-42A0-4E31-074F2F345DE6}"/>
              </a:ext>
            </a:extLst>
          </p:cNvPr>
          <p:cNvPicPr>
            <a:picLocks noChangeAspect="1"/>
          </p:cNvPicPr>
          <p:nvPr/>
        </p:nvPicPr>
        <p:blipFill>
          <a:blip r:embed="rId3"/>
          <a:stretch>
            <a:fillRect/>
          </a:stretch>
        </p:blipFill>
        <p:spPr>
          <a:xfrm>
            <a:off x="-3582" y="1142999"/>
            <a:ext cx="12192000" cy="2286000"/>
          </a:xfrm>
          <a:prstGeom prst="rect">
            <a:avLst/>
          </a:prstGeom>
        </p:spPr>
      </p:pic>
    </p:spTree>
    <p:extLst>
      <p:ext uri="{BB962C8B-B14F-4D97-AF65-F5344CB8AC3E}">
        <p14:creationId xmlns:p14="http://schemas.microsoft.com/office/powerpoint/2010/main" val="7369216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E42DB-FD96-88DD-244B-9DD238BF715C}"/>
              </a:ext>
            </a:extLst>
          </p:cNvPr>
          <p:cNvSpPr>
            <a:spLocks noGrp="1"/>
          </p:cNvSpPr>
          <p:nvPr>
            <p:ph type="title"/>
          </p:nvPr>
        </p:nvSpPr>
        <p:spPr/>
        <p:txBody>
          <a:bodyPr/>
          <a:lstStyle/>
          <a:p>
            <a:r>
              <a:rPr lang="en-US" dirty="0"/>
              <a:t>FY 2022-2024 Goals</a:t>
            </a:r>
          </a:p>
        </p:txBody>
      </p:sp>
      <p:pic>
        <p:nvPicPr>
          <p:cNvPr id="5" name="Picture 4">
            <a:extLst>
              <a:ext uri="{FF2B5EF4-FFF2-40B4-BE49-F238E27FC236}">
                <a16:creationId xmlns:a16="http://schemas.microsoft.com/office/drawing/2014/main" id="{BA86B901-118E-DA34-026D-D6E37A9CE05D}"/>
              </a:ext>
            </a:extLst>
          </p:cNvPr>
          <p:cNvPicPr>
            <a:picLocks noChangeAspect="1"/>
          </p:cNvPicPr>
          <p:nvPr/>
        </p:nvPicPr>
        <p:blipFill rotWithShape="1">
          <a:blip r:embed="rId3"/>
          <a:srcRect r="11015"/>
          <a:stretch/>
        </p:blipFill>
        <p:spPr>
          <a:xfrm>
            <a:off x="3858171" y="802672"/>
            <a:ext cx="7584529" cy="5530596"/>
          </a:xfrm>
          <a:prstGeom prst="rect">
            <a:avLst/>
          </a:prstGeom>
        </p:spPr>
      </p:pic>
    </p:spTree>
    <p:extLst>
      <p:ext uri="{BB962C8B-B14F-4D97-AF65-F5344CB8AC3E}">
        <p14:creationId xmlns:p14="http://schemas.microsoft.com/office/powerpoint/2010/main" val="18412440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E42DB-FD96-88DD-244B-9DD238BF715C}"/>
              </a:ext>
            </a:extLst>
          </p:cNvPr>
          <p:cNvSpPr>
            <a:spLocks noGrp="1"/>
          </p:cNvSpPr>
          <p:nvPr>
            <p:ph type="title"/>
          </p:nvPr>
        </p:nvSpPr>
        <p:spPr/>
        <p:txBody>
          <a:bodyPr/>
          <a:lstStyle/>
          <a:p>
            <a:r>
              <a:rPr lang="en-US" dirty="0"/>
              <a:t>FY 2024-2026 Goals</a:t>
            </a:r>
          </a:p>
        </p:txBody>
      </p:sp>
      <p:sp>
        <p:nvSpPr>
          <p:cNvPr id="3" name="Content Placeholder 2">
            <a:extLst>
              <a:ext uri="{FF2B5EF4-FFF2-40B4-BE49-F238E27FC236}">
                <a16:creationId xmlns:a16="http://schemas.microsoft.com/office/drawing/2014/main" id="{2A717E72-57D5-FFCB-AF91-CDF45315099C}"/>
              </a:ext>
            </a:extLst>
          </p:cNvPr>
          <p:cNvSpPr>
            <a:spLocks noGrp="1"/>
          </p:cNvSpPr>
          <p:nvPr>
            <p:ph idx="1"/>
          </p:nvPr>
        </p:nvSpPr>
        <p:spPr/>
        <p:txBody>
          <a:bodyPr/>
          <a:lstStyle/>
          <a:p>
            <a:pPr marL="457200" indent="-457200">
              <a:buFont typeface="+mj-lt"/>
              <a:buAutoNum type="arabicPeriod"/>
            </a:pPr>
            <a:r>
              <a:rPr lang="en-US" sz="2800" dirty="0"/>
              <a:t>Align budget resources with Council Goals</a:t>
            </a:r>
          </a:p>
          <a:p>
            <a:pPr marL="457200" indent="-457200">
              <a:buFont typeface="+mj-lt"/>
              <a:buAutoNum type="arabicPeriod"/>
            </a:pPr>
            <a:r>
              <a:rPr lang="en-US" sz="2800" dirty="0"/>
              <a:t>Focus on Infrastructure Funding</a:t>
            </a:r>
          </a:p>
          <a:p>
            <a:pPr marL="457200" indent="-457200">
              <a:buFont typeface="+mj-lt"/>
              <a:buAutoNum type="arabicPeriod"/>
            </a:pPr>
            <a:r>
              <a:rPr lang="en-US" sz="2800" dirty="0"/>
              <a:t>Complete Facility Needs Assessments</a:t>
            </a:r>
          </a:p>
          <a:p>
            <a:pPr marL="457200" indent="-457200">
              <a:buFont typeface="+mj-lt"/>
              <a:buAutoNum type="arabicPeriod"/>
            </a:pPr>
            <a:r>
              <a:rPr lang="en-US" sz="2800" dirty="0"/>
              <a:t>Improve Transparency through Accounting Development </a:t>
            </a:r>
          </a:p>
          <a:p>
            <a:pPr marL="457200" indent="-457200">
              <a:buFont typeface="+mj-lt"/>
              <a:buAutoNum type="arabicPeriod"/>
            </a:pPr>
            <a:r>
              <a:rPr lang="en-US" sz="2800" dirty="0"/>
              <a:t>Review Finance Policies</a:t>
            </a:r>
          </a:p>
          <a:p>
            <a:pPr marL="457200" indent="-457200">
              <a:buFont typeface="+mj-lt"/>
              <a:buAutoNum type="arabicPeriod"/>
            </a:pPr>
            <a:r>
              <a:rPr lang="en-US" sz="2800" dirty="0"/>
              <a:t>Continue to Pursue Robust Public Engagement</a:t>
            </a:r>
          </a:p>
          <a:p>
            <a:pPr marL="457200" indent="-457200">
              <a:buFont typeface="+mj-lt"/>
              <a:buAutoNum type="arabicPeriod"/>
            </a:pPr>
            <a:endParaRPr lang="en-US" dirty="0"/>
          </a:p>
        </p:txBody>
      </p:sp>
    </p:spTree>
    <p:extLst>
      <p:ext uri="{BB962C8B-B14F-4D97-AF65-F5344CB8AC3E}">
        <p14:creationId xmlns:p14="http://schemas.microsoft.com/office/powerpoint/2010/main" val="39955574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146D3-3FE2-B7F6-D9F6-867E31AB378B}"/>
              </a:ext>
            </a:extLst>
          </p:cNvPr>
          <p:cNvSpPr>
            <a:spLocks noGrp="1"/>
          </p:cNvSpPr>
          <p:nvPr>
            <p:ph type="title"/>
          </p:nvPr>
        </p:nvSpPr>
        <p:spPr/>
        <p:txBody>
          <a:bodyPr/>
          <a:lstStyle/>
          <a:p>
            <a:r>
              <a:rPr lang="en-US" dirty="0"/>
              <a:t>Public Engagement</a:t>
            </a:r>
          </a:p>
        </p:txBody>
      </p:sp>
      <p:pic>
        <p:nvPicPr>
          <p:cNvPr id="6" name="Picture 5">
            <a:extLst>
              <a:ext uri="{FF2B5EF4-FFF2-40B4-BE49-F238E27FC236}">
                <a16:creationId xmlns:a16="http://schemas.microsoft.com/office/drawing/2014/main" id="{909E2A50-6E05-904E-6ED8-8A3389330DB3}"/>
              </a:ext>
            </a:extLst>
          </p:cNvPr>
          <p:cNvPicPr>
            <a:picLocks noChangeAspect="1"/>
          </p:cNvPicPr>
          <p:nvPr/>
        </p:nvPicPr>
        <p:blipFill>
          <a:blip r:embed="rId3"/>
          <a:stretch>
            <a:fillRect/>
          </a:stretch>
        </p:blipFill>
        <p:spPr>
          <a:xfrm>
            <a:off x="4975470" y="641839"/>
            <a:ext cx="5359400" cy="5359400"/>
          </a:xfrm>
          <a:prstGeom prst="rect">
            <a:avLst/>
          </a:prstGeom>
        </p:spPr>
      </p:pic>
    </p:spTree>
    <p:extLst>
      <p:ext uri="{BB962C8B-B14F-4D97-AF65-F5344CB8AC3E}">
        <p14:creationId xmlns:p14="http://schemas.microsoft.com/office/powerpoint/2010/main" val="589151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BE47F-46C1-49E8-3109-6E5B5BE312A0}"/>
              </a:ext>
            </a:extLst>
          </p:cNvPr>
          <p:cNvSpPr>
            <a:spLocks noGrp="1"/>
          </p:cNvSpPr>
          <p:nvPr>
            <p:ph type="title"/>
          </p:nvPr>
        </p:nvSpPr>
        <p:spPr/>
        <p:txBody>
          <a:bodyPr/>
          <a:lstStyle/>
          <a:p>
            <a:r>
              <a:rPr lang="en-US" dirty="0"/>
              <a:t>          Partnerships and coordination</a:t>
            </a:r>
          </a:p>
        </p:txBody>
      </p:sp>
      <p:sp>
        <p:nvSpPr>
          <p:cNvPr id="3" name="Content Placeholder 2">
            <a:extLst>
              <a:ext uri="{FF2B5EF4-FFF2-40B4-BE49-F238E27FC236}">
                <a16:creationId xmlns:a16="http://schemas.microsoft.com/office/drawing/2014/main" id="{62285BB2-1616-9B72-6622-4A61D6DC3BC9}"/>
              </a:ext>
            </a:extLst>
          </p:cNvPr>
          <p:cNvSpPr>
            <a:spLocks noGrp="1"/>
          </p:cNvSpPr>
          <p:nvPr>
            <p:ph idx="1"/>
          </p:nvPr>
        </p:nvSpPr>
        <p:spPr>
          <a:xfrm>
            <a:off x="1214011" y="2011680"/>
            <a:ext cx="5525549" cy="3810622"/>
          </a:xfrm>
        </p:spPr>
        <p:txBody>
          <a:bodyPr>
            <a:normAutofit fontScale="92500" lnSpcReduction="20000"/>
          </a:bodyPr>
          <a:lstStyle/>
          <a:p>
            <a:r>
              <a:rPr lang="en-US" sz="2400" dirty="0"/>
              <a:t>Unions</a:t>
            </a:r>
          </a:p>
          <a:p>
            <a:r>
              <a:rPr lang="en-US" sz="2400" dirty="0"/>
              <a:t>Vegetation management</a:t>
            </a:r>
          </a:p>
          <a:p>
            <a:pPr lvl="1"/>
            <a:r>
              <a:rPr lang="en-US" sz="2400" dirty="0"/>
              <a:t>Firesafe Sonoma</a:t>
            </a:r>
          </a:p>
          <a:p>
            <a:pPr lvl="1"/>
            <a:r>
              <a:rPr lang="en-US" sz="2400" dirty="0"/>
              <a:t>Farm Bureau </a:t>
            </a:r>
          </a:p>
          <a:p>
            <a:r>
              <a:rPr lang="en-US" sz="2400" dirty="0"/>
              <a:t>Outreach</a:t>
            </a:r>
          </a:p>
          <a:p>
            <a:pPr lvl="1"/>
            <a:r>
              <a:rPr lang="en-US" sz="2400" dirty="0"/>
              <a:t>City Managers Association</a:t>
            </a:r>
          </a:p>
          <a:p>
            <a:pPr lvl="1"/>
            <a:r>
              <a:rPr lang="en-US" sz="2400" dirty="0"/>
              <a:t>Mayors and Councils</a:t>
            </a:r>
          </a:p>
          <a:p>
            <a:pPr lvl="1"/>
            <a:r>
              <a:rPr lang="en-US" sz="2400" dirty="0"/>
              <a:t>Taxpayer groups</a:t>
            </a:r>
          </a:p>
          <a:p>
            <a:pPr lvl="1"/>
            <a:r>
              <a:rPr lang="en-US" sz="2400" dirty="0"/>
              <a:t>Board of Supervisors</a:t>
            </a:r>
          </a:p>
          <a:p>
            <a:pPr lvl="1"/>
            <a:r>
              <a:rPr lang="en-US" sz="2400" dirty="0"/>
              <a:t>Civic groups and Business owners</a:t>
            </a:r>
          </a:p>
          <a:p>
            <a:pPr marL="228600" lvl="1" indent="0">
              <a:buNone/>
            </a:pPr>
            <a:r>
              <a:rPr lang="en-US" dirty="0"/>
              <a:t> </a:t>
            </a:r>
          </a:p>
        </p:txBody>
      </p:sp>
      <p:pic>
        <p:nvPicPr>
          <p:cNvPr id="4" name="Picture 3">
            <a:extLst>
              <a:ext uri="{FF2B5EF4-FFF2-40B4-BE49-F238E27FC236}">
                <a16:creationId xmlns:a16="http://schemas.microsoft.com/office/drawing/2014/main" id="{51C4A658-9F2A-2946-CCFC-883E691629EF}"/>
              </a:ext>
            </a:extLst>
          </p:cNvPr>
          <p:cNvPicPr>
            <a:picLocks noChangeAspect="1"/>
          </p:cNvPicPr>
          <p:nvPr/>
        </p:nvPicPr>
        <p:blipFill>
          <a:blip r:embed="rId2"/>
          <a:stretch>
            <a:fillRect/>
          </a:stretch>
        </p:blipFill>
        <p:spPr>
          <a:xfrm>
            <a:off x="9088015" y="2103318"/>
            <a:ext cx="2639301" cy="1813673"/>
          </a:xfrm>
          <a:prstGeom prst="rect">
            <a:avLst/>
          </a:prstGeom>
        </p:spPr>
      </p:pic>
      <p:pic>
        <p:nvPicPr>
          <p:cNvPr id="5" name="Picture 4">
            <a:extLst>
              <a:ext uri="{FF2B5EF4-FFF2-40B4-BE49-F238E27FC236}">
                <a16:creationId xmlns:a16="http://schemas.microsoft.com/office/drawing/2014/main" id="{B21323E9-98E3-714E-08EB-911E2C4D42B4}"/>
              </a:ext>
            </a:extLst>
          </p:cNvPr>
          <p:cNvPicPr>
            <a:picLocks noChangeAspect="1"/>
          </p:cNvPicPr>
          <p:nvPr/>
        </p:nvPicPr>
        <p:blipFill>
          <a:blip r:embed="rId3"/>
          <a:stretch>
            <a:fillRect/>
          </a:stretch>
        </p:blipFill>
        <p:spPr>
          <a:xfrm>
            <a:off x="9712004" y="4227373"/>
            <a:ext cx="1979081" cy="1694028"/>
          </a:xfrm>
          <a:prstGeom prst="rect">
            <a:avLst/>
          </a:prstGeom>
        </p:spPr>
      </p:pic>
      <p:pic>
        <p:nvPicPr>
          <p:cNvPr id="6" name="Picture 5">
            <a:extLst>
              <a:ext uri="{FF2B5EF4-FFF2-40B4-BE49-F238E27FC236}">
                <a16:creationId xmlns:a16="http://schemas.microsoft.com/office/drawing/2014/main" id="{742FFD27-01E4-55C4-0244-487F2571123A}"/>
              </a:ext>
            </a:extLst>
          </p:cNvPr>
          <p:cNvPicPr>
            <a:picLocks noChangeAspect="1"/>
          </p:cNvPicPr>
          <p:nvPr/>
        </p:nvPicPr>
        <p:blipFill>
          <a:blip r:embed="rId4"/>
          <a:stretch>
            <a:fillRect/>
          </a:stretch>
        </p:blipFill>
        <p:spPr>
          <a:xfrm>
            <a:off x="6212829" y="4604439"/>
            <a:ext cx="2641924" cy="1217863"/>
          </a:xfrm>
          <a:prstGeom prst="rect">
            <a:avLst/>
          </a:prstGeom>
        </p:spPr>
      </p:pic>
      <p:pic>
        <p:nvPicPr>
          <p:cNvPr id="7" name="Picture 6">
            <a:extLst>
              <a:ext uri="{FF2B5EF4-FFF2-40B4-BE49-F238E27FC236}">
                <a16:creationId xmlns:a16="http://schemas.microsoft.com/office/drawing/2014/main" id="{DF3E58FE-6726-4AF2-DF4C-97CCE0E91324}"/>
              </a:ext>
            </a:extLst>
          </p:cNvPr>
          <p:cNvPicPr>
            <a:picLocks noChangeAspect="1"/>
          </p:cNvPicPr>
          <p:nvPr/>
        </p:nvPicPr>
        <p:blipFill>
          <a:blip r:embed="rId5"/>
          <a:stretch>
            <a:fillRect/>
          </a:stretch>
        </p:blipFill>
        <p:spPr>
          <a:xfrm>
            <a:off x="0" y="189549"/>
            <a:ext cx="1597290" cy="1603387"/>
          </a:xfrm>
          <a:prstGeom prst="rect">
            <a:avLst/>
          </a:prstGeom>
        </p:spPr>
      </p:pic>
      <p:pic>
        <p:nvPicPr>
          <p:cNvPr id="9" name="Picture 8">
            <a:extLst>
              <a:ext uri="{FF2B5EF4-FFF2-40B4-BE49-F238E27FC236}">
                <a16:creationId xmlns:a16="http://schemas.microsoft.com/office/drawing/2014/main" id="{CB54264E-2557-3F95-D854-9E13C83C704C}"/>
              </a:ext>
            </a:extLst>
          </p:cNvPr>
          <p:cNvPicPr>
            <a:picLocks noChangeAspect="1"/>
          </p:cNvPicPr>
          <p:nvPr/>
        </p:nvPicPr>
        <p:blipFill>
          <a:blip r:embed="rId6"/>
          <a:stretch>
            <a:fillRect/>
          </a:stretch>
        </p:blipFill>
        <p:spPr>
          <a:xfrm>
            <a:off x="6212829" y="2107241"/>
            <a:ext cx="2381250" cy="1809750"/>
          </a:xfrm>
          <a:prstGeom prst="rect">
            <a:avLst/>
          </a:prstGeom>
        </p:spPr>
      </p:pic>
    </p:spTree>
    <p:extLst>
      <p:ext uri="{BB962C8B-B14F-4D97-AF65-F5344CB8AC3E}">
        <p14:creationId xmlns:p14="http://schemas.microsoft.com/office/powerpoint/2010/main" val="15800341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7542-0963-46F8-A822-C90DDF71C61F}"/>
              </a:ext>
            </a:extLst>
          </p:cNvPr>
          <p:cNvSpPr>
            <a:spLocks noGrp="1"/>
          </p:cNvSpPr>
          <p:nvPr>
            <p:ph type="ctrTitle"/>
          </p:nvPr>
        </p:nvSpPr>
        <p:spPr>
          <a:xfrm>
            <a:off x="776884" y="2274810"/>
            <a:ext cx="7315200" cy="1570815"/>
          </a:xfrm>
        </p:spPr>
        <p:txBody>
          <a:bodyPr>
            <a:normAutofit fontScale="90000"/>
          </a:bodyPr>
          <a:lstStyle/>
          <a:p>
            <a:pPr algn="ctr"/>
            <a:r>
              <a:rPr lang="en-US" dirty="0"/>
              <a:t>Discussion, Feedback, Questions, and Direction</a:t>
            </a:r>
          </a:p>
        </p:txBody>
      </p:sp>
      <p:pic>
        <p:nvPicPr>
          <p:cNvPr id="5" name="Picture 4" descr="A sign in front of a mirror posing for the camera&#10;&#10;Description automatically generated">
            <a:extLst>
              <a:ext uri="{FF2B5EF4-FFF2-40B4-BE49-F238E27FC236}">
                <a16:creationId xmlns:a16="http://schemas.microsoft.com/office/drawing/2014/main" id="{B048A621-2E29-4A61-9452-35029C3A19E5}"/>
              </a:ext>
            </a:extLst>
          </p:cNvPr>
          <p:cNvPicPr>
            <a:picLocks noChangeAspect="1"/>
          </p:cNvPicPr>
          <p:nvPr/>
        </p:nvPicPr>
        <p:blipFill>
          <a:blip r:embed="rId3"/>
          <a:stretch>
            <a:fillRect/>
          </a:stretch>
        </p:blipFill>
        <p:spPr>
          <a:xfrm>
            <a:off x="9486900" y="2731734"/>
            <a:ext cx="2420116" cy="1394531"/>
          </a:xfrm>
          <a:prstGeom prst="rect">
            <a:avLst/>
          </a:prstGeom>
        </p:spPr>
      </p:pic>
    </p:spTree>
    <p:extLst>
      <p:ext uri="{BB962C8B-B14F-4D97-AF65-F5344CB8AC3E}">
        <p14:creationId xmlns:p14="http://schemas.microsoft.com/office/powerpoint/2010/main" val="32758818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74A-7F27-4847-8B2F-B2A888B08AA2}"/>
              </a:ext>
            </a:extLst>
          </p:cNvPr>
          <p:cNvSpPr>
            <a:spLocks noGrp="1"/>
          </p:cNvSpPr>
          <p:nvPr>
            <p:ph type="title"/>
          </p:nvPr>
        </p:nvSpPr>
        <p:spPr>
          <a:xfrm>
            <a:off x="609600" y="995039"/>
            <a:ext cx="10972800" cy="990600"/>
          </a:xfrm>
        </p:spPr>
        <p:txBody>
          <a:bodyPr>
            <a:noAutofit/>
          </a:bodyPr>
          <a:lstStyle/>
          <a:p>
            <a:pPr algn="ctr"/>
            <a:r>
              <a:rPr lang="en-US" sz="4400" dirty="0"/>
              <a:t>Public Comment</a:t>
            </a:r>
            <a:br>
              <a:rPr lang="en-US" sz="4400" dirty="0"/>
            </a:br>
            <a:r>
              <a:rPr lang="en-US" sz="4400" dirty="0" err="1"/>
              <a:t>Comentarios</a:t>
            </a:r>
            <a:r>
              <a:rPr lang="en-US" sz="4400" dirty="0"/>
              <a:t> del público</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title="Breaktime">
                <a:extLst>
                  <a:ext uri="{FF2B5EF4-FFF2-40B4-BE49-F238E27FC236}">
                    <a16:creationId xmlns:a16="http://schemas.microsoft.com/office/drawing/2014/main" id="{9C1337F2-305F-866B-0940-AFB2A9C84D64}"/>
                  </a:ext>
                </a:extLst>
              </p:cNvPr>
              <p:cNvGraphicFramePr>
                <a:graphicFrameLocks noGrp="1"/>
              </p:cNvGraphicFramePr>
              <p:nvPr/>
            </p:nvGraphicFramePr>
            <p:xfrm>
              <a:off x="3380574" y="3724555"/>
              <a:ext cx="5430852" cy="229561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Add-in 4" title="Breaktime">
                <a:extLst>
                  <a:ext uri="{FF2B5EF4-FFF2-40B4-BE49-F238E27FC236}">
                    <a16:creationId xmlns:a16="http://schemas.microsoft.com/office/drawing/2014/main" id="{9C1337F2-305F-866B-0940-AFB2A9C84D64}"/>
                  </a:ext>
                </a:extLst>
              </p:cNvPr>
              <p:cNvPicPr>
                <a:picLocks noGrp="1" noRot="1" noChangeAspect="1" noMove="1" noResize="1" noEditPoints="1" noAdjustHandles="1" noChangeArrowheads="1" noChangeShapeType="1"/>
              </p:cNvPicPr>
              <p:nvPr/>
            </p:nvPicPr>
            <p:blipFill>
              <a:blip r:embed="rId3"/>
              <a:stretch>
                <a:fillRect/>
              </a:stretch>
            </p:blipFill>
            <p:spPr>
              <a:xfrm>
                <a:off x="3380574" y="3724555"/>
                <a:ext cx="5430852" cy="2295613"/>
              </a:xfrm>
              <a:prstGeom prst="rect">
                <a:avLst/>
              </a:prstGeom>
            </p:spPr>
          </p:pic>
        </mc:Fallback>
      </mc:AlternateContent>
    </p:spTree>
    <p:extLst>
      <p:ext uri="{BB962C8B-B14F-4D97-AF65-F5344CB8AC3E}">
        <p14:creationId xmlns:p14="http://schemas.microsoft.com/office/powerpoint/2010/main" val="317811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BE47F-46C1-49E8-3109-6E5B5BE312A0}"/>
              </a:ext>
            </a:extLst>
          </p:cNvPr>
          <p:cNvSpPr>
            <a:spLocks noGrp="1"/>
          </p:cNvSpPr>
          <p:nvPr>
            <p:ph type="title"/>
          </p:nvPr>
        </p:nvSpPr>
        <p:spPr/>
        <p:txBody>
          <a:bodyPr/>
          <a:lstStyle/>
          <a:p>
            <a:pPr algn="ctr"/>
            <a:r>
              <a:rPr lang="en-US" dirty="0"/>
              <a:t>        City of </a:t>
            </a:r>
            <a:r>
              <a:rPr lang="en-US" dirty="0" err="1"/>
              <a:t>healdsburg</a:t>
            </a:r>
            <a:r>
              <a:rPr lang="en-US" dirty="0"/>
              <a:t> specific         	impacts if Measure “H” passes</a:t>
            </a:r>
          </a:p>
        </p:txBody>
      </p:sp>
      <p:sp>
        <p:nvSpPr>
          <p:cNvPr id="3" name="Content Placeholder 2">
            <a:extLst>
              <a:ext uri="{FF2B5EF4-FFF2-40B4-BE49-F238E27FC236}">
                <a16:creationId xmlns:a16="http://schemas.microsoft.com/office/drawing/2014/main" id="{62285BB2-1616-9B72-6622-4A61D6DC3BC9}"/>
              </a:ext>
            </a:extLst>
          </p:cNvPr>
          <p:cNvSpPr>
            <a:spLocks noGrp="1"/>
          </p:cNvSpPr>
          <p:nvPr>
            <p:ph idx="1"/>
          </p:nvPr>
        </p:nvSpPr>
        <p:spPr>
          <a:xfrm>
            <a:off x="288519" y="2110058"/>
            <a:ext cx="5972322" cy="4463765"/>
          </a:xfrm>
        </p:spPr>
        <p:txBody>
          <a:bodyPr>
            <a:normAutofit/>
          </a:bodyPr>
          <a:lstStyle/>
          <a:p>
            <a:pPr marL="0" indent="0">
              <a:lnSpc>
                <a:spcPct val="100000"/>
              </a:lnSpc>
              <a:buNone/>
            </a:pPr>
            <a:r>
              <a:rPr lang="en-US" sz="2800" dirty="0"/>
              <a:t>Direct to Healdsburg- over $1.5 Million </a:t>
            </a:r>
          </a:p>
          <a:p>
            <a:pPr>
              <a:lnSpc>
                <a:spcPct val="100000"/>
              </a:lnSpc>
            </a:pPr>
            <a:r>
              <a:rPr lang="en-US" sz="2800" dirty="0"/>
              <a:t>Facilities funding to support construction of the fire substation  </a:t>
            </a:r>
          </a:p>
          <a:p>
            <a:pPr>
              <a:lnSpc>
                <a:spcPct val="100000"/>
              </a:lnSpc>
            </a:pPr>
            <a:r>
              <a:rPr lang="en-US" sz="2800" dirty="0"/>
              <a:t>Funding for a Fire Battalion Chief Position</a:t>
            </a:r>
          </a:p>
          <a:p>
            <a:pPr>
              <a:lnSpc>
                <a:spcPct val="100000"/>
              </a:lnSpc>
            </a:pPr>
            <a:r>
              <a:rPr lang="en-US" sz="2800" dirty="0"/>
              <a:t>Funding for a Fire Inspector Position</a:t>
            </a:r>
          </a:p>
          <a:p>
            <a:pPr>
              <a:lnSpc>
                <a:spcPct val="100000"/>
              </a:lnSpc>
            </a:pPr>
            <a:r>
              <a:rPr lang="en-US" sz="2800" dirty="0"/>
              <a:t>Funding for additional Firefighters and Fire Engineers</a:t>
            </a:r>
          </a:p>
          <a:p>
            <a:pPr marL="0" indent="0">
              <a:buNone/>
            </a:pPr>
            <a:endParaRPr lang="en-US" dirty="0"/>
          </a:p>
        </p:txBody>
      </p:sp>
      <p:sp>
        <p:nvSpPr>
          <p:cNvPr id="4" name="Content Placeholder 2">
            <a:extLst>
              <a:ext uri="{FF2B5EF4-FFF2-40B4-BE49-F238E27FC236}">
                <a16:creationId xmlns:a16="http://schemas.microsoft.com/office/drawing/2014/main" id="{0D0489FC-23B1-A636-D81F-EAF71199DC40}"/>
              </a:ext>
            </a:extLst>
          </p:cNvPr>
          <p:cNvSpPr txBox="1">
            <a:spLocks/>
          </p:cNvSpPr>
          <p:nvPr/>
        </p:nvSpPr>
        <p:spPr>
          <a:xfrm>
            <a:off x="6393849" y="2110058"/>
            <a:ext cx="5972322" cy="446376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200"/>
              </a:spcAft>
              <a:buClr>
                <a:prstClr val="white"/>
              </a:buClr>
              <a:buSzTx/>
              <a:buFont typeface="Wingdings" pitchFamily="2" charset="2"/>
              <a:buChar char=""/>
              <a:tabLst/>
              <a:defRPr/>
            </a:pPr>
            <a:r>
              <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rPr>
              <a:t>Indirect financial support:</a:t>
            </a:r>
          </a:p>
          <a:p>
            <a:pPr marL="411480" marR="0" lvl="1" indent="-182880" algn="l" defTabSz="914400" rtl="0" eaLnBrk="1" fontAlgn="auto" latinLnBrk="0" hangingPunct="1">
              <a:lnSpc>
                <a:spcPct val="90000"/>
              </a:lnSpc>
              <a:spcBef>
                <a:spcPts val="200"/>
              </a:spcBef>
              <a:spcAft>
                <a:spcPts val="400"/>
              </a:spcAft>
              <a:buClr>
                <a:prstClr val="white"/>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REDCOM Fees - $102,000/year</a:t>
            </a:r>
          </a:p>
          <a:p>
            <a:pPr marL="411480" marR="0" lvl="1" indent="-182880" algn="l" defTabSz="914400" rtl="0" eaLnBrk="1" fontAlgn="auto" latinLnBrk="0" hangingPunct="1">
              <a:lnSpc>
                <a:spcPct val="90000"/>
              </a:lnSpc>
              <a:spcBef>
                <a:spcPts val="200"/>
              </a:spcBef>
              <a:spcAft>
                <a:spcPts val="400"/>
              </a:spcAft>
              <a:buClr>
                <a:prstClr val="white"/>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Lexipol Fees - $3,000/year</a:t>
            </a:r>
          </a:p>
          <a:p>
            <a:pPr marL="411480" marR="0" lvl="1" indent="-182880" algn="l" defTabSz="914400" rtl="0" eaLnBrk="1" fontAlgn="auto" latinLnBrk="0" hangingPunct="1">
              <a:lnSpc>
                <a:spcPct val="90000"/>
              </a:lnSpc>
              <a:spcBef>
                <a:spcPts val="200"/>
              </a:spcBef>
              <a:spcAft>
                <a:spcPts val="400"/>
              </a:spcAft>
              <a:buClr>
                <a:prstClr val="white"/>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Upstaffing costs – red flag and winter storm</a:t>
            </a:r>
          </a:p>
          <a:p>
            <a:pPr marL="411480" marR="0" lvl="1" indent="-182880" algn="l" defTabSz="914400" rtl="0" eaLnBrk="1" fontAlgn="auto" latinLnBrk="0" hangingPunct="1">
              <a:lnSpc>
                <a:spcPct val="90000"/>
              </a:lnSpc>
              <a:spcBef>
                <a:spcPts val="200"/>
              </a:spcBef>
              <a:spcAft>
                <a:spcPts val="400"/>
              </a:spcAft>
              <a:buClr>
                <a:prstClr val="white"/>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Technology enhancements</a:t>
            </a:r>
          </a:p>
          <a:p>
            <a:pPr marL="411480" marR="0" lvl="1" indent="-182880" algn="l" defTabSz="914400" rtl="0" eaLnBrk="1" fontAlgn="auto" latinLnBrk="0" hangingPunct="1">
              <a:lnSpc>
                <a:spcPct val="90000"/>
              </a:lnSpc>
              <a:spcBef>
                <a:spcPts val="200"/>
              </a:spcBef>
              <a:spcAft>
                <a:spcPts val="400"/>
              </a:spcAft>
              <a:buClr>
                <a:prstClr val="white"/>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Training enhancements</a:t>
            </a:r>
          </a:p>
          <a:p>
            <a:pPr marL="411480" marR="0" lvl="1" indent="-182880" algn="l" defTabSz="914400" rtl="0" eaLnBrk="1" fontAlgn="auto" latinLnBrk="0" hangingPunct="1">
              <a:lnSpc>
                <a:spcPct val="90000"/>
              </a:lnSpc>
              <a:spcBef>
                <a:spcPts val="200"/>
              </a:spcBef>
              <a:spcAft>
                <a:spcPts val="400"/>
              </a:spcAft>
              <a:buClr>
                <a:prstClr val="white"/>
              </a:buClr>
              <a:buSzTx/>
              <a:buFont typeface="Wingdings" pitchFamily="2" charset="2"/>
              <a:buChar char=""/>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Vegetation Management projects</a:t>
            </a:r>
          </a:p>
          <a:p>
            <a:pPr marL="411480" marR="0" lvl="1" indent="-182880" algn="l" defTabSz="914400" rtl="0" eaLnBrk="1" fontAlgn="auto" latinLnBrk="0" hangingPunct="1">
              <a:lnSpc>
                <a:spcPct val="90000"/>
              </a:lnSpc>
              <a:spcBef>
                <a:spcPts val="200"/>
              </a:spcBef>
              <a:spcAft>
                <a:spcPts val="400"/>
              </a:spcAft>
              <a:buClr>
                <a:prstClr val="white"/>
              </a:buClr>
              <a:buSzTx/>
              <a:buFont typeface="Wingdings" pitchFamily="2" charset="2"/>
              <a:buChar char=""/>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A412B450-9F82-79EE-944F-84AFAAB225B7}"/>
              </a:ext>
            </a:extLst>
          </p:cNvPr>
          <p:cNvPicPr>
            <a:picLocks noChangeAspect="1"/>
          </p:cNvPicPr>
          <p:nvPr/>
        </p:nvPicPr>
        <p:blipFill>
          <a:blip r:embed="rId2"/>
          <a:stretch>
            <a:fillRect/>
          </a:stretch>
        </p:blipFill>
        <p:spPr>
          <a:xfrm>
            <a:off x="31149" y="189549"/>
            <a:ext cx="1597290" cy="1603387"/>
          </a:xfrm>
          <a:prstGeom prst="rect">
            <a:avLst/>
          </a:prstGeom>
        </p:spPr>
      </p:pic>
      <p:pic>
        <p:nvPicPr>
          <p:cNvPr id="5" name="Picture 4">
            <a:extLst>
              <a:ext uri="{FF2B5EF4-FFF2-40B4-BE49-F238E27FC236}">
                <a16:creationId xmlns:a16="http://schemas.microsoft.com/office/drawing/2014/main" id="{4EF03605-F35C-DD4D-60AE-3F7A41F8C90A}"/>
              </a:ext>
            </a:extLst>
          </p:cNvPr>
          <p:cNvPicPr>
            <a:picLocks noChangeAspect="1"/>
          </p:cNvPicPr>
          <p:nvPr/>
        </p:nvPicPr>
        <p:blipFill>
          <a:blip r:embed="rId3"/>
          <a:stretch>
            <a:fillRect/>
          </a:stretch>
        </p:blipFill>
        <p:spPr>
          <a:xfrm>
            <a:off x="6094959" y="4454495"/>
            <a:ext cx="2132999" cy="2132999"/>
          </a:xfrm>
          <a:prstGeom prst="rect">
            <a:avLst/>
          </a:prstGeom>
        </p:spPr>
      </p:pic>
      <p:pic>
        <p:nvPicPr>
          <p:cNvPr id="1026" name="Picture 2" descr="No photo description available.">
            <a:extLst>
              <a:ext uri="{FF2B5EF4-FFF2-40B4-BE49-F238E27FC236}">
                <a16:creationId xmlns:a16="http://schemas.microsoft.com/office/drawing/2014/main" id="{D916ABBC-BABD-6BD1-AD0D-00F38691F7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52" t="6214" r="16166" b="32167"/>
          <a:stretch/>
        </p:blipFill>
        <p:spPr bwMode="auto">
          <a:xfrm>
            <a:off x="8646852" y="4498746"/>
            <a:ext cx="3000652" cy="218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92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A7F152-B3C8-A29A-DA7B-4696E3F057FF}"/>
              </a:ext>
            </a:extLst>
          </p:cNvPr>
          <p:cNvSpPr>
            <a:spLocks noGrp="1"/>
          </p:cNvSpPr>
          <p:nvPr>
            <p:ph type="title"/>
          </p:nvPr>
        </p:nvSpPr>
        <p:spPr>
          <a:xfrm>
            <a:off x="0" y="2208879"/>
            <a:ext cx="5086905" cy="1676400"/>
          </a:xfrm>
        </p:spPr>
        <p:txBody>
          <a:bodyPr/>
          <a:lstStyle/>
          <a:p>
            <a:r>
              <a:rPr lang="en-US" dirty="0"/>
              <a:t>Questions?</a:t>
            </a:r>
          </a:p>
        </p:txBody>
      </p:sp>
      <p:pic>
        <p:nvPicPr>
          <p:cNvPr id="9" name="Picture 8">
            <a:extLst>
              <a:ext uri="{FF2B5EF4-FFF2-40B4-BE49-F238E27FC236}">
                <a16:creationId xmlns:a16="http://schemas.microsoft.com/office/drawing/2014/main" id="{2E794026-3D46-92B3-3C3F-45D2E37B43A6}"/>
              </a:ext>
            </a:extLst>
          </p:cNvPr>
          <p:cNvPicPr>
            <a:picLocks noChangeAspect="1"/>
          </p:cNvPicPr>
          <p:nvPr/>
        </p:nvPicPr>
        <p:blipFill>
          <a:blip r:embed="rId2"/>
          <a:stretch>
            <a:fillRect/>
          </a:stretch>
        </p:blipFill>
        <p:spPr>
          <a:xfrm>
            <a:off x="0" y="-559031"/>
            <a:ext cx="4038542" cy="3028906"/>
          </a:xfrm>
          <a:prstGeom prst="rect">
            <a:avLst/>
          </a:prstGeom>
        </p:spPr>
      </p:pic>
      <p:pic>
        <p:nvPicPr>
          <p:cNvPr id="11" name="Picture 10">
            <a:extLst>
              <a:ext uri="{FF2B5EF4-FFF2-40B4-BE49-F238E27FC236}">
                <a16:creationId xmlns:a16="http://schemas.microsoft.com/office/drawing/2014/main" id="{FC822023-C20C-4C17-3780-9B2255973990}"/>
              </a:ext>
            </a:extLst>
          </p:cNvPr>
          <p:cNvPicPr>
            <a:picLocks noChangeAspect="1"/>
          </p:cNvPicPr>
          <p:nvPr/>
        </p:nvPicPr>
        <p:blipFill>
          <a:blip r:embed="rId3"/>
          <a:stretch>
            <a:fillRect/>
          </a:stretch>
        </p:blipFill>
        <p:spPr>
          <a:xfrm>
            <a:off x="5865779" y="493890"/>
            <a:ext cx="6326221" cy="5319131"/>
          </a:xfrm>
          <a:prstGeom prst="rect">
            <a:avLst/>
          </a:prstGeom>
        </p:spPr>
      </p:pic>
      <p:pic>
        <p:nvPicPr>
          <p:cNvPr id="12" name="Picture 11">
            <a:extLst>
              <a:ext uri="{FF2B5EF4-FFF2-40B4-BE49-F238E27FC236}">
                <a16:creationId xmlns:a16="http://schemas.microsoft.com/office/drawing/2014/main" id="{A74DA322-93E3-D118-1E45-8E090B40FC89}"/>
              </a:ext>
            </a:extLst>
          </p:cNvPr>
          <p:cNvPicPr>
            <a:picLocks noChangeAspect="1"/>
          </p:cNvPicPr>
          <p:nvPr/>
        </p:nvPicPr>
        <p:blipFill rotWithShape="1">
          <a:blip r:embed="rId4"/>
          <a:srcRect b="23073"/>
          <a:stretch/>
        </p:blipFill>
        <p:spPr>
          <a:xfrm>
            <a:off x="690664" y="3646834"/>
            <a:ext cx="4909351" cy="2965211"/>
          </a:xfrm>
          <a:prstGeom prst="rect">
            <a:avLst/>
          </a:prstGeom>
        </p:spPr>
      </p:pic>
    </p:spTree>
    <p:extLst>
      <p:ext uri="{BB962C8B-B14F-4D97-AF65-F5344CB8AC3E}">
        <p14:creationId xmlns:p14="http://schemas.microsoft.com/office/powerpoint/2010/main" val="1484298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74A-7F27-4847-8B2F-B2A888B08AA2}"/>
              </a:ext>
            </a:extLst>
          </p:cNvPr>
          <p:cNvSpPr>
            <a:spLocks noGrp="1"/>
          </p:cNvSpPr>
          <p:nvPr>
            <p:ph type="title"/>
          </p:nvPr>
        </p:nvSpPr>
        <p:spPr>
          <a:xfrm>
            <a:off x="609600" y="995039"/>
            <a:ext cx="10972800" cy="990600"/>
          </a:xfrm>
        </p:spPr>
        <p:txBody>
          <a:bodyPr>
            <a:noAutofit/>
          </a:bodyPr>
          <a:lstStyle/>
          <a:p>
            <a:pPr algn="ctr"/>
            <a:r>
              <a:rPr lang="en-US" sz="4400" dirty="0"/>
              <a:t>Public Comment</a:t>
            </a:r>
            <a:br>
              <a:rPr lang="en-US" sz="4400" dirty="0"/>
            </a:br>
            <a:r>
              <a:rPr lang="en-US" sz="4400" dirty="0" err="1"/>
              <a:t>Comentarios</a:t>
            </a:r>
            <a:r>
              <a:rPr lang="en-US" sz="4400" dirty="0"/>
              <a:t> del público</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title="Breaktime">
                <a:extLst>
                  <a:ext uri="{FF2B5EF4-FFF2-40B4-BE49-F238E27FC236}">
                    <a16:creationId xmlns:a16="http://schemas.microsoft.com/office/drawing/2014/main" id="{9C1337F2-305F-866B-0940-AFB2A9C84D64}"/>
                  </a:ext>
                </a:extLst>
              </p:cNvPr>
              <p:cNvGraphicFramePr>
                <a:graphicFrameLocks noGrp="1"/>
              </p:cNvGraphicFramePr>
              <p:nvPr/>
            </p:nvGraphicFramePr>
            <p:xfrm>
              <a:off x="3380574" y="3724555"/>
              <a:ext cx="5430852" cy="229561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Add-in 4" title="Breaktime">
                <a:extLst>
                  <a:ext uri="{FF2B5EF4-FFF2-40B4-BE49-F238E27FC236}">
                    <a16:creationId xmlns:a16="http://schemas.microsoft.com/office/drawing/2014/main" id="{9C1337F2-305F-866B-0940-AFB2A9C84D64}"/>
                  </a:ext>
                </a:extLst>
              </p:cNvPr>
              <p:cNvPicPr>
                <a:picLocks noGrp="1" noRot="1" noChangeAspect="1" noMove="1" noResize="1" noEditPoints="1" noAdjustHandles="1" noChangeArrowheads="1" noChangeShapeType="1"/>
              </p:cNvPicPr>
              <p:nvPr/>
            </p:nvPicPr>
            <p:blipFill>
              <a:blip r:embed="rId3"/>
              <a:stretch>
                <a:fillRect/>
              </a:stretch>
            </p:blipFill>
            <p:spPr>
              <a:xfrm>
                <a:off x="3380574" y="3724555"/>
                <a:ext cx="5430852" cy="2295613"/>
              </a:xfrm>
              <a:prstGeom prst="rect">
                <a:avLst/>
              </a:prstGeom>
            </p:spPr>
          </p:pic>
        </mc:Fallback>
      </mc:AlternateContent>
    </p:spTree>
    <p:extLst>
      <p:ext uri="{BB962C8B-B14F-4D97-AF65-F5344CB8AC3E}">
        <p14:creationId xmlns:p14="http://schemas.microsoft.com/office/powerpoint/2010/main" val="3027706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7542-0963-46F8-A822-C90DDF71C61F}"/>
              </a:ext>
            </a:extLst>
          </p:cNvPr>
          <p:cNvSpPr>
            <a:spLocks noGrp="1"/>
          </p:cNvSpPr>
          <p:nvPr>
            <p:ph type="ctrTitle"/>
          </p:nvPr>
        </p:nvSpPr>
        <p:spPr/>
        <p:txBody>
          <a:bodyPr/>
          <a:lstStyle/>
          <a:p>
            <a:r>
              <a:rPr lang="en-US" dirty="0"/>
              <a:t>City Manager’s Report</a:t>
            </a:r>
          </a:p>
        </p:txBody>
      </p:sp>
      <p:sp>
        <p:nvSpPr>
          <p:cNvPr id="3" name="Subtitle 2">
            <a:extLst>
              <a:ext uri="{FF2B5EF4-FFF2-40B4-BE49-F238E27FC236}">
                <a16:creationId xmlns:a16="http://schemas.microsoft.com/office/drawing/2014/main" id="{90AF3062-85F0-445B-B2F9-00033DCCEF86}"/>
              </a:ext>
            </a:extLst>
          </p:cNvPr>
          <p:cNvSpPr>
            <a:spLocks noGrp="1"/>
          </p:cNvSpPr>
          <p:nvPr>
            <p:ph type="subTitle" idx="1"/>
          </p:nvPr>
        </p:nvSpPr>
        <p:spPr/>
        <p:txBody>
          <a:bodyPr/>
          <a:lstStyle/>
          <a:p>
            <a:r>
              <a:rPr lang="en-US" dirty="0"/>
              <a:t>City Council, January 16, 2024</a:t>
            </a:r>
          </a:p>
        </p:txBody>
      </p:sp>
      <p:pic>
        <p:nvPicPr>
          <p:cNvPr id="5" name="Picture 4" descr="A sign in front of a mirror posing for the camera&#10;&#10;Description automatically generated">
            <a:extLst>
              <a:ext uri="{FF2B5EF4-FFF2-40B4-BE49-F238E27FC236}">
                <a16:creationId xmlns:a16="http://schemas.microsoft.com/office/drawing/2014/main" id="{B048A621-2E29-4A61-9452-35029C3A19E5}"/>
              </a:ext>
            </a:extLst>
          </p:cNvPr>
          <p:cNvPicPr>
            <a:picLocks noChangeAspect="1"/>
          </p:cNvPicPr>
          <p:nvPr/>
        </p:nvPicPr>
        <p:blipFill>
          <a:blip r:embed="rId2"/>
          <a:stretch>
            <a:fillRect/>
          </a:stretch>
        </p:blipFill>
        <p:spPr>
          <a:xfrm>
            <a:off x="9486900" y="2731734"/>
            <a:ext cx="2420116" cy="1394531"/>
          </a:xfrm>
          <a:prstGeom prst="rect">
            <a:avLst/>
          </a:prstGeom>
        </p:spPr>
      </p:pic>
    </p:spTree>
    <p:extLst>
      <p:ext uri="{BB962C8B-B14F-4D97-AF65-F5344CB8AC3E}">
        <p14:creationId xmlns:p14="http://schemas.microsoft.com/office/powerpoint/2010/main" val="2239823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FD74-28E4-438C-886C-2735A10B7BDE}"/>
              </a:ext>
            </a:extLst>
          </p:cNvPr>
          <p:cNvSpPr>
            <a:spLocks noGrp="1"/>
          </p:cNvSpPr>
          <p:nvPr>
            <p:ph type="title"/>
          </p:nvPr>
        </p:nvSpPr>
        <p:spPr>
          <a:xfrm>
            <a:off x="97654" y="1606858"/>
            <a:ext cx="11931589" cy="1390835"/>
          </a:xfrm>
        </p:spPr>
        <p:txBody>
          <a:bodyPr>
            <a:normAutofit fontScale="90000"/>
          </a:bodyPr>
          <a:lstStyle/>
          <a:p>
            <a:pPr algn="ctr"/>
            <a:r>
              <a:rPr lang="en-US" sz="3200" dirty="0"/>
              <a:t>Public Comment on Non Agenda Items</a:t>
            </a:r>
            <a:br>
              <a:rPr lang="en-US" sz="3200" dirty="0"/>
            </a:br>
            <a:r>
              <a:rPr lang="es-ES" sz="3200" dirty="0"/>
              <a:t>Comentarios del público sobre puntos no incluidos en la agenda de la reunión</a:t>
            </a:r>
            <a:endParaRPr lang="en-US" sz="4400" dirty="0"/>
          </a:p>
        </p:txBody>
      </p:sp>
      <p:sp>
        <p:nvSpPr>
          <p:cNvPr id="4" name="Slide Number Placeholder 3">
            <a:extLst>
              <a:ext uri="{FF2B5EF4-FFF2-40B4-BE49-F238E27FC236}">
                <a16:creationId xmlns:a16="http://schemas.microsoft.com/office/drawing/2014/main" id="{32C0DB0A-1114-782E-1B52-AC78D8A96514}"/>
              </a:ext>
            </a:extLst>
          </p:cNvPr>
          <p:cNvSpPr>
            <a:spLocks noGrp="1"/>
          </p:cNvSpPr>
          <p:nvPr>
            <p:ph type="sldNum" sz="quarter" idx="12"/>
          </p:nvPr>
        </p:nvSpPr>
        <p:spPr/>
        <p:txBody>
          <a:bodyPr/>
          <a:lstStyle/>
          <a:p>
            <a:pPr>
              <a:defRPr/>
            </a:pPr>
            <a:fld id="{E59A23D7-464D-4DDE-8781-FBC52562B422}" type="slidenum">
              <a:rPr lang="en-US" smtClean="0"/>
              <a:pPr>
                <a:defRPr/>
              </a:pPr>
              <a:t>16</a:t>
            </a:fld>
            <a:endParaRPr lang="en-US"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6" name="Add-in 5" title="Breaktime">
                <a:extLst>
                  <a:ext uri="{FF2B5EF4-FFF2-40B4-BE49-F238E27FC236}">
                    <a16:creationId xmlns:a16="http://schemas.microsoft.com/office/drawing/2014/main" id="{4845AA66-C457-F109-1FD5-26213CCF1FBE}"/>
                  </a:ext>
                </a:extLst>
              </p:cNvPr>
              <p:cNvGraphicFramePr>
                <a:graphicFrameLocks noGrp="1"/>
              </p:cNvGraphicFramePr>
              <p:nvPr>
                <p:extLst>
                  <p:ext uri="{D42A27DB-BD31-4B8C-83A1-F6EECF244321}">
                    <p14:modId xmlns:p14="http://schemas.microsoft.com/office/powerpoint/2010/main" val="1997251249"/>
                  </p:ext>
                </p:extLst>
              </p:nvPr>
            </p:nvGraphicFramePr>
            <p:xfrm>
              <a:off x="3380574" y="3657599"/>
              <a:ext cx="5430852" cy="229561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6" name="Add-in 5" title="Breaktime">
                <a:extLst>
                  <a:ext uri="{FF2B5EF4-FFF2-40B4-BE49-F238E27FC236}">
                    <a16:creationId xmlns:a16="http://schemas.microsoft.com/office/drawing/2014/main" id="{4845AA66-C457-F109-1FD5-26213CCF1FBE}"/>
                  </a:ext>
                </a:extLst>
              </p:cNvPr>
              <p:cNvPicPr>
                <a:picLocks noGrp="1" noRot="1" noChangeAspect="1" noMove="1" noResize="1" noEditPoints="1" noAdjustHandles="1" noChangeArrowheads="1" noChangeShapeType="1"/>
              </p:cNvPicPr>
              <p:nvPr/>
            </p:nvPicPr>
            <p:blipFill>
              <a:blip r:embed="rId3"/>
              <a:stretch>
                <a:fillRect/>
              </a:stretch>
            </p:blipFill>
            <p:spPr>
              <a:xfrm>
                <a:off x="3380574" y="3657599"/>
                <a:ext cx="5430852" cy="2295613"/>
              </a:xfrm>
              <a:prstGeom prst="rect">
                <a:avLst/>
              </a:prstGeom>
            </p:spPr>
          </p:pic>
        </mc:Fallback>
      </mc:AlternateContent>
    </p:spTree>
    <p:extLst>
      <p:ext uri="{BB962C8B-B14F-4D97-AF65-F5344CB8AC3E}">
        <p14:creationId xmlns:p14="http://schemas.microsoft.com/office/powerpoint/2010/main" val="124223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7542-0963-46F8-A822-C90DDF71C61F}"/>
              </a:ext>
            </a:extLst>
          </p:cNvPr>
          <p:cNvSpPr>
            <a:spLocks noGrp="1"/>
          </p:cNvSpPr>
          <p:nvPr>
            <p:ph type="ctrTitle"/>
          </p:nvPr>
        </p:nvSpPr>
        <p:spPr/>
        <p:txBody>
          <a:bodyPr>
            <a:normAutofit/>
          </a:bodyPr>
          <a:lstStyle/>
          <a:p>
            <a:pPr algn="ctr"/>
            <a:r>
              <a:rPr lang="en-US" sz="4400" dirty="0"/>
              <a:t>Healdsburg  Municipal Recycled Water Pipeline Project </a:t>
            </a:r>
            <a:br>
              <a:rPr lang="en-US" sz="4400" dirty="0"/>
            </a:br>
            <a:br>
              <a:rPr lang="en-US" sz="4400" dirty="0"/>
            </a:br>
            <a:r>
              <a:rPr lang="en-US" sz="4400" dirty="0"/>
              <a:t>Environmental Impact Report Amendment </a:t>
            </a:r>
          </a:p>
        </p:txBody>
      </p:sp>
      <p:sp>
        <p:nvSpPr>
          <p:cNvPr id="3" name="Subtitle 2">
            <a:extLst>
              <a:ext uri="{FF2B5EF4-FFF2-40B4-BE49-F238E27FC236}">
                <a16:creationId xmlns:a16="http://schemas.microsoft.com/office/drawing/2014/main" id="{90AF3062-85F0-445B-B2F9-00033DCCEF86}"/>
              </a:ext>
            </a:extLst>
          </p:cNvPr>
          <p:cNvSpPr>
            <a:spLocks noGrp="1"/>
          </p:cNvSpPr>
          <p:nvPr>
            <p:ph type="subTitle" idx="1"/>
          </p:nvPr>
        </p:nvSpPr>
        <p:spPr>
          <a:xfrm>
            <a:off x="1100015" y="4670246"/>
            <a:ext cx="7315200" cy="1332348"/>
          </a:xfrm>
        </p:spPr>
        <p:txBody>
          <a:bodyPr>
            <a:noAutofit/>
          </a:bodyPr>
          <a:lstStyle/>
          <a:p>
            <a:r>
              <a:rPr lang="en-US" dirty="0"/>
              <a:t>A water resiliency project </a:t>
            </a:r>
          </a:p>
          <a:p>
            <a:endParaRPr lang="en-US" dirty="0"/>
          </a:p>
          <a:p>
            <a:pPr>
              <a:spcBef>
                <a:spcPts val="0"/>
              </a:spcBef>
            </a:pPr>
            <a:r>
              <a:rPr lang="en-US" dirty="0"/>
              <a:t>Presented to the City Council</a:t>
            </a:r>
          </a:p>
          <a:p>
            <a:pPr>
              <a:spcBef>
                <a:spcPts val="0"/>
              </a:spcBef>
            </a:pPr>
            <a:r>
              <a:rPr lang="en-US" dirty="0"/>
              <a:t>January 16, 2024</a:t>
            </a:r>
          </a:p>
        </p:txBody>
      </p:sp>
      <p:pic>
        <p:nvPicPr>
          <p:cNvPr id="5" name="Picture 4" descr="A sign in front of a mirror posing for the camera&#10;&#10;Description automatically generated">
            <a:extLst>
              <a:ext uri="{FF2B5EF4-FFF2-40B4-BE49-F238E27FC236}">
                <a16:creationId xmlns:a16="http://schemas.microsoft.com/office/drawing/2014/main" id="{B048A621-2E29-4A61-9452-35029C3A19E5}"/>
              </a:ext>
            </a:extLst>
          </p:cNvPr>
          <p:cNvPicPr>
            <a:picLocks noChangeAspect="1"/>
          </p:cNvPicPr>
          <p:nvPr/>
        </p:nvPicPr>
        <p:blipFill>
          <a:blip r:embed="rId2"/>
          <a:stretch>
            <a:fillRect/>
          </a:stretch>
        </p:blipFill>
        <p:spPr>
          <a:xfrm>
            <a:off x="9486900" y="2731734"/>
            <a:ext cx="2420116" cy="1394531"/>
          </a:xfrm>
          <a:prstGeom prst="rect">
            <a:avLst/>
          </a:prstGeom>
        </p:spPr>
      </p:pic>
    </p:spTree>
    <p:extLst>
      <p:ext uri="{BB962C8B-B14F-4D97-AF65-F5344CB8AC3E}">
        <p14:creationId xmlns:p14="http://schemas.microsoft.com/office/powerpoint/2010/main" val="308745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AF7A-A6A7-C696-C98D-297D5DE213D0}"/>
              </a:ext>
            </a:extLst>
          </p:cNvPr>
          <p:cNvSpPr>
            <a:spLocks noGrp="1"/>
          </p:cNvSpPr>
          <p:nvPr>
            <p:ph type="title"/>
          </p:nvPr>
        </p:nvSpPr>
        <p:spPr/>
        <p:txBody>
          <a:bodyPr>
            <a:normAutofit/>
          </a:bodyPr>
          <a:lstStyle/>
          <a:p>
            <a:r>
              <a:rPr lang="en-US" sz="3200" dirty="0"/>
              <a:t>Recommended Council Action</a:t>
            </a:r>
          </a:p>
        </p:txBody>
      </p:sp>
      <p:sp>
        <p:nvSpPr>
          <p:cNvPr id="3" name="Content Placeholder 2">
            <a:extLst>
              <a:ext uri="{FF2B5EF4-FFF2-40B4-BE49-F238E27FC236}">
                <a16:creationId xmlns:a16="http://schemas.microsoft.com/office/drawing/2014/main" id="{25DCC6CA-5725-95DF-5CA8-2AFE5574B42A}"/>
              </a:ext>
            </a:extLst>
          </p:cNvPr>
          <p:cNvSpPr>
            <a:spLocks noGrp="1"/>
          </p:cNvSpPr>
          <p:nvPr>
            <p:ph idx="1"/>
          </p:nvPr>
        </p:nvSpPr>
        <p:spPr/>
        <p:txBody>
          <a:bodyPr/>
          <a:lstStyle/>
          <a:p>
            <a:pPr marL="457200" indent="-457200" algn="just">
              <a:buFont typeface="+mj-lt"/>
              <a:buAutoNum type="arabicPeriod"/>
            </a:pPr>
            <a:r>
              <a:rPr lang="en-US" sz="2400" dirty="0"/>
              <a:t>Adopted a resolution of the City Council of the City of Healdsburg adopting an addendum to the final environmental impact report for the Healdsburg Wastewater Treatment Plant Upgrade Project (“Project”) and making recommended findings; and </a:t>
            </a:r>
          </a:p>
          <a:p>
            <a:pPr marL="457200" indent="-457200" algn="just">
              <a:buFont typeface="+mj-lt"/>
              <a:buAutoNum type="arabicPeriod"/>
            </a:pPr>
            <a:r>
              <a:rPr lang="en-US" sz="2400" dirty="0"/>
              <a:t>Approve the Project as modified.</a:t>
            </a:r>
          </a:p>
          <a:p>
            <a:endParaRPr lang="en-US" dirty="0"/>
          </a:p>
        </p:txBody>
      </p:sp>
    </p:spTree>
    <p:extLst>
      <p:ext uri="{BB962C8B-B14F-4D97-AF65-F5344CB8AC3E}">
        <p14:creationId xmlns:p14="http://schemas.microsoft.com/office/powerpoint/2010/main" val="2694085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4A21-2159-A7CF-83F6-1CDEC1511832}"/>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BB048807-0760-AE34-FFE2-C7605C30EF0A}"/>
              </a:ext>
            </a:extLst>
          </p:cNvPr>
          <p:cNvSpPr>
            <a:spLocks noGrp="1"/>
          </p:cNvSpPr>
          <p:nvPr>
            <p:ph idx="1"/>
          </p:nvPr>
        </p:nvSpPr>
        <p:spPr/>
        <p:txBody>
          <a:bodyPr>
            <a:normAutofit/>
          </a:bodyPr>
          <a:lstStyle/>
          <a:p>
            <a:pPr>
              <a:lnSpc>
                <a:spcPct val="100000"/>
              </a:lnSpc>
              <a:spcBef>
                <a:spcPts val="1800"/>
              </a:spcBef>
            </a:pPr>
            <a:r>
              <a:rPr lang="en-US" sz="2400" dirty="0"/>
              <a:t>The City has a Water Reclamation Facility (</a:t>
            </a:r>
            <a:r>
              <a:rPr lang="en-US" sz="2400" dirty="0" err="1"/>
              <a:t>WRF</a:t>
            </a:r>
            <a:r>
              <a:rPr lang="en-US" sz="2400" dirty="0"/>
              <a:t>) operates under an NPDES permit that allows discharge to the Russian River only from October 1 to May 14  -  Discharge is prohibited May 15 to September 30  </a:t>
            </a:r>
          </a:p>
          <a:p>
            <a:pPr>
              <a:lnSpc>
                <a:spcPct val="100000"/>
              </a:lnSpc>
              <a:spcBef>
                <a:spcPts val="1800"/>
              </a:spcBef>
            </a:pPr>
            <a:r>
              <a:rPr lang="en-US" sz="2400" dirty="0"/>
              <a:t>A 2018 feasibility investigation concluded that beneficial reuse for agricultural irrigation cost-effectively meets discharge prohibition</a:t>
            </a:r>
          </a:p>
          <a:p>
            <a:pPr>
              <a:lnSpc>
                <a:spcPct val="100000"/>
              </a:lnSpc>
              <a:spcBef>
                <a:spcPts val="1800"/>
              </a:spcBef>
            </a:pPr>
            <a:r>
              <a:rPr lang="en-US" sz="2400" dirty="0"/>
              <a:t>The investigation acknowledged that agricultural irrigation can be variable and diversification of the beneficial reuse program, including urban reuse, is a key for continued compliance and should be pursued as funding allows</a:t>
            </a:r>
            <a:endParaRPr lang="en-US" dirty="0"/>
          </a:p>
          <a:p>
            <a:endParaRPr lang="en-US" dirty="0"/>
          </a:p>
        </p:txBody>
      </p:sp>
    </p:spTree>
    <p:extLst>
      <p:ext uri="{BB962C8B-B14F-4D97-AF65-F5344CB8AC3E}">
        <p14:creationId xmlns:p14="http://schemas.microsoft.com/office/powerpoint/2010/main" val="3547951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7688-8F6E-E3B0-A57C-3A0A661EE912}"/>
              </a:ext>
            </a:extLst>
          </p:cNvPr>
          <p:cNvSpPr>
            <a:spLocks noGrp="1"/>
          </p:cNvSpPr>
          <p:nvPr>
            <p:ph type="ctrTitle"/>
          </p:nvPr>
        </p:nvSpPr>
        <p:spPr/>
        <p:txBody>
          <a:bodyPr/>
          <a:lstStyle/>
          <a:p>
            <a:r>
              <a:rPr lang="en-US" dirty="0"/>
              <a:t>Fire Service Sales Tax Measure “H”</a:t>
            </a:r>
          </a:p>
        </p:txBody>
      </p:sp>
      <p:sp>
        <p:nvSpPr>
          <p:cNvPr id="3" name="Subtitle 2">
            <a:extLst>
              <a:ext uri="{FF2B5EF4-FFF2-40B4-BE49-F238E27FC236}">
                <a16:creationId xmlns:a16="http://schemas.microsoft.com/office/drawing/2014/main" id="{E1A6B0EB-F84F-3B40-0532-48C4A71CD292}"/>
              </a:ext>
            </a:extLst>
          </p:cNvPr>
          <p:cNvSpPr>
            <a:spLocks noGrp="1"/>
          </p:cNvSpPr>
          <p:nvPr>
            <p:ph type="subTitle" idx="1"/>
          </p:nvPr>
        </p:nvSpPr>
        <p:spPr/>
        <p:txBody>
          <a:bodyPr/>
          <a:lstStyle/>
          <a:p>
            <a:r>
              <a:rPr lang="en-US" dirty="0"/>
              <a:t>January 16, 2024</a:t>
            </a:r>
          </a:p>
          <a:p>
            <a:r>
              <a:rPr lang="en-US" sz="3200" dirty="0"/>
              <a:t>City of Healdsburg</a:t>
            </a:r>
          </a:p>
        </p:txBody>
      </p:sp>
      <p:sp>
        <p:nvSpPr>
          <p:cNvPr id="4" name="TextBox 3">
            <a:extLst>
              <a:ext uri="{FF2B5EF4-FFF2-40B4-BE49-F238E27FC236}">
                <a16:creationId xmlns:a16="http://schemas.microsoft.com/office/drawing/2014/main" id="{7F1CB170-A764-3AE1-ED7E-889219333E79}"/>
              </a:ext>
            </a:extLst>
          </p:cNvPr>
          <p:cNvSpPr txBox="1"/>
          <p:nvPr/>
        </p:nvSpPr>
        <p:spPr>
          <a:xfrm>
            <a:off x="2946918" y="5074672"/>
            <a:ext cx="629816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*For informational/educational purposes only*</a:t>
            </a:r>
          </a:p>
        </p:txBody>
      </p:sp>
      <p:pic>
        <p:nvPicPr>
          <p:cNvPr id="5" name="Picture 4">
            <a:extLst>
              <a:ext uri="{FF2B5EF4-FFF2-40B4-BE49-F238E27FC236}">
                <a16:creationId xmlns:a16="http://schemas.microsoft.com/office/drawing/2014/main" id="{6179D82B-8F79-BAA5-89A3-C055332C56D3}"/>
              </a:ext>
            </a:extLst>
          </p:cNvPr>
          <p:cNvPicPr>
            <a:picLocks noChangeAspect="1"/>
          </p:cNvPicPr>
          <p:nvPr/>
        </p:nvPicPr>
        <p:blipFill>
          <a:blip r:embed="rId2"/>
          <a:stretch>
            <a:fillRect/>
          </a:stretch>
        </p:blipFill>
        <p:spPr>
          <a:xfrm>
            <a:off x="184178" y="173355"/>
            <a:ext cx="1732733" cy="1739347"/>
          </a:xfrm>
          <a:prstGeom prst="rect">
            <a:avLst/>
          </a:prstGeom>
        </p:spPr>
      </p:pic>
    </p:spTree>
    <p:extLst>
      <p:ext uri="{BB962C8B-B14F-4D97-AF65-F5344CB8AC3E}">
        <p14:creationId xmlns:p14="http://schemas.microsoft.com/office/powerpoint/2010/main" val="1996965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4A21-2159-A7CF-83F6-1CDEC1511832}"/>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BB048807-0760-AE34-FFE2-C7605C30EF0A}"/>
              </a:ext>
            </a:extLst>
          </p:cNvPr>
          <p:cNvSpPr>
            <a:spLocks noGrp="1"/>
          </p:cNvSpPr>
          <p:nvPr>
            <p:ph idx="1"/>
          </p:nvPr>
        </p:nvSpPr>
        <p:spPr/>
        <p:txBody>
          <a:bodyPr>
            <a:normAutofit/>
          </a:bodyPr>
          <a:lstStyle/>
          <a:p>
            <a:pPr>
              <a:lnSpc>
                <a:spcPct val="100000"/>
              </a:lnSpc>
              <a:spcBef>
                <a:spcPts val="1800"/>
              </a:spcBef>
            </a:pPr>
            <a:r>
              <a:rPr lang="en-US" sz="2400" dirty="0"/>
              <a:t>Staff applied for a number of grants based on recycled water pipeline concepts developed in 2005 with Water Reclamation Facility initial design </a:t>
            </a:r>
          </a:p>
          <a:p>
            <a:pPr>
              <a:lnSpc>
                <a:spcPct val="100000"/>
              </a:lnSpc>
              <a:spcBef>
                <a:spcPts val="1800"/>
              </a:spcBef>
            </a:pPr>
            <a:r>
              <a:rPr lang="en-US" sz="2400" dirty="0"/>
              <a:t>In 2023 the City was awarded $7 million under the DWR Urban Multi-benefit Drought Relief Grant program to bring recycled water into the City</a:t>
            </a:r>
          </a:p>
          <a:p>
            <a:pPr>
              <a:lnSpc>
                <a:spcPct val="100000"/>
              </a:lnSpc>
              <a:spcBef>
                <a:spcPts val="1800"/>
              </a:spcBef>
            </a:pPr>
            <a:endParaRPr lang="en-US" dirty="0"/>
          </a:p>
          <a:p>
            <a:endParaRPr lang="en-US" dirty="0"/>
          </a:p>
        </p:txBody>
      </p:sp>
    </p:spTree>
    <p:extLst>
      <p:ext uri="{BB962C8B-B14F-4D97-AF65-F5344CB8AC3E}">
        <p14:creationId xmlns:p14="http://schemas.microsoft.com/office/powerpoint/2010/main" val="695370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61F3-1FB3-58C5-636E-FCCE32267873}"/>
              </a:ext>
            </a:extLst>
          </p:cNvPr>
          <p:cNvSpPr>
            <a:spLocks noGrp="1"/>
          </p:cNvSpPr>
          <p:nvPr>
            <p:ph type="title"/>
          </p:nvPr>
        </p:nvSpPr>
        <p:spPr>
          <a:xfrm>
            <a:off x="256032" y="1075888"/>
            <a:ext cx="2834640" cy="2377440"/>
          </a:xfrm>
        </p:spPr>
        <p:txBody>
          <a:bodyPr/>
          <a:lstStyle/>
          <a:p>
            <a:r>
              <a:rPr lang="en-US" dirty="0"/>
              <a:t>Original Municipal  Recycled Water  Concept</a:t>
            </a:r>
          </a:p>
        </p:txBody>
      </p:sp>
      <p:sp>
        <p:nvSpPr>
          <p:cNvPr id="3" name="Picture Placeholder 2">
            <a:extLst>
              <a:ext uri="{FF2B5EF4-FFF2-40B4-BE49-F238E27FC236}">
                <a16:creationId xmlns:a16="http://schemas.microsoft.com/office/drawing/2014/main" id="{2F44CBC4-A015-3DB7-CB81-3DD9FFC98344}"/>
              </a:ext>
            </a:extLst>
          </p:cNvPr>
          <p:cNvSpPr>
            <a:spLocks noGrp="1"/>
          </p:cNvSpPr>
          <p:nvPr>
            <p:ph type="pic" idx="1"/>
          </p:nvPr>
        </p:nvSpPr>
        <p:spPr/>
        <p:txBody>
          <a:bodyPr/>
          <a:lstStyle/>
          <a:p>
            <a:endParaRPr lang="en-US" dirty="0"/>
          </a:p>
        </p:txBody>
      </p:sp>
      <p:sp>
        <p:nvSpPr>
          <p:cNvPr id="4" name="Text Placeholder 3">
            <a:extLst>
              <a:ext uri="{FF2B5EF4-FFF2-40B4-BE49-F238E27FC236}">
                <a16:creationId xmlns:a16="http://schemas.microsoft.com/office/drawing/2014/main" id="{9E388102-5888-1C9A-6065-24F935DED298}"/>
              </a:ext>
            </a:extLst>
          </p:cNvPr>
          <p:cNvSpPr>
            <a:spLocks noGrp="1"/>
          </p:cNvSpPr>
          <p:nvPr>
            <p:ph type="body" sz="half" idx="2"/>
          </p:nvPr>
        </p:nvSpPr>
        <p:spPr/>
        <p:txBody>
          <a:bodyPr>
            <a:normAutofit fontScale="85000" lnSpcReduction="20000"/>
          </a:bodyPr>
          <a:lstStyle/>
          <a:p>
            <a:r>
              <a:rPr lang="en-US" sz="1800" dirty="0"/>
              <a:t>Concept developed with </a:t>
            </a:r>
            <a:r>
              <a:rPr lang="en-US" sz="1800" dirty="0" err="1"/>
              <a:t>WRF</a:t>
            </a:r>
            <a:r>
              <a:rPr lang="en-US" sz="1800" dirty="0"/>
              <a:t> design and EIR in 2005</a:t>
            </a:r>
          </a:p>
          <a:p>
            <a:r>
              <a:rPr lang="en-US" sz="1800" dirty="0"/>
              <a:t>Alignment study completed circa 2009</a:t>
            </a:r>
          </a:p>
          <a:p>
            <a:r>
              <a:rPr lang="en-US" sz="1800" dirty="0"/>
              <a:t>Plans prepared in 2011</a:t>
            </a:r>
          </a:p>
          <a:p>
            <a:r>
              <a:rPr lang="en-US" sz="1800" dirty="0"/>
              <a:t>Estimated Cost  ~$10- to $13 million (2011 dollars)</a:t>
            </a:r>
          </a:p>
          <a:p>
            <a:r>
              <a:rPr lang="en-US" sz="1800" dirty="0"/>
              <a:t>8 locations served</a:t>
            </a:r>
          </a:p>
        </p:txBody>
      </p:sp>
      <p:pic>
        <p:nvPicPr>
          <p:cNvPr id="6" name="Picture 5">
            <a:extLst>
              <a:ext uri="{FF2B5EF4-FFF2-40B4-BE49-F238E27FC236}">
                <a16:creationId xmlns:a16="http://schemas.microsoft.com/office/drawing/2014/main" id="{2F305359-EA37-4A94-8A74-76523CA2C8B4}"/>
              </a:ext>
            </a:extLst>
          </p:cNvPr>
          <p:cNvPicPr>
            <a:picLocks noChangeAspect="1"/>
          </p:cNvPicPr>
          <p:nvPr/>
        </p:nvPicPr>
        <p:blipFill rotWithShape="1">
          <a:blip r:embed="rId2"/>
          <a:srcRect t="1190"/>
          <a:stretch/>
        </p:blipFill>
        <p:spPr>
          <a:xfrm>
            <a:off x="4632164" y="767419"/>
            <a:ext cx="5847126" cy="5336866"/>
          </a:xfrm>
          <a:prstGeom prst="rect">
            <a:avLst/>
          </a:prstGeom>
        </p:spPr>
      </p:pic>
      <p:grpSp>
        <p:nvGrpSpPr>
          <p:cNvPr id="7" name="Group 6">
            <a:extLst>
              <a:ext uri="{FF2B5EF4-FFF2-40B4-BE49-F238E27FC236}">
                <a16:creationId xmlns:a16="http://schemas.microsoft.com/office/drawing/2014/main" id="{DC959B2E-3F82-581D-C70E-AF31F3C32943}"/>
              </a:ext>
            </a:extLst>
          </p:cNvPr>
          <p:cNvGrpSpPr/>
          <p:nvPr/>
        </p:nvGrpSpPr>
        <p:grpSpPr>
          <a:xfrm>
            <a:off x="3733800" y="1109161"/>
            <a:ext cx="7222715" cy="4639677"/>
            <a:chOff x="4191000" y="1073150"/>
            <a:chExt cx="7222715" cy="4639677"/>
          </a:xfrm>
        </p:grpSpPr>
        <p:sp>
          <p:nvSpPr>
            <p:cNvPr id="8" name="TextBox 7">
              <a:extLst>
                <a:ext uri="{FF2B5EF4-FFF2-40B4-BE49-F238E27FC236}">
                  <a16:creationId xmlns:a16="http://schemas.microsoft.com/office/drawing/2014/main" id="{1B0B5304-046F-DAA3-95DE-732BF3AC21F7}"/>
                </a:ext>
              </a:extLst>
            </p:cNvPr>
            <p:cNvSpPr txBox="1"/>
            <p:nvPr/>
          </p:nvSpPr>
          <p:spPr>
            <a:xfrm>
              <a:off x="4191000" y="1314450"/>
              <a:ext cx="1314450" cy="261610"/>
            </a:xfrm>
            <a:prstGeom prst="rect">
              <a:avLst/>
            </a:prstGeom>
            <a:solidFill>
              <a:schemeClr val="bg2">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Community Center</a:t>
              </a:r>
            </a:p>
          </p:txBody>
        </p:sp>
        <p:sp>
          <p:nvSpPr>
            <p:cNvPr id="9" name="TextBox 8">
              <a:extLst>
                <a:ext uri="{FF2B5EF4-FFF2-40B4-BE49-F238E27FC236}">
                  <a16:creationId xmlns:a16="http://schemas.microsoft.com/office/drawing/2014/main" id="{D125361D-9905-36B2-3D1D-D0318D827945}"/>
                </a:ext>
              </a:extLst>
            </p:cNvPr>
            <p:cNvSpPr txBox="1"/>
            <p:nvPr/>
          </p:nvSpPr>
          <p:spPr>
            <a:xfrm>
              <a:off x="4191000" y="2070110"/>
              <a:ext cx="1314450"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Healdsburg Sr HS</a:t>
              </a:r>
            </a:p>
          </p:txBody>
        </p:sp>
        <p:sp>
          <p:nvSpPr>
            <p:cNvPr id="10" name="TextBox 9">
              <a:extLst>
                <a:ext uri="{FF2B5EF4-FFF2-40B4-BE49-F238E27FC236}">
                  <a16:creationId xmlns:a16="http://schemas.microsoft.com/office/drawing/2014/main" id="{DDC58858-EF8B-3EDD-8BBC-23F8B85962E0}"/>
                </a:ext>
              </a:extLst>
            </p:cNvPr>
            <p:cNvSpPr txBox="1"/>
            <p:nvPr/>
          </p:nvSpPr>
          <p:spPr>
            <a:xfrm>
              <a:off x="4191000" y="2952750"/>
              <a:ext cx="1314450"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Healdsburg Jr HS</a:t>
              </a:r>
            </a:p>
          </p:txBody>
        </p:sp>
        <p:sp>
          <p:nvSpPr>
            <p:cNvPr id="11" name="TextBox 10">
              <a:extLst>
                <a:ext uri="{FF2B5EF4-FFF2-40B4-BE49-F238E27FC236}">
                  <a16:creationId xmlns:a16="http://schemas.microsoft.com/office/drawing/2014/main" id="{1B83B63F-5631-442A-3622-F488FD65D2AC}"/>
                </a:ext>
              </a:extLst>
            </p:cNvPr>
            <p:cNvSpPr txBox="1"/>
            <p:nvPr/>
          </p:nvSpPr>
          <p:spPr>
            <a:xfrm>
              <a:off x="4328578" y="5281940"/>
              <a:ext cx="1314450" cy="430887"/>
            </a:xfrm>
            <a:prstGeom prst="rect">
              <a:avLst/>
            </a:prstGeom>
            <a:solidFill>
              <a:schemeClr val="tx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Corbel" panose="020B0503020204020204"/>
                  <a:ea typeface="+mn-ea"/>
                  <a:cs typeface="+mn-cs"/>
                </a:rPr>
                <a:t>RW</a:t>
              </a: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 Fill Station on Kinley Drive</a:t>
              </a:r>
            </a:p>
          </p:txBody>
        </p:sp>
        <p:sp>
          <p:nvSpPr>
            <p:cNvPr id="12" name="TextBox 11">
              <a:extLst>
                <a:ext uri="{FF2B5EF4-FFF2-40B4-BE49-F238E27FC236}">
                  <a16:creationId xmlns:a16="http://schemas.microsoft.com/office/drawing/2014/main" id="{E30073D3-3E43-378C-88F3-383477347FF7}"/>
                </a:ext>
              </a:extLst>
            </p:cNvPr>
            <p:cNvSpPr txBox="1"/>
            <p:nvPr/>
          </p:nvSpPr>
          <p:spPr>
            <a:xfrm>
              <a:off x="9944100" y="4389888"/>
              <a:ext cx="1314450"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Badger Park</a:t>
              </a:r>
            </a:p>
          </p:txBody>
        </p:sp>
        <p:sp>
          <p:nvSpPr>
            <p:cNvPr id="13" name="TextBox 12">
              <a:extLst>
                <a:ext uri="{FF2B5EF4-FFF2-40B4-BE49-F238E27FC236}">
                  <a16:creationId xmlns:a16="http://schemas.microsoft.com/office/drawing/2014/main" id="{64FD8F3C-45DD-2B7E-45FB-58DCF3928E41}"/>
                </a:ext>
              </a:extLst>
            </p:cNvPr>
            <p:cNvSpPr txBox="1"/>
            <p:nvPr/>
          </p:nvSpPr>
          <p:spPr>
            <a:xfrm>
              <a:off x="9944100" y="3590925"/>
              <a:ext cx="1314450"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Corbel" panose="020B0503020204020204"/>
                  <a:ea typeface="+mn-ea"/>
                  <a:cs typeface="+mn-cs"/>
                </a:rPr>
                <a:t>Tayman</a:t>
              </a: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 Park</a:t>
              </a:r>
            </a:p>
          </p:txBody>
        </p:sp>
        <p:sp>
          <p:nvSpPr>
            <p:cNvPr id="14" name="TextBox 13">
              <a:extLst>
                <a:ext uri="{FF2B5EF4-FFF2-40B4-BE49-F238E27FC236}">
                  <a16:creationId xmlns:a16="http://schemas.microsoft.com/office/drawing/2014/main" id="{26EEEA83-9A69-3888-170F-ACBFBB4E009F}"/>
                </a:ext>
              </a:extLst>
            </p:cNvPr>
            <p:cNvSpPr txBox="1"/>
            <p:nvPr/>
          </p:nvSpPr>
          <p:spPr>
            <a:xfrm>
              <a:off x="9937339" y="2756080"/>
              <a:ext cx="1476376"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Oak Mound Cemetery</a:t>
              </a:r>
            </a:p>
          </p:txBody>
        </p:sp>
        <p:sp>
          <p:nvSpPr>
            <p:cNvPr id="15" name="TextBox 14">
              <a:extLst>
                <a:ext uri="{FF2B5EF4-FFF2-40B4-BE49-F238E27FC236}">
                  <a16:creationId xmlns:a16="http://schemas.microsoft.com/office/drawing/2014/main" id="{C81B8546-7030-2EFA-7674-12C9797929EB}"/>
                </a:ext>
              </a:extLst>
            </p:cNvPr>
            <p:cNvSpPr txBox="1"/>
            <p:nvPr/>
          </p:nvSpPr>
          <p:spPr>
            <a:xfrm>
              <a:off x="9937339" y="3214360"/>
              <a:ext cx="1314450"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Recreation Park</a:t>
              </a:r>
            </a:p>
          </p:txBody>
        </p:sp>
        <p:sp>
          <p:nvSpPr>
            <p:cNvPr id="16" name="TextBox 15">
              <a:extLst>
                <a:ext uri="{FF2B5EF4-FFF2-40B4-BE49-F238E27FC236}">
                  <a16:creationId xmlns:a16="http://schemas.microsoft.com/office/drawing/2014/main" id="{E44AD1B8-4E4D-6238-F34D-928A384017D1}"/>
                </a:ext>
              </a:extLst>
            </p:cNvPr>
            <p:cNvSpPr txBox="1"/>
            <p:nvPr/>
          </p:nvSpPr>
          <p:spPr>
            <a:xfrm>
              <a:off x="9937338" y="3967490"/>
              <a:ext cx="1476375"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Healdsburg Elem Sch.</a:t>
              </a:r>
            </a:p>
          </p:txBody>
        </p:sp>
        <p:sp>
          <p:nvSpPr>
            <p:cNvPr id="17" name="TextBox 16">
              <a:extLst>
                <a:ext uri="{FF2B5EF4-FFF2-40B4-BE49-F238E27FC236}">
                  <a16:creationId xmlns:a16="http://schemas.microsoft.com/office/drawing/2014/main" id="{017E4965-4C01-9114-D7D6-BC15186AD3D9}"/>
                </a:ext>
              </a:extLst>
            </p:cNvPr>
            <p:cNvSpPr txBox="1"/>
            <p:nvPr/>
          </p:nvSpPr>
          <p:spPr>
            <a:xfrm>
              <a:off x="9937338" y="1967414"/>
              <a:ext cx="1314450"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Fitch Mtn School</a:t>
              </a:r>
            </a:p>
          </p:txBody>
        </p:sp>
        <p:cxnSp>
          <p:nvCxnSpPr>
            <p:cNvPr id="18" name="Straight Arrow Connector 17">
              <a:extLst>
                <a:ext uri="{FF2B5EF4-FFF2-40B4-BE49-F238E27FC236}">
                  <a16:creationId xmlns:a16="http://schemas.microsoft.com/office/drawing/2014/main" id="{0AD6CFD8-5890-170B-62A5-299A9D04752E}"/>
                </a:ext>
              </a:extLst>
            </p:cNvPr>
            <p:cNvCxnSpPr>
              <a:stCxn id="17" idx="1"/>
            </p:cNvCxnSpPr>
            <p:nvPr/>
          </p:nvCxnSpPr>
          <p:spPr>
            <a:xfrm flipH="1">
              <a:off x="7734300" y="2098219"/>
              <a:ext cx="220303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34DBC3-CFF0-2344-6861-18DEAE0A672F}"/>
                </a:ext>
              </a:extLst>
            </p:cNvPr>
            <p:cNvCxnSpPr>
              <a:cxnSpLocks/>
            </p:cNvCxnSpPr>
            <p:nvPr/>
          </p:nvCxnSpPr>
          <p:spPr>
            <a:xfrm flipH="1">
              <a:off x="8020050" y="2886885"/>
              <a:ext cx="1924050" cy="45464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2662D67-725D-CB44-1A73-4E92AC0448FF}"/>
                </a:ext>
              </a:extLst>
            </p:cNvPr>
            <p:cNvCxnSpPr>
              <a:cxnSpLocks/>
            </p:cNvCxnSpPr>
            <p:nvPr/>
          </p:nvCxnSpPr>
          <p:spPr>
            <a:xfrm flipH="1">
              <a:off x="7683500" y="3341534"/>
              <a:ext cx="2260600" cy="1344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A7E24A5-D8CA-3B6A-D915-CE70C9D2B739}"/>
                </a:ext>
              </a:extLst>
            </p:cNvPr>
            <p:cNvCxnSpPr>
              <a:cxnSpLocks/>
            </p:cNvCxnSpPr>
            <p:nvPr/>
          </p:nvCxnSpPr>
          <p:spPr>
            <a:xfrm flipH="1" flipV="1">
              <a:off x="8369300" y="3644900"/>
              <a:ext cx="1691657" cy="7319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0FF55B3-006F-056F-B950-46E2DA7FCD6A}"/>
                </a:ext>
              </a:extLst>
            </p:cNvPr>
            <p:cNvCxnSpPr>
              <a:cxnSpLocks/>
            </p:cNvCxnSpPr>
            <p:nvPr/>
          </p:nvCxnSpPr>
          <p:spPr>
            <a:xfrm flipH="1" flipV="1">
              <a:off x="7804150" y="3718099"/>
              <a:ext cx="2133188" cy="38019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A65D8A1-BA45-6AA4-1996-23A3200EFBB3}"/>
                </a:ext>
              </a:extLst>
            </p:cNvPr>
            <p:cNvCxnSpPr>
              <a:cxnSpLocks/>
            </p:cNvCxnSpPr>
            <p:nvPr/>
          </p:nvCxnSpPr>
          <p:spPr>
            <a:xfrm flipH="1" flipV="1">
              <a:off x="8223250" y="4273550"/>
              <a:ext cx="1720850" cy="2498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8B2425C-3516-C3E0-BE73-95BFBE8B161B}"/>
                </a:ext>
              </a:extLst>
            </p:cNvPr>
            <p:cNvCxnSpPr>
              <a:cxnSpLocks/>
              <a:stCxn id="8" idx="3"/>
            </p:cNvCxnSpPr>
            <p:nvPr/>
          </p:nvCxnSpPr>
          <p:spPr>
            <a:xfrm flipV="1">
              <a:off x="5505450" y="1073150"/>
              <a:ext cx="752475" cy="3721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3B96B67-A3D9-E7C2-4AFE-CE0E696FF4D7}"/>
                </a:ext>
              </a:extLst>
            </p:cNvPr>
            <p:cNvCxnSpPr>
              <a:cxnSpLocks/>
            </p:cNvCxnSpPr>
            <p:nvPr/>
          </p:nvCxnSpPr>
          <p:spPr>
            <a:xfrm>
              <a:off x="5429250" y="2200915"/>
              <a:ext cx="1708150" cy="2810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A9BAB3A-DBF2-235A-64D5-B673D1B4907B}"/>
                </a:ext>
              </a:extLst>
            </p:cNvPr>
            <p:cNvCxnSpPr>
              <a:cxnSpLocks/>
            </p:cNvCxnSpPr>
            <p:nvPr/>
          </p:nvCxnSpPr>
          <p:spPr>
            <a:xfrm>
              <a:off x="5454650" y="3061960"/>
              <a:ext cx="160655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04D0E0F-90EE-C0B5-E4F1-1060FE585D5E}"/>
                </a:ext>
              </a:extLst>
            </p:cNvPr>
            <p:cNvCxnSpPr>
              <a:cxnSpLocks/>
            </p:cNvCxnSpPr>
            <p:nvPr/>
          </p:nvCxnSpPr>
          <p:spPr>
            <a:xfrm flipV="1">
              <a:off x="5556250" y="5226050"/>
              <a:ext cx="1263650" cy="2713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516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4A21-2159-A7CF-83F6-1CDEC1511832}"/>
              </a:ext>
            </a:extLst>
          </p:cNvPr>
          <p:cNvSpPr>
            <a:spLocks noGrp="1"/>
          </p:cNvSpPr>
          <p:nvPr>
            <p:ph type="title"/>
          </p:nvPr>
        </p:nvSpPr>
        <p:spPr/>
        <p:txBody>
          <a:bodyPr>
            <a:normAutofit/>
          </a:bodyPr>
          <a:lstStyle/>
          <a:p>
            <a:r>
              <a:rPr lang="en-US" sz="3200" dirty="0"/>
              <a:t>Municipal Recycled Water Concept Modified for Grant Budget</a:t>
            </a:r>
          </a:p>
        </p:txBody>
      </p:sp>
      <p:sp>
        <p:nvSpPr>
          <p:cNvPr id="3" name="Content Placeholder 2">
            <a:extLst>
              <a:ext uri="{FF2B5EF4-FFF2-40B4-BE49-F238E27FC236}">
                <a16:creationId xmlns:a16="http://schemas.microsoft.com/office/drawing/2014/main" id="{BB048807-0760-AE34-FFE2-C7605C30EF0A}"/>
              </a:ext>
            </a:extLst>
          </p:cNvPr>
          <p:cNvSpPr>
            <a:spLocks noGrp="1"/>
          </p:cNvSpPr>
          <p:nvPr>
            <p:ph idx="1"/>
          </p:nvPr>
        </p:nvSpPr>
        <p:spPr/>
        <p:txBody>
          <a:bodyPr>
            <a:normAutofit/>
          </a:bodyPr>
          <a:lstStyle/>
          <a:p>
            <a:pPr marL="0" indent="0">
              <a:lnSpc>
                <a:spcPct val="100000"/>
              </a:lnSpc>
              <a:spcBef>
                <a:spcPts val="1800"/>
              </a:spcBef>
              <a:buNone/>
            </a:pPr>
            <a:r>
              <a:rPr lang="en-US" sz="2400" dirty="0"/>
              <a:t>The Project as modified has alignment changes from the Project considered with the 2005 EIR.</a:t>
            </a:r>
          </a:p>
          <a:p>
            <a:pPr lvl="1">
              <a:lnSpc>
                <a:spcPct val="100000"/>
              </a:lnSpc>
              <a:spcBef>
                <a:spcPts val="1800"/>
              </a:spcBef>
            </a:pPr>
            <a:r>
              <a:rPr lang="en-US" sz="2200" dirty="0"/>
              <a:t>Crossing Hwy 101 is approx. 270 ft farther south</a:t>
            </a:r>
          </a:p>
          <a:p>
            <a:pPr lvl="1">
              <a:lnSpc>
                <a:spcPct val="100000"/>
              </a:lnSpc>
              <a:spcBef>
                <a:spcPts val="1800"/>
              </a:spcBef>
            </a:pPr>
            <a:r>
              <a:rPr lang="en-US" sz="2200" dirty="0"/>
              <a:t>Connection for Tayman Park and the cemetery is through roads in cemetery rather than extension on Matheson St.</a:t>
            </a:r>
          </a:p>
          <a:p>
            <a:pPr lvl="1">
              <a:lnSpc>
                <a:spcPct val="100000"/>
              </a:lnSpc>
              <a:spcBef>
                <a:spcPts val="1800"/>
              </a:spcBef>
            </a:pPr>
            <a:r>
              <a:rPr lang="en-US" sz="2200" dirty="0"/>
              <a:t>A bulk fill station is included on Healdsburg Avenue</a:t>
            </a:r>
          </a:p>
          <a:p>
            <a:pPr>
              <a:lnSpc>
                <a:spcPct val="100000"/>
              </a:lnSpc>
              <a:spcBef>
                <a:spcPts val="1800"/>
              </a:spcBef>
            </a:pPr>
            <a:endParaRPr lang="en-US" dirty="0"/>
          </a:p>
          <a:p>
            <a:endParaRPr lang="en-US" dirty="0"/>
          </a:p>
        </p:txBody>
      </p:sp>
    </p:spTree>
    <p:extLst>
      <p:ext uri="{BB962C8B-B14F-4D97-AF65-F5344CB8AC3E}">
        <p14:creationId xmlns:p14="http://schemas.microsoft.com/office/powerpoint/2010/main" val="3785963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F5EF-1FEF-2813-E44F-544D315184B2}"/>
              </a:ext>
            </a:extLst>
          </p:cNvPr>
          <p:cNvSpPr>
            <a:spLocks noGrp="1"/>
          </p:cNvSpPr>
          <p:nvPr>
            <p:ph type="title"/>
          </p:nvPr>
        </p:nvSpPr>
        <p:spPr>
          <a:xfrm>
            <a:off x="256032" y="908108"/>
            <a:ext cx="2834640" cy="2377440"/>
          </a:xfrm>
        </p:spPr>
        <p:txBody>
          <a:bodyPr/>
          <a:lstStyle/>
          <a:p>
            <a:r>
              <a:rPr lang="en-US" dirty="0"/>
              <a:t>Municipal Recycled Water Concept Modified for Grant Budget</a:t>
            </a:r>
          </a:p>
        </p:txBody>
      </p:sp>
      <p:sp>
        <p:nvSpPr>
          <p:cNvPr id="3" name="Picture Placeholder 2">
            <a:extLst>
              <a:ext uri="{FF2B5EF4-FFF2-40B4-BE49-F238E27FC236}">
                <a16:creationId xmlns:a16="http://schemas.microsoft.com/office/drawing/2014/main" id="{403A2F02-53C4-092B-D299-A54C3A5D3588}"/>
              </a:ext>
            </a:extLst>
          </p:cNvPr>
          <p:cNvSpPr>
            <a:spLocks noGrp="1"/>
          </p:cNvSpPr>
          <p:nvPr>
            <p:ph type="pic" idx="1"/>
          </p:nvPr>
        </p:nvSpPr>
        <p:spPr/>
        <p:txBody>
          <a:bodyPr/>
          <a:lstStyle/>
          <a:p>
            <a:endParaRPr lang="en-US"/>
          </a:p>
        </p:txBody>
      </p:sp>
      <p:sp>
        <p:nvSpPr>
          <p:cNvPr id="4" name="Text Placeholder 3">
            <a:extLst>
              <a:ext uri="{FF2B5EF4-FFF2-40B4-BE49-F238E27FC236}">
                <a16:creationId xmlns:a16="http://schemas.microsoft.com/office/drawing/2014/main" id="{66C193E7-1BEB-76D9-4FAC-920E40DA608B}"/>
              </a:ext>
            </a:extLst>
          </p:cNvPr>
          <p:cNvSpPr>
            <a:spLocks noGrp="1"/>
          </p:cNvSpPr>
          <p:nvPr>
            <p:ph type="body" sz="half" idx="2"/>
          </p:nvPr>
        </p:nvSpPr>
        <p:spPr>
          <a:xfrm>
            <a:off x="256032" y="3291672"/>
            <a:ext cx="2834640" cy="2322576"/>
          </a:xfrm>
        </p:spPr>
        <p:txBody>
          <a:bodyPr>
            <a:noAutofit/>
          </a:bodyPr>
          <a:lstStyle/>
          <a:p>
            <a:r>
              <a:rPr lang="en-US" sz="1800" dirty="0"/>
              <a:t>Concept adjusted in 2022</a:t>
            </a:r>
          </a:p>
          <a:p>
            <a:r>
              <a:rPr lang="en-US" sz="1800" dirty="0"/>
              <a:t>Estimate cost $7 million</a:t>
            </a:r>
          </a:p>
          <a:p>
            <a:r>
              <a:rPr lang="en-US" sz="1800" dirty="0"/>
              <a:t>Includes 2.3 miles of pipeline and could serves 4 locations</a:t>
            </a:r>
          </a:p>
          <a:p>
            <a:r>
              <a:rPr lang="en-US" sz="1800" dirty="0"/>
              <a:t>Includes 1 fill station for residential / construction bulk  hauling</a:t>
            </a:r>
          </a:p>
          <a:p>
            <a:r>
              <a:rPr lang="en-US" sz="1800" dirty="0"/>
              <a:t>About 20 months to construct</a:t>
            </a:r>
          </a:p>
        </p:txBody>
      </p:sp>
      <p:pic>
        <p:nvPicPr>
          <p:cNvPr id="6" name="Picture 5">
            <a:extLst>
              <a:ext uri="{FF2B5EF4-FFF2-40B4-BE49-F238E27FC236}">
                <a16:creationId xmlns:a16="http://schemas.microsoft.com/office/drawing/2014/main" id="{4925BDE4-A36F-3D0F-D9F7-4EB20CA4204F}"/>
              </a:ext>
            </a:extLst>
          </p:cNvPr>
          <p:cNvPicPr>
            <a:picLocks noChangeAspect="1"/>
          </p:cNvPicPr>
          <p:nvPr/>
        </p:nvPicPr>
        <p:blipFill>
          <a:blip r:embed="rId2"/>
          <a:stretch>
            <a:fillRect/>
          </a:stretch>
        </p:blipFill>
        <p:spPr>
          <a:xfrm>
            <a:off x="4727297" y="759629"/>
            <a:ext cx="5916895" cy="5303520"/>
          </a:xfrm>
          <a:prstGeom prst="rect">
            <a:avLst/>
          </a:prstGeom>
        </p:spPr>
      </p:pic>
      <p:grpSp>
        <p:nvGrpSpPr>
          <p:cNvPr id="7" name="Group 6">
            <a:extLst>
              <a:ext uri="{FF2B5EF4-FFF2-40B4-BE49-F238E27FC236}">
                <a16:creationId xmlns:a16="http://schemas.microsoft.com/office/drawing/2014/main" id="{1F0DB99D-1248-18E8-93FD-5DF304AC66CC}"/>
              </a:ext>
            </a:extLst>
          </p:cNvPr>
          <p:cNvGrpSpPr/>
          <p:nvPr/>
        </p:nvGrpSpPr>
        <p:grpSpPr>
          <a:xfrm>
            <a:off x="3914775" y="1091550"/>
            <a:ext cx="7222715" cy="4639677"/>
            <a:chOff x="4191000" y="1073150"/>
            <a:chExt cx="7222715" cy="4639677"/>
          </a:xfrm>
        </p:grpSpPr>
        <p:sp>
          <p:nvSpPr>
            <p:cNvPr id="8" name="TextBox 7">
              <a:extLst>
                <a:ext uri="{FF2B5EF4-FFF2-40B4-BE49-F238E27FC236}">
                  <a16:creationId xmlns:a16="http://schemas.microsoft.com/office/drawing/2014/main" id="{68901217-BCEE-0315-D735-A3F6370DE4C0}"/>
                </a:ext>
              </a:extLst>
            </p:cNvPr>
            <p:cNvSpPr txBox="1"/>
            <p:nvPr/>
          </p:nvSpPr>
          <p:spPr>
            <a:xfrm>
              <a:off x="4191000" y="1314450"/>
              <a:ext cx="1314450" cy="261610"/>
            </a:xfrm>
            <a:prstGeom prst="rect">
              <a:avLst/>
            </a:prstGeom>
            <a:solidFill>
              <a:schemeClr val="bg2">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Community Center</a:t>
              </a:r>
            </a:p>
          </p:txBody>
        </p:sp>
        <p:sp>
          <p:nvSpPr>
            <p:cNvPr id="9" name="TextBox 8">
              <a:extLst>
                <a:ext uri="{FF2B5EF4-FFF2-40B4-BE49-F238E27FC236}">
                  <a16:creationId xmlns:a16="http://schemas.microsoft.com/office/drawing/2014/main" id="{D8E50E2C-CD4F-3051-B900-16198E920E8C}"/>
                </a:ext>
              </a:extLst>
            </p:cNvPr>
            <p:cNvSpPr txBox="1"/>
            <p:nvPr/>
          </p:nvSpPr>
          <p:spPr>
            <a:xfrm>
              <a:off x="4191000" y="2070110"/>
              <a:ext cx="1314450" cy="261610"/>
            </a:xfrm>
            <a:prstGeom prst="rect">
              <a:avLst/>
            </a:prstGeom>
            <a:solidFill>
              <a:schemeClr val="bg2">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Healdsburg Sr HS</a:t>
              </a:r>
            </a:p>
          </p:txBody>
        </p:sp>
        <p:sp>
          <p:nvSpPr>
            <p:cNvPr id="10" name="TextBox 9">
              <a:extLst>
                <a:ext uri="{FF2B5EF4-FFF2-40B4-BE49-F238E27FC236}">
                  <a16:creationId xmlns:a16="http://schemas.microsoft.com/office/drawing/2014/main" id="{FB22A826-7CC2-78FA-433B-A206C52EEC3A}"/>
                </a:ext>
              </a:extLst>
            </p:cNvPr>
            <p:cNvSpPr txBox="1"/>
            <p:nvPr/>
          </p:nvSpPr>
          <p:spPr>
            <a:xfrm>
              <a:off x="4191000" y="2952750"/>
              <a:ext cx="1314450" cy="261610"/>
            </a:xfrm>
            <a:prstGeom prst="rect">
              <a:avLst/>
            </a:prstGeom>
            <a:solidFill>
              <a:schemeClr val="bg2">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Healdsburg Jr HS</a:t>
              </a:r>
            </a:p>
          </p:txBody>
        </p:sp>
        <p:sp>
          <p:nvSpPr>
            <p:cNvPr id="11" name="TextBox 10">
              <a:extLst>
                <a:ext uri="{FF2B5EF4-FFF2-40B4-BE49-F238E27FC236}">
                  <a16:creationId xmlns:a16="http://schemas.microsoft.com/office/drawing/2014/main" id="{77DC7388-DC53-F6A2-D276-E0DC035D7BB9}"/>
                </a:ext>
              </a:extLst>
            </p:cNvPr>
            <p:cNvSpPr txBox="1"/>
            <p:nvPr/>
          </p:nvSpPr>
          <p:spPr>
            <a:xfrm>
              <a:off x="4328578" y="5281940"/>
              <a:ext cx="1314450" cy="430887"/>
            </a:xfrm>
            <a:prstGeom prst="rect">
              <a:avLst/>
            </a:prstGeom>
            <a:solidFill>
              <a:schemeClr val="bg2">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Corbel" panose="020B0503020204020204"/>
                  <a:ea typeface="+mn-ea"/>
                  <a:cs typeface="+mn-cs"/>
                </a:rPr>
                <a:t>RW</a:t>
              </a: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 Fill Station on Kinley Drive</a:t>
              </a:r>
            </a:p>
          </p:txBody>
        </p:sp>
        <p:sp>
          <p:nvSpPr>
            <p:cNvPr id="12" name="TextBox 11">
              <a:extLst>
                <a:ext uri="{FF2B5EF4-FFF2-40B4-BE49-F238E27FC236}">
                  <a16:creationId xmlns:a16="http://schemas.microsoft.com/office/drawing/2014/main" id="{6CAD9CFC-A28C-87D6-ACB8-D9FF76A2F80B}"/>
                </a:ext>
              </a:extLst>
            </p:cNvPr>
            <p:cNvSpPr txBox="1"/>
            <p:nvPr/>
          </p:nvSpPr>
          <p:spPr>
            <a:xfrm>
              <a:off x="9944100" y="4389888"/>
              <a:ext cx="1314450" cy="261610"/>
            </a:xfrm>
            <a:prstGeom prst="rect">
              <a:avLst/>
            </a:prstGeom>
            <a:solidFill>
              <a:schemeClr val="bg2">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Badger Park</a:t>
              </a:r>
            </a:p>
          </p:txBody>
        </p:sp>
        <p:sp>
          <p:nvSpPr>
            <p:cNvPr id="13" name="TextBox 12">
              <a:extLst>
                <a:ext uri="{FF2B5EF4-FFF2-40B4-BE49-F238E27FC236}">
                  <a16:creationId xmlns:a16="http://schemas.microsoft.com/office/drawing/2014/main" id="{4810FBC0-9587-1236-2EC9-7FCD048A8385}"/>
                </a:ext>
              </a:extLst>
            </p:cNvPr>
            <p:cNvSpPr txBox="1"/>
            <p:nvPr/>
          </p:nvSpPr>
          <p:spPr>
            <a:xfrm>
              <a:off x="9944100" y="3590925"/>
              <a:ext cx="1314450"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Corbel" panose="020B0503020204020204"/>
                  <a:ea typeface="+mn-ea"/>
                  <a:cs typeface="+mn-cs"/>
                </a:rPr>
                <a:t>Tayman</a:t>
              </a: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 Park</a:t>
              </a:r>
            </a:p>
          </p:txBody>
        </p:sp>
        <p:sp>
          <p:nvSpPr>
            <p:cNvPr id="14" name="TextBox 13">
              <a:extLst>
                <a:ext uri="{FF2B5EF4-FFF2-40B4-BE49-F238E27FC236}">
                  <a16:creationId xmlns:a16="http://schemas.microsoft.com/office/drawing/2014/main" id="{98587334-9784-18D9-ACD5-9AE9A6066D02}"/>
                </a:ext>
              </a:extLst>
            </p:cNvPr>
            <p:cNvSpPr txBox="1"/>
            <p:nvPr/>
          </p:nvSpPr>
          <p:spPr>
            <a:xfrm>
              <a:off x="9937339" y="2756080"/>
              <a:ext cx="1476376"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Oak Mound Cemetery</a:t>
              </a:r>
            </a:p>
          </p:txBody>
        </p:sp>
        <p:sp>
          <p:nvSpPr>
            <p:cNvPr id="15" name="TextBox 14">
              <a:extLst>
                <a:ext uri="{FF2B5EF4-FFF2-40B4-BE49-F238E27FC236}">
                  <a16:creationId xmlns:a16="http://schemas.microsoft.com/office/drawing/2014/main" id="{F02E110D-9A00-8F6D-3439-073E98AEDEF6}"/>
                </a:ext>
              </a:extLst>
            </p:cNvPr>
            <p:cNvSpPr txBox="1"/>
            <p:nvPr/>
          </p:nvSpPr>
          <p:spPr>
            <a:xfrm>
              <a:off x="9937339" y="3214360"/>
              <a:ext cx="1314450"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Recreation Park</a:t>
              </a:r>
            </a:p>
          </p:txBody>
        </p:sp>
        <p:sp>
          <p:nvSpPr>
            <p:cNvPr id="16" name="TextBox 15">
              <a:extLst>
                <a:ext uri="{FF2B5EF4-FFF2-40B4-BE49-F238E27FC236}">
                  <a16:creationId xmlns:a16="http://schemas.microsoft.com/office/drawing/2014/main" id="{39A9D4C3-CCDE-4585-D97C-872173940139}"/>
                </a:ext>
              </a:extLst>
            </p:cNvPr>
            <p:cNvSpPr txBox="1"/>
            <p:nvPr/>
          </p:nvSpPr>
          <p:spPr>
            <a:xfrm>
              <a:off x="9937338" y="3967490"/>
              <a:ext cx="1476375" cy="2616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Healdsburg Elem Sch.</a:t>
              </a:r>
            </a:p>
          </p:txBody>
        </p:sp>
        <p:sp>
          <p:nvSpPr>
            <p:cNvPr id="17" name="TextBox 16">
              <a:extLst>
                <a:ext uri="{FF2B5EF4-FFF2-40B4-BE49-F238E27FC236}">
                  <a16:creationId xmlns:a16="http://schemas.microsoft.com/office/drawing/2014/main" id="{9A8ED40D-69DE-E017-A931-07CBE706D3DD}"/>
                </a:ext>
              </a:extLst>
            </p:cNvPr>
            <p:cNvSpPr txBox="1"/>
            <p:nvPr/>
          </p:nvSpPr>
          <p:spPr>
            <a:xfrm>
              <a:off x="9937338" y="1967414"/>
              <a:ext cx="1314450" cy="261610"/>
            </a:xfrm>
            <a:prstGeom prst="rect">
              <a:avLst/>
            </a:prstGeom>
            <a:solidFill>
              <a:schemeClr val="bg2">
                <a:lumMod val="9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orbel" panose="020B0503020204020204"/>
                  <a:ea typeface="+mn-ea"/>
                  <a:cs typeface="+mn-cs"/>
                </a:rPr>
                <a:t>Fitch Mtn School</a:t>
              </a:r>
            </a:p>
          </p:txBody>
        </p:sp>
        <p:cxnSp>
          <p:nvCxnSpPr>
            <p:cNvPr id="18" name="Straight Arrow Connector 17">
              <a:extLst>
                <a:ext uri="{FF2B5EF4-FFF2-40B4-BE49-F238E27FC236}">
                  <a16:creationId xmlns:a16="http://schemas.microsoft.com/office/drawing/2014/main" id="{EDA2F620-A730-4A33-E433-E99DA8585D62}"/>
                </a:ext>
              </a:extLst>
            </p:cNvPr>
            <p:cNvCxnSpPr>
              <a:stCxn id="17" idx="1"/>
            </p:cNvCxnSpPr>
            <p:nvPr/>
          </p:nvCxnSpPr>
          <p:spPr>
            <a:xfrm flipH="1">
              <a:off x="7734300" y="2098219"/>
              <a:ext cx="2203038"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DAB4746-FD75-CACC-DD38-8A3380B8AF7A}"/>
                </a:ext>
              </a:extLst>
            </p:cNvPr>
            <p:cNvCxnSpPr>
              <a:cxnSpLocks/>
            </p:cNvCxnSpPr>
            <p:nvPr/>
          </p:nvCxnSpPr>
          <p:spPr>
            <a:xfrm flipH="1">
              <a:off x="8020050" y="2886885"/>
              <a:ext cx="1924050" cy="45464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3880F47-BCC1-8D3E-9AF3-CAD34D59362E}"/>
                </a:ext>
              </a:extLst>
            </p:cNvPr>
            <p:cNvCxnSpPr>
              <a:cxnSpLocks/>
            </p:cNvCxnSpPr>
            <p:nvPr/>
          </p:nvCxnSpPr>
          <p:spPr>
            <a:xfrm flipH="1">
              <a:off x="7683500" y="3341534"/>
              <a:ext cx="2260600" cy="1344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95374CA-064A-16E5-21F3-09464C9179CC}"/>
                </a:ext>
              </a:extLst>
            </p:cNvPr>
            <p:cNvCxnSpPr>
              <a:cxnSpLocks/>
            </p:cNvCxnSpPr>
            <p:nvPr/>
          </p:nvCxnSpPr>
          <p:spPr>
            <a:xfrm flipH="1" flipV="1">
              <a:off x="8369300" y="3644900"/>
              <a:ext cx="1691657" cy="7319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B16ABD8-9960-D87E-E322-C7AFF4EA7BD2}"/>
                </a:ext>
              </a:extLst>
            </p:cNvPr>
            <p:cNvCxnSpPr>
              <a:cxnSpLocks/>
            </p:cNvCxnSpPr>
            <p:nvPr/>
          </p:nvCxnSpPr>
          <p:spPr>
            <a:xfrm flipH="1" flipV="1">
              <a:off x="7804150" y="3718099"/>
              <a:ext cx="2133188" cy="38019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77BC6F2-75E4-A307-861A-4379DB4A1763}"/>
                </a:ext>
              </a:extLst>
            </p:cNvPr>
            <p:cNvCxnSpPr>
              <a:cxnSpLocks/>
            </p:cNvCxnSpPr>
            <p:nvPr/>
          </p:nvCxnSpPr>
          <p:spPr>
            <a:xfrm flipH="1" flipV="1">
              <a:off x="8223250" y="4273550"/>
              <a:ext cx="1720850" cy="2498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9831BBE-C12C-B6B9-6A81-F4963EF9ECCD}"/>
                </a:ext>
              </a:extLst>
            </p:cNvPr>
            <p:cNvCxnSpPr>
              <a:cxnSpLocks/>
              <a:stCxn id="8" idx="3"/>
            </p:cNvCxnSpPr>
            <p:nvPr/>
          </p:nvCxnSpPr>
          <p:spPr>
            <a:xfrm flipV="1">
              <a:off x="5505450" y="1073150"/>
              <a:ext cx="752475" cy="3721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6E14B39-4801-6C8D-F08E-C1C69272A4F2}"/>
                </a:ext>
              </a:extLst>
            </p:cNvPr>
            <p:cNvCxnSpPr>
              <a:cxnSpLocks/>
            </p:cNvCxnSpPr>
            <p:nvPr/>
          </p:nvCxnSpPr>
          <p:spPr>
            <a:xfrm>
              <a:off x="5429250" y="2200915"/>
              <a:ext cx="1708150" cy="2810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00261D4-EB9A-C89A-7905-DD6A89DC2ADF}"/>
                </a:ext>
              </a:extLst>
            </p:cNvPr>
            <p:cNvCxnSpPr>
              <a:cxnSpLocks/>
            </p:cNvCxnSpPr>
            <p:nvPr/>
          </p:nvCxnSpPr>
          <p:spPr>
            <a:xfrm>
              <a:off x="5454650" y="3061960"/>
              <a:ext cx="160655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4E17F3C-A4F3-9E5F-D5B4-8F1DBC3234D9}"/>
                </a:ext>
              </a:extLst>
            </p:cNvPr>
            <p:cNvCxnSpPr>
              <a:cxnSpLocks/>
            </p:cNvCxnSpPr>
            <p:nvPr/>
          </p:nvCxnSpPr>
          <p:spPr>
            <a:xfrm flipV="1">
              <a:off x="5556250" y="5226050"/>
              <a:ext cx="1263650" cy="2713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E495E3BD-853F-3F30-B0D0-9C70442B6D8D}"/>
              </a:ext>
            </a:extLst>
          </p:cNvPr>
          <p:cNvCxnSpPr/>
          <p:nvPr/>
        </p:nvCxnSpPr>
        <p:spPr>
          <a:xfrm>
            <a:off x="7231310" y="3359934"/>
            <a:ext cx="0" cy="134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DCC0BA-6415-CE2B-D769-25B454625CBC}"/>
              </a:ext>
            </a:extLst>
          </p:cNvPr>
          <p:cNvCxnSpPr>
            <a:cxnSpLocks/>
          </p:cNvCxnSpPr>
          <p:nvPr/>
        </p:nvCxnSpPr>
        <p:spPr>
          <a:xfrm flipH="1">
            <a:off x="7224548" y="3427152"/>
            <a:ext cx="6762" cy="108037"/>
          </a:xfrm>
          <a:prstGeom prst="line">
            <a:avLst/>
          </a:prstGeom>
          <a:ln w="19050">
            <a:solidFill>
              <a:srgbClr val="E311B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E4BBD3-5C57-A57A-AA62-4B45F153F59F}"/>
              </a:ext>
            </a:extLst>
          </p:cNvPr>
          <p:cNvCxnSpPr>
            <a:cxnSpLocks/>
          </p:cNvCxnSpPr>
          <p:nvPr/>
        </p:nvCxnSpPr>
        <p:spPr>
          <a:xfrm>
            <a:off x="7224547" y="3494370"/>
            <a:ext cx="182728" cy="7790"/>
          </a:xfrm>
          <a:prstGeom prst="line">
            <a:avLst/>
          </a:prstGeom>
          <a:ln w="19050">
            <a:solidFill>
              <a:srgbClr val="E311B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174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5AA9A0-F04D-4659-ADA9-E93F214C2D82}"/>
              </a:ext>
            </a:extLst>
          </p:cNvPr>
          <p:cNvSpPr>
            <a:spLocks noGrp="1"/>
          </p:cNvSpPr>
          <p:nvPr>
            <p:ph type="title"/>
          </p:nvPr>
        </p:nvSpPr>
        <p:spPr/>
        <p:txBody>
          <a:bodyPr/>
          <a:lstStyle/>
          <a:p>
            <a:r>
              <a:rPr lang="en-US" dirty="0"/>
              <a:t>Anticipated Annual Recycled Water Use</a:t>
            </a:r>
          </a:p>
        </p:txBody>
      </p:sp>
      <p:graphicFrame>
        <p:nvGraphicFramePr>
          <p:cNvPr id="9" name="Table 9">
            <a:extLst>
              <a:ext uri="{FF2B5EF4-FFF2-40B4-BE49-F238E27FC236}">
                <a16:creationId xmlns:a16="http://schemas.microsoft.com/office/drawing/2014/main" id="{A0BD8028-B70D-5D68-7322-A1FC337F4FCE}"/>
              </a:ext>
            </a:extLst>
          </p:cNvPr>
          <p:cNvGraphicFramePr>
            <a:graphicFrameLocks noGrp="1"/>
          </p:cNvGraphicFramePr>
          <p:nvPr/>
        </p:nvGraphicFramePr>
        <p:xfrm>
          <a:off x="3716323" y="567266"/>
          <a:ext cx="7599377" cy="6248400"/>
        </p:xfrm>
        <a:graphic>
          <a:graphicData uri="http://schemas.openxmlformats.org/drawingml/2006/table">
            <a:tbl>
              <a:tblPr firstRow="1" bandRow="1">
                <a:tableStyleId>{5C22544A-7EE6-4342-B048-85BDC9FD1C3A}</a:tableStyleId>
              </a:tblPr>
              <a:tblGrid>
                <a:gridCol w="1887723">
                  <a:extLst>
                    <a:ext uri="{9D8B030D-6E8A-4147-A177-3AD203B41FA5}">
                      <a16:colId xmlns:a16="http://schemas.microsoft.com/office/drawing/2014/main" val="215358230"/>
                    </a:ext>
                  </a:extLst>
                </a:gridCol>
                <a:gridCol w="989115">
                  <a:extLst>
                    <a:ext uri="{9D8B030D-6E8A-4147-A177-3AD203B41FA5}">
                      <a16:colId xmlns:a16="http://schemas.microsoft.com/office/drawing/2014/main" val="1349103212"/>
                    </a:ext>
                  </a:extLst>
                </a:gridCol>
                <a:gridCol w="1328517">
                  <a:extLst>
                    <a:ext uri="{9D8B030D-6E8A-4147-A177-3AD203B41FA5}">
                      <a16:colId xmlns:a16="http://schemas.microsoft.com/office/drawing/2014/main" val="3641607092"/>
                    </a:ext>
                  </a:extLst>
                </a:gridCol>
                <a:gridCol w="1580645">
                  <a:extLst>
                    <a:ext uri="{9D8B030D-6E8A-4147-A177-3AD203B41FA5}">
                      <a16:colId xmlns:a16="http://schemas.microsoft.com/office/drawing/2014/main" val="3757958077"/>
                    </a:ext>
                  </a:extLst>
                </a:gridCol>
                <a:gridCol w="1813377">
                  <a:extLst>
                    <a:ext uri="{9D8B030D-6E8A-4147-A177-3AD203B41FA5}">
                      <a16:colId xmlns:a16="http://schemas.microsoft.com/office/drawing/2014/main" val="1575096050"/>
                    </a:ext>
                  </a:extLst>
                </a:gridCol>
              </a:tblGrid>
              <a:tr h="370840">
                <a:tc>
                  <a:txBody>
                    <a:bodyPr/>
                    <a:lstStyle/>
                    <a:p>
                      <a:r>
                        <a:rPr lang="en-US" dirty="0"/>
                        <a:t>Location</a:t>
                      </a:r>
                    </a:p>
                  </a:txBody>
                  <a:tcPr/>
                </a:tc>
                <a:tc>
                  <a:txBody>
                    <a:bodyPr/>
                    <a:lstStyle/>
                    <a:p>
                      <a:r>
                        <a:rPr lang="en-US" dirty="0"/>
                        <a:t>Acres</a:t>
                      </a:r>
                    </a:p>
                  </a:txBody>
                  <a:tcPr/>
                </a:tc>
                <a:tc>
                  <a:txBody>
                    <a:bodyPr/>
                    <a:lstStyle/>
                    <a:p>
                      <a:r>
                        <a:rPr lang="en-US" dirty="0"/>
                        <a:t>Original Concept</a:t>
                      </a:r>
                    </a:p>
                  </a:txBody>
                  <a:tcPr/>
                </a:tc>
                <a:tc>
                  <a:txBody>
                    <a:bodyPr/>
                    <a:lstStyle/>
                    <a:p>
                      <a:r>
                        <a:rPr lang="en-US" dirty="0"/>
                        <a:t>Grant Application</a:t>
                      </a:r>
                    </a:p>
                  </a:txBody>
                  <a:tcPr/>
                </a:tc>
                <a:tc>
                  <a:txBody>
                    <a:bodyPr/>
                    <a:lstStyle/>
                    <a:p>
                      <a:r>
                        <a:rPr lang="en-US" dirty="0"/>
                        <a:t>Award Adjusted Project</a:t>
                      </a:r>
                    </a:p>
                  </a:txBody>
                  <a:tcPr/>
                </a:tc>
                <a:extLst>
                  <a:ext uri="{0D108BD9-81ED-4DB2-BD59-A6C34878D82A}">
                    <a16:rowId xmlns:a16="http://schemas.microsoft.com/office/drawing/2014/main" val="3120790021"/>
                  </a:ext>
                </a:extLst>
              </a:tr>
              <a:tr h="370840">
                <a:tc>
                  <a:txBody>
                    <a:bodyPr/>
                    <a:lstStyle/>
                    <a:p>
                      <a:r>
                        <a:rPr lang="en-US" dirty="0"/>
                        <a:t>Community Center</a:t>
                      </a:r>
                    </a:p>
                  </a:txBody>
                  <a:tcPr/>
                </a:tc>
                <a:tc>
                  <a:txBody>
                    <a:bodyPr/>
                    <a:lstStyle/>
                    <a:p>
                      <a:pPr algn="ctr"/>
                      <a:r>
                        <a:rPr lang="en-US" dirty="0"/>
                        <a:t>3.13 Ac</a:t>
                      </a:r>
                    </a:p>
                  </a:txBody>
                  <a:tcPr/>
                </a:tc>
                <a:tc>
                  <a:txBody>
                    <a:bodyPr/>
                    <a:lstStyle/>
                    <a:p>
                      <a:pPr algn="ctr"/>
                      <a:r>
                        <a:rPr lang="en-US" dirty="0"/>
                        <a:t>--</a:t>
                      </a:r>
                    </a:p>
                  </a:txBody>
                  <a:tcPr>
                    <a:solidFill>
                      <a:schemeClr val="bg2"/>
                    </a:solidFill>
                  </a:tcPr>
                </a:tc>
                <a:tc>
                  <a:txBody>
                    <a:bodyPr/>
                    <a:lstStyle/>
                    <a:p>
                      <a:pPr algn="ctr"/>
                      <a:r>
                        <a:rPr lang="en-US" dirty="0"/>
                        <a:t>1.1 MG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p>
                      <a:pPr algn="ctr"/>
                      <a:endParaRPr lang="en-US" dirty="0"/>
                    </a:p>
                  </a:txBody>
                  <a:tcPr/>
                </a:tc>
                <a:extLst>
                  <a:ext uri="{0D108BD9-81ED-4DB2-BD59-A6C34878D82A}">
                    <a16:rowId xmlns:a16="http://schemas.microsoft.com/office/drawing/2014/main" val="3327822154"/>
                  </a:ext>
                </a:extLst>
              </a:tr>
              <a:tr h="370840">
                <a:tc>
                  <a:txBody>
                    <a:bodyPr/>
                    <a:lstStyle/>
                    <a:p>
                      <a:r>
                        <a:rPr lang="en-US" dirty="0"/>
                        <a:t>Healdsburg Sr. HS</a:t>
                      </a:r>
                    </a:p>
                  </a:txBody>
                  <a:tcPr/>
                </a:tc>
                <a:tc>
                  <a:txBody>
                    <a:bodyPr/>
                    <a:lstStyle/>
                    <a:p>
                      <a:pPr algn="ctr"/>
                      <a:r>
                        <a:rPr lang="en-US" dirty="0"/>
                        <a:t>7.8 Ac</a:t>
                      </a:r>
                    </a:p>
                  </a:txBody>
                  <a:tcPr/>
                </a:tc>
                <a:tc>
                  <a:txBody>
                    <a:bodyPr/>
                    <a:lstStyle/>
                    <a:p>
                      <a:pPr algn="ctr"/>
                      <a:r>
                        <a:rPr lang="en-US" dirty="0"/>
                        <a:t>3.2 MG</a:t>
                      </a:r>
                    </a:p>
                  </a:txBody>
                  <a:tcPr>
                    <a:solidFill>
                      <a:schemeClr val="bg2"/>
                    </a:solidFill>
                  </a:tcPr>
                </a:tc>
                <a:tc>
                  <a:txBody>
                    <a:bodyPr/>
                    <a:lstStyle/>
                    <a:p>
                      <a:pPr algn="ctr"/>
                      <a:r>
                        <a:rPr lang="en-US" dirty="0"/>
                        <a:t>3.2 MG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2649632325"/>
                  </a:ext>
                </a:extLst>
              </a:tr>
              <a:tr h="370840">
                <a:tc>
                  <a:txBody>
                    <a:bodyPr/>
                    <a:lstStyle/>
                    <a:p>
                      <a:r>
                        <a:rPr lang="en-US" dirty="0"/>
                        <a:t>Healdsburg Jr. HS</a:t>
                      </a:r>
                    </a:p>
                  </a:txBody>
                  <a:tcPr/>
                </a:tc>
                <a:tc>
                  <a:txBody>
                    <a:bodyPr/>
                    <a:lstStyle/>
                    <a:p>
                      <a:pPr algn="ctr"/>
                      <a:r>
                        <a:rPr lang="en-US" dirty="0"/>
                        <a:t>3.7 Ac</a:t>
                      </a:r>
                    </a:p>
                  </a:txBody>
                  <a:tcPr/>
                </a:tc>
                <a:tc>
                  <a:txBody>
                    <a:bodyPr/>
                    <a:lstStyle/>
                    <a:p>
                      <a:pPr algn="ctr"/>
                      <a:r>
                        <a:rPr lang="en-US" dirty="0"/>
                        <a:t>1.5 MG</a:t>
                      </a:r>
                    </a:p>
                  </a:txBody>
                  <a:tcPr>
                    <a:solidFill>
                      <a:schemeClr val="bg2"/>
                    </a:solidFill>
                  </a:tcPr>
                </a:tc>
                <a:tc>
                  <a:txBody>
                    <a:bodyPr/>
                    <a:lstStyle/>
                    <a:p>
                      <a:pPr algn="ctr"/>
                      <a:r>
                        <a:rPr lang="en-US" dirty="0"/>
                        <a:t>1.5 MG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1847025441"/>
                  </a:ext>
                </a:extLst>
              </a:tr>
              <a:tr h="370840">
                <a:tc>
                  <a:txBody>
                    <a:bodyPr/>
                    <a:lstStyle/>
                    <a:p>
                      <a:r>
                        <a:rPr lang="en-US" dirty="0"/>
                        <a:t>Fitch Mtn School</a:t>
                      </a:r>
                    </a:p>
                  </a:txBody>
                  <a:tcPr/>
                </a:tc>
                <a:tc>
                  <a:txBody>
                    <a:bodyPr/>
                    <a:lstStyle/>
                    <a:p>
                      <a:pPr algn="ctr"/>
                      <a:r>
                        <a:rPr lang="en-US" dirty="0"/>
                        <a:t>2.0 Ac</a:t>
                      </a:r>
                    </a:p>
                  </a:txBody>
                  <a:tcPr/>
                </a:tc>
                <a:tc>
                  <a:txBody>
                    <a:bodyPr/>
                    <a:lstStyle/>
                    <a:p>
                      <a:pPr algn="ctr"/>
                      <a:r>
                        <a:rPr lang="en-US" dirty="0"/>
                        <a:t>0.8 MG</a:t>
                      </a:r>
                    </a:p>
                  </a:txBody>
                  <a:tcPr>
                    <a:solidFill>
                      <a:schemeClr val="bg2"/>
                    </a:solidFill>
                  </a:tcPr>
                </a:tc>
                <a:tc>
                  <a:txBody>
                    <a:bodyPr/>
                    <a:lstStyle/>
                    <a:p>
                      <a:pPr algn="ctr"/>
                      <a:r>
                        <a:rPr lang="en-US" dirty="0"/>
                        <a:t>0.8 MG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p>
                  </a:txBody>
                  <a:tcPr/>
                </a:tc>
                <a:extLst>
                  <a:ext uri="{0D108BD9-81ED-4DB2-BD59-A6C34878D82A}">
                    <a16:rowId xmlns:a16="http://schemas.microsoft.com/office/drawing/2014/main" val="2341824296"/>
                  </a:ext>
                </a:extLst>
              </a:tr>
              <a:tr h="370840">
                <a:tc>
                  <a:txBody>
                    <a:bodyPr/>
                    <a:lstStyle/>
                    <a:p>
                      <a:r>
                        <a:rPr lang="en-US" dirty="0"/>
                        <a:t>Healdsburg Elementary School</a:t>
                      </a:r>
                    </a:p>
                  </a:txBody>
                  <a:tcPr/>
                </a:tc>
                <a:tc>
                  <a:txBody>
                    <a:bodyPr/>
                    <a:lstStyle/>
                    <a:p>
                      <a:pPr algn="ctr"/>
                      <a:r>
                        <a:rPr lang="en-US" dirty="0"/>
                        <a:t>3.0 Ac</a:t>
                      </a:r>
                    </a:p>
                  </a:txBody>
                  <a:tcPr/>
                </a:tc>
                <a:tc>
                  <a:txBody>
                    <a:bodyPr/>
                    <a:lstStyle/>
                    <a:p>
                      <a:pPr algn="ctr"/>
                      <a:r>
                        <a:rPr lang="en-US" dirty="0"/>
                        <a:t>1.2 MG</a:t>
                      </a:r>
                    </a:p>
                  </a:txBody>
                  <a:tcPr>
                    <a:solidFill>
                      <a:schemeClr val="bg2"/>
                    </a:solidFill>
                  </a:tcPr>
                </a:tc>
                <a:tc>
                  <a:txBody>
                    <a:bodyPr/>
                    <a:lstStyle/>
                    <a:p>
                      <a:pPr algn="ctr"/>
                      <a:r>
                        <a:rPr lang="en-US" dirty="0"/>
                        <a:t>1.2 MG</a:t>
                      </a:r>
                    </a:p>
                  </a:txBody>
                  <a:tcPr/>
                </a:tc>
                <a:tc>
                  <a:txBody>
                    <a:bodyPr/>
                    <a:lstStyle/>
                    <a:p>
                      <a:pPr algn="ctr"/>
                      <a:r>
                        <a:rPr lang="en-US" dirty="0"/>
                        <a:t>1.2 MG</a:t>
                      </a:r>
                    </a:p>
                  </a:txBody>
                  <a:tcPr/>
                </a:tc>
                <a:extLst>
                  <a:ext uri="{0D108BD9-81ED-4DB2-BD59-A6C34878D82A}">
                    <a16:rowId xmlns:a16="http://schemas.microsoft.com/office/drawing/2014/main" val="1864781952"/>
                  </a:ext>
                </a:extLst>
              </a:tr>
              <a:tr h="370840">
                <a:tc>
                  <a:txBody>
                    <a:bodyPr/>
                    <a:lstStyle/>
                    <a:p>
                      <a:r>
                        <a:rPr lang="en-US" dirty="0"/>
                        <a:t>Oak Mound Cemetery</a:t>
                      </a:r>
                    </a:p>
                  </a:txBody>
                  <a:tcPr/>
                </a:tc>
                <a:tc>
                  <a:txBody>
                    <a:bodyPr/>
                    <a:lstStyle/>
                    <a:p>
                      <a:pPr algn="ctr"/>
                      <a:r>
                        <a:rPr lang="en-US" dirty="0"/>
                        <a:t>4.8  Ac</a:t>
                      </a:r>
                    </a:p>
                  </a:txBody>
                  <a:tcPr/>
                </a:tc>
                <a:tc>
                  <a:txBody>
                    <a:bodyPr/>
                    <a:lstStyle/>
                    <a:p>
                      <a:pPr algn="ctr"/>
                      <a:r>
                        <a:rPr lang="en-US" dirty="0"/>
                        <a:t>1.9 MG</a:t>
                      </a:r>
                    </a:p>
                  </a:txBody>
                  <a:tcPr>
                    <a:solidFill>
                      <a:schemeClr val="bg2"/>
                    </a:solidFill>
                  </a:tcPr>
                </a:tc>
                <a:tc>
                  <a:txBody>
                    <a:bodyPr/>
                    <a:lstStyle/>
                    <a:p>
                      <a:pPr algn="ctr"/>
                      <a:r>
                        <a:rPr lang="en-US" dirty="0"/>
                        <a:t>1.9 MG</a:t>
                      </a:r>
                    </a:p>
                  </a:txBody>
                  <a:tcPr/>
                </a:tc>
                <a:tc>
                  <a:txBody>
                    <a:bodyPr/>
                    <a:lstStyle/>
                    <a:p>
                      <a:pPr algn="ctr"/>
                      <a:r>
                        <a:rPr lang="en-US" dirty="0"/>
                        <a:t>1.9 MG</a:t>
                      </a:r>
                    </a:p>
                  </a:txBody>
                  <a:tcPr/>
                </a:tc>
                <a:extLst>
                  <a:ext uri="{0D108BD9-81ED-4DB2-BD59-A6C34878D82A}">
                    <a16:rowId xmlns:a16="http://schemas.microsoft.com/office/drawing/2014/main" val="2109920151"/>
                  </a:ext>
                </a:extLst>
              </a:tr>
              <a:tr h="370840">
                <a:tc>
                  <a:txBody>
                    <a:bodyPr/>
                    <a:lstStyle/>
                    <a:p>
                      <a:r>
                        <a:rPr lang="en-US" dirty="0" err="1"/>
                        <a:t>Tayman</a:t>
                      </a:r>
                      <a:r>
                        <a:rPr lang="en-US" dirty="0"/>
                        <a:t> Park / GC</a:t>
                      </a:r>
                    </a:p>
                  </a:txBody>
                  <a:tcPr/>
                </a:tc>
                <a:tc>
                  <a:txBody>
                    <a:bodyPr/>
                    <a:lstStyle/>
                    <a:p>
                      <a:pPr algn="ctr"/>
                      <a:r>
                        <a:rPr lang="en-US" dirty="0"/>
                        <a:t>57 Ac</a:t>
                      </a:r>
                    </a:p>
                  </a:txBody>
                  <a:tcPr/>
                </a:tc>
                <a:tc>
                  <a:txBody>
                    <a:bodyPr/>
                    <a:lstStyle/>
                    <a:p>
                      <a:pPr algn="ctr"/>
                      <a:r>
                        <a:rPr lang="en-US" dirty="0"/>
                        <a:t>23 MG</a:t>
                      </a:r>
                    </a:p>
                  </a:txBody>
                  <a:tcPr>
                    <a:solidFill>
                      <a:schemeClr val="bg2"/>
                    </a:solidFill>
                  </a:tcPr>
                </a:tc>
                <a:tc>
                  <a:txBody>
                    <a:bodyPr/>
                    <a:lstStyle/>
                    <a:p>
                      <a:pPr algn="ctr"/>
                      <a:r>
                        <a:rPr lang="en-US" dirty="0"/>
                        <a:t>23 MG</a:t>
                      </a:r>
                    </a:p>
                  </a:txBody>
                  <a:tcPr/>
                </a:tc>
                <a:tc>
                  <a:txBody>
                    <a:bodyPr/>
                    <a:lstStyle/>
                    <a:p>
                      <a:pPr algn="ctr"/>
                      <a:r>
                        <a:rPr lang="en-US" dirty="0"/>
                        <a:t>23 MG</a:t>
                      </a:r>
                    </a:p>
                  </a:txBody>
                  <a:tcPr/>
                </a:tc>
                <a:extLst>
                  <a:ext uri="{0D108BD9-81ED-4DB2-BD59-A6C34878D82A}">
                    <a16:rowId xmlns:a16="http://schemas.microsoft.com/office/drawing/2014/main" val="767550986"/>
                  </a:ext>
                </a:extLst>
              </a:tr>
              <a:tr h="370840">
                <a:tc>
                  <a:txBody>
                    <a:bodyPr/>
                    <a:lstStyle/>
                    <a:p>
                      <a:r>
                        <a:rPr lang="en-US" dirty="0"/>
                        <a:t>Recreation Park</a:t>
                      </a:r>
                    </a:p>
                  </a:txBody>
                  <a:tcPr/>
                </a:tc>
                <a:tc>
                  <a:txBody>
                    <a:bodyPr/>
                    <a:lstStyle/>
                    <a:p>
                      <a:pPr algn="ctr"/>
                      <a:r>
                        <a:rPr lang="en-US" dirty="0"/>
                        <a:t>2.8 Ac</a:t>
                      </a:r>
                    </a:p>
                  </a:txBody>
                  <a:tcPr/>
                </a:tc>
                <a:tc>
                  <a:txBody>
                    <a:bodyPr/>
                    <a:lstStyle/>
                    <a:p>
                      <a:pPr algn="ctr"/>
                      <a:r>
                        <a:rPr lang="en-US" dirty="0"/>
                        <a:t>1.1 MG</a:t>
                      </a:r>
                    </a:p>
                  </a:txBody>
                  <a:tcPr>
                    <a:solidFill>
                      <a:schemeClr val="bg2"/>
                    </a:solidFill>
                  </a:tcPr>
                </a:tc>
                <a:tc>
                  <a:txBody>
                    <a:bodyPr/>
                    <a:lstStyle/>
                    <a:p>
                      <a:pPr algn="ctr"/>
                      <a:r>
                        <a:rPr lang="en-US" dirty="0"/>
                        <a:t>1.1 MG</a:t>
                      </a:r>
                    </a:p>
                  </a:txBody>
                  <a:tcPr/>
                </a:tc>
                <a:tc>
                  <a:txBody>
                    <a:bodyPr/>
                    <a:lstStyle/>
                    <a:p>
                      <a:pPr algn="ctr"/>
                      <a:r>
                        <a:rPr lang="en-US" dirty="0"/>
                        <a:t>1.1 MG</a:t>
                      </a:r>
                    </a:p>
                  </a:txBody>
                  <a:tcPr/>
                </a:tc>
                <a:extLst>
                  <a:ext uri="{0D108BD9-81ED-4DB2-BD59-A6C34878D82A}">
                    <a16:rowId xmlns:a16="http://schemas.microsoft.com/office/drawing/2014/main" val="3793254523"/>
                  </a:ext>
                </a:extLst>
              </a:tr>
              <a:tr h="370840">
                <a:tc>
                  <a:txBody>
                    <a:bodyPr/>
                    <a:lstStyle/>
                    <a:p>
                      <a:r>
                        <a:rPr lang="en-US" dirty="0"/>
                        <a:t>Badger Park</a:t>
                      </a:r>
                    </a:p>
                  </a:txBody>
                  <a:tcPr/>
                </a:tc>
                <a:tc>
                  <a:txBody>
                    <a:bodyPr/>
                    <a:lstStyle/>
                    <a:p>
                      <a:pPr algn="ctr"/>
                      <a:r>
                        <a:rPr lang="en-US" dirty="0"/>
                        <a:t>2.8 Ac</a:t>
                      </a:r>
                    </a:p>
                  </a:txBody>
                  <a:tcPr/>
                </a:tc>
                <a:tc>
                  <a:txBody>
                    <a:bodyPr/>
                    <a:lstStyle/>
                    <a:p>
                      <a:pPr algn="ctr"/>
                      <a:r>
                        <a:rPr lang="en-US" dirty="0"/>
                        <a:t>1.1 MG</a:t>
                      </a:r>
                    </a:p>
                  </a:txBody>
                  <a:tcPr>
                    <a:solidFill>
                      <a:schemeClr val="bg2"/>
                    </a:solidFill>
                  </a:tcPr>
                </a:tc>
                <a:tc>
                  <a:txBody>
                    <a:bodyPr/>
                    <a:lstStyle/>
                    <a:p>
                      <a:pPr algn="ctr"/>
                      <a:r>
                        <a:rPr lang="en-US" dirty="0"/>
                        <a:t>1.1 MG</a:t>
                      </a:r>
                    </a:p>
                  </a:txBody>
                  <a:tcPr/>
                </a:tc>
                <a:tc>
                  <a:txBody>
                    <a:bodyPr/>
                    <a:lstStyle/>
                    <a:p>
                      <a:pPr algn="ctr"/>
                      <a:r>
                        <a:rPr lang="en-US" dirty="0"/>
                        <a:t>--</a:t>
                      </a:r>
                    </a:p>
                  </a:txBody>
                  <a:tcPr/>
                </a:tc>
                <a:extLst>
                  <a:ext uri="{0D108BD9-81ED-4DB2-BD59-A6C34878D82A}">
                    <a16:rowId xmlns:a16="http://schemas.microsoft.com/office/drawing/2014/main" val="2970041295"/>
                  </a:ext>
                </a:extLst>
              </a:tr>
              <a:tr h="370840">
                <a:tc>
                  <a:txBody>
                    <a:bodyPr/>
                    <a:lstStyle/>
                    <a:p>
                      <a:r>
                        <a:rPr lang="en-US" dirty="0"/>
                        <a:t>Total Potable Water Irrigation Replaced by Recycled Water</a:t>
                      </a:r>
                    </a:p>
                  </a:txBody>
                  <a:tcPr/>
                </a:tc>
                <a:tc>
                  <a:txBody>
                    <a:bodyPr/>
                    <a:lstStyle/>
                    <a:p>
                      <a:pPr algn="ctr"/>
                      <a:endParaRPr lang="en-US" dirty="0"/>
                    </a:p>
                  </a:txBody>
                  <a:tcPr/>
                </a:tc>
                <a:tc>
                  <a:txBody>
                    <a:bodyPr/>
                    <a:lstStyle/>
                    <a:p>
                      <a:pPr algn="ctr"/>
                      <a:r>
                        <a:rPr lang="en-US" b="1" dirty="0"/>
                        <a:t>33.8 MG</a:t>
                      </a:r>
                    </a:p>
                  </a:txBody>
                  <a:tcPr>
                    <a:solidFill>
                      <a:schemeClr val="bg2"/>
                    </a:solidFill>
                  </a:tcPr>
                </a:tc>
                <a:tc>
                  <a:txBody>
                    <a:bodyPr/>
                    <a:lstStyle/>
                    <a:p>
                      <a:pPr algn="ctr"/>
                      <a:r>
                        <a:rPr lang="en-US" b="1" dirty="0"/>
                        <a:t>35 MG</a:t>
                      </a:r>
                    </a:p>
                  </a:txBody>
                  <a:tcPr/>
                </a:tc>
                <a:tc>
                  <a:txBody>
                    <a:bodyPr/>
                    <a:lstStyle/>
                    <a:p>
                      <a:pPr algn="ctr"/>
                      <a:r>
                        <a:rPr lang="en-US" b="1" dirty="0"/>
                        <a:t>27.2 MG</a:t>
                      </a:r>
                    </a:p>
                  </a:txBody>
                  <a:tcPr/>
                </a:tc>
                <a:extLst>
                  <a:ext uri="{0D108BD9-81ED-4DB2-BD59-A6C34878D82A}">
                    <a16:rowId xmlns:a16="http://schemas.microsoft.com/office/drawing/2014/main" val="579607020"/>
                  </a:ext>
                </a:extLst>
              </a:tr>
            </a:tbl>
          </a:graphicData>
        </a:graphic>
      </p:graphicFrame>
      <p:sp>
        <p:nvSpPr>
          <p:cNvPr id="2" name="TextBox 1">
            <a:extLst>
              <a:ext uri="{FF2B5EF4-FFF2-40B4-BE49-F238E27FC236}">
                <a16:creationId xmlns:a16="http://schemas.microsoft.com/office/drawing/2014/main" id="{DD041CFE-C35D-D96C-E17B-73188667F4B2}"/>
              </a:ext>
            </a:extLst>
          </p:cNvPr>
          <p:cNvSpPr txBox="1"/>
          <p:nvPr/>
        </p:nvSpPr>
        <p:spPr>
          <a:xfrm>
            <a:off x="7113863" y="6169335"/>
            <a:ext cx="4201837"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50% of application budget expected to net &gt;75% of application benefits. </a:t>
            </a:r>
          </a:p>
        </p:txBody>
      </p:sp>
      <p:sp>
        <p:nvSpPr>
          <p:cNvPr id="3" name="Oval 2">
            <a:extLst>
              <a:ext uri="{FF2B5EF4-FFF2-40B4-BE49-F238E27FC236}">
                <a16:creationId xmlns:a16="http://schemas.microsoft.com/office/drawing/2014/main" id="{9DAB4086-9930-97BB-7ACC-1FA1A3B1993C}"/>
              </a:ext>
            </a:extLst>
          </p:cNvPr>
          <p:cNvSpPr/>
          <p:nvPr/>
        </p:nvSpPr>
        <p:spPr>
          <a:xfrm>
            <a:off x="8191324" y="5649519"/>
            <a:ext cx="1023457" cy="444315"/>
          </a:xfrm>
          <a:prstGeom prst="ellipse">
            <a:avLst/>
          </a:prstGeom>
          <a:noFill/>
          <a:ln>
            <a:solidFill>
              <a:srgbClr val="E311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Oval 4">
            <a:extLst>
              <a:ext uri="{FF2B5EF4-FFF2-40B4-BE49-F238E27FC236}">
                <a16:creationId xmlns:a16="http://schemas.microsoft.com/office/drawing/2014/main" id="{2C91015A-01F3-13CB-3034-7FB020DDE9F7}"/>
              </a:ext>
            </a:extLst>
          </p:cNvPr>
          <p:cNvSpPr/>
          <p:nvPr/>
        </p:nvSpPr>
        <p:spPr>
          <a:xfrm>
            <a:off x="9894491" y="5649518"/>
            <a:ext cx="1023457" cy="444315"/>
          </a:xfrm>
          <a:prstGeom prst="ellipse">
            <a:avLst/>
          </a:prstGeom>
          <a:noFill/>
          <a:ln>
            <a:solidFill>
              <a:srgbClr val="E311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14729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0A8A-2131-8451-458F-7E15B7971F0A}"/>
              </a:ext>
            </a:extLst>
          </p:cNvPr>
          <p:cNvSpPr>
            <a:spLocks noGrp="1"/>
          </p:cNvSpPr>
          <p:nvPr>
            <p:ph type="title"/>
          </p:nvPr>
        </p:nvSpPr>
        <p:spPr/>
        <p:txBody>
          <a:bodyPr/>
          <a:lstStyle/>
          <a:p>
            <a:r>
              <a:rPr lang="en-US" dirty="0"/>
              <a:t>Potential for Changes in Environmental Impacts for the Municipal Recycled Water Pipeline</a:t>
            </a:r>
          </a:p>
        </p:txBody>
      </p:sp>
      <p:sp>
        <p:nvSpPr>
          <p:cNvPr id="3" name="Content Placeholder 2">
            <a:extLst>
              <a:ext uri="{FF2B5EF4-FFF2-40B4-BE49-F238E27FC236}">
                <a16:creationId xmlns:a16="http://schemas.microsoft.com/office/drawing/2014/main" id="{128365E7-95F0-A107-8DB8-5E8FEC0BDA3D}"/>
              </a:ext>
            </a:extLst>
          </p:cNvPr>
          <p:cNvSpPr>
            <a:spLocks noGrp="1"/>
          </p:cNvSpPr>
          <p:nvPr>
            <p:ph idx="1"/>
          </p:nvPr>
        </p:nvSpPr>
        <p:spPr/>
        <p:txBody>
          <a:bodyPr>
            <a:normAutofit/>
          </a:bodyPr>
          <a:lstStyle/>
          <a:p>
            <a:r>
              <a:rPr lang="en-US" sz="2400" dirty="0"/>
              <a:t>The municipal recycled water pipeline project concept was included in the environmental documents adopted in 2005. </a:t>
            </a:r>
          </a:p>
          <a:p>
            <a:r>
              <a:rPr lang="en-US" sz="2400" dirty="0"/>
              <a:t>With the passage of time and minor changes in alignment, the environmental impacts of the new project were evaluated to see if the mitigation and monitoring measures adequately reduced the impacts to less than significant levels. </a:t>
            </a:r>
            <a:endParaRPr lang="en-US" sz="2200" dirty="0"/>
          </a:p>
        </p:txBody>
      </p:sp>
    </p:spTree>
    <p:extLst>
      <p:ext uri="{BB962C8B-B14F-4D97-AF65-F5344CB8AC3E}">
        <p14:creationId xmlns:p14="http://schemas.microsoft.com/office/powerpoint/2010/main" val="1146723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221C0-32E3-B0F7-0744-7BEEF15F263A}"/>
              </a:ext>
            </a:extLst>
          </p:cNvPr>
          <p:cNvSpPr>
            <a:spLocks noGrp="1"/>
          </p:cNvSpPr>
          <p:nvPr>
            <p:ph type="title"/>
          </p:nvPr>
        </p:nvSpPr>
        <p:spPr/>
        <p:txBody>
          <a:bodyPr/>
          <a:lstStyle/>
          <a:p>
            <a:r>
              <a:rPr lang="en-US" dirty="0"/>
              <a:t>Historical Environmental Analyses and Findings</a:t>
            </a:r>
          </a:p>
        </p:txBody>
      </p:sp>
      <p:sp>
        <p:nvSpPr>
          <p:cNvPr id="3" name="Content Placeholder 2">
            <a:extLst>
              <a:ext uri="{FF2B5EF4-FFF2-40B4-BE49-F238E27FC236}">
                <a16:creationId xmlns:a16="http://schemas.microsoft.com/office/drawing/2014/main" id="{0BF0F1F0-A36E-810E-6130-BDD1F01E3DEE}"/>
              </a:ext>
            </a:extLst>
          </p:cNvPr>
          <p:cNvSpPr>
            <a:spLocks noGrp="1"/>
          </p:cNvSpPr>
          <p:nvPr>
            <p:ph idx="1"/>
          </p:nvPr>
        </p:nvSpPr>
        <p:spPr>
          <a:xfrm>
            <a:off x="3869268" y="486603"/>
            <a:ext cx="7315200" cy="5120640"/>
          </a:xfrm>
        </p:spPr>
        <p:txBody>
          <a:bodyPr>
            <a:normAutofit lnSpcReduction="10000"/>
          </a:bodyPr>
          <a:lstStyle/>
          <a:p>
            <a:r>
              <a:rPr lang="en-US" dirty="0"/>
              <a:t>The </a:t>
            </a:r>
            <a:r>
              <a:rPr lang="en-US" u="sng" dirty="0"/>
              <a:t>2005 EIR </a:t>
            </a:r>
            <a:r>
              <a:rPr lang="en-US" dirty="0"/>
              <a:t>concluded that the Project would not result in any significant, unavoidable environmental impacts, and included urban and agricultural uses</a:t>
            </a:r>
          </a:p>
          <a:p>
            <a:r>
              <a:rPr lang="en-US" dirty="0"/>
              <a:t>An </a:t>
            </a:r>
            <a:r>
              <a:rPr lang="en-US" u="sng" dirty="0"/>
              <a:t>addendum in 2014 </a:t>
            </a:r>
            <a:r>
              <a:rPr lang="en-US" dirty="0"/>
              <a:t>expanded the recycled water service area for agricultural (vineyard and landscaping) deliveries to up to 25,000 Ac in a 100,000-Ac service area and to temporarily include hauled delivery. </a:t>
            </a:r>
          </a:p>
          <a:p>
            <a:r>
              <a:rPr lang="en-US" dirty="0"/>
              <a:t>An </a:t>
            </a:r>
            <a:r>
              <a:rPr lang="en-US" u="sng" dirty="0"/>
              <a:t>addendum in 2016 </a:t>
            </a:r>
            <a:r>
              <a:rPr lang="en-US" dirty="0"/>
              <a:t>included a minor adjustment to the agricultural (vineyard and landscaping) delivery defined area to include 600 Ac south of the </a:t>
            </a:r>
            <a:r>
              <a:rPr lang="en-US" dirty="0" err="1"/>
              <a:t>WRF</a:t>
            </a:r>
            <a:r>
              <a:rPr lang="en-US" dirty="0"/>
              <a:t>, and extend the time for the hauled delivery method</a:t>
            </a:r>
          </a:p>
          <a:p>
            <a:r>
              <a:rPr lang="en-US" dirty="0"/>
              <a:t>A </a:t>
            </a:r>
            <a:r>
              <a:rPr lang="en-US" u="sng" dirty="0"/>
              <a:t>subsequent EIR in 2019 </a:t>
            </a:r>
            <a:r>
              <a:rPr lang="en-US" dirty="0"/>
              <a:t>expanded the defined agricultural delivery area to include 1,160 Ac south of the </a:t>
            </a:r>
            <a:r>
              <a:rPr lang="en-US" dirty="0" err="1"/>
              <a:t>WRF</a:t>
            </a:r>
            <a:r>
              <a:rPr lang="en-US" dirty="0"/>
              <a:t>, add 3,450 Ac to the 100,000 Ac service area, expand agricultural uses to include agricultural uses in addition to vineyards (pastures and hayfields, orchards, cannabis, non-dairy livestock watering, frost protection, etc.), and make permanent the hauled delivery process</a:t>
            </a:r>
          </a:p>
        </p:txBody>
      </p:sp>
      <p:sp>
        <p:nvSpPr>
          <p:cNvPr id="4" name="TextBox 3">
            <a:extLst>
              <a:ext uri="{FF2B5EF4-FFF2-40B4-BE49-F238E27FC236}">
                <a16:creationId xmlns:a16="http://schemas.microsoft.com/office/drawing/2014/main" id="{7040CFB2-7ECD-A7F3-B511-3E585B437E85}"/>
              </a:ext>
            </a:extLst>
          </p:cNvPr>
          <p:cNvSpPr txBox="1"/>
          <p:nvPr/>
        </p:nvSpPr>
        <p:spPr>
          <a:xfrm>
            <a:off x="3869268" y="5800946"/>
            <a:ext cx="77514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The 2005 EIR, 2014 and 2016 Addenda, and 2019 SEIR were certified by City Council to have with mitigation measures no significant impacts.  </a:t>
            </a:r>
          </a:p>
        </p:txBody>
      </p:sp>
    </p:spTree>
    <p:extLst>
      <p:ext uri="{BB962C8B-B14F-4D97-AF65-F5344CB8AC3E}">
        <p14:creationId xmlns:p14="http://schemas.microsoft.com/office/powerpoint/2010/main" val="2975178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221C0-32E3-B0F7-0744-7BEEF15F263A}"/>
              </a:ext>
            </a:extLst>
          </p:cNvPr>
          <p:cNvSpPr>
            <a:spLocks noGrp="1"/>
          </p:cNvSpPr>
          <p:nvPr>
            <p:ph type="title"/>
          </p:nvPr>
        </p:nvSpPr>
        <p:spPr/>
        <p:txBody>
          <a:bodyPr/>
          <a:lstStyle/>
          <a:p>
            <a:r>
              <a:rPr lang="en-US" dirty="0"/>
              <a:t>Need to Investigate if a New EIR is Appropriate on</a:t>
            </a:r>
          </a:p>
        </p:txBody>
      </p:sp>
      <p:sp>
        <p:nvSpPr>
          <p:cNvPr id="3" name="Content Placeholder 2">
            <a:extLst>
              <a:ext uri="{FF2B5EF4-FFF2-40B4-BE49-F238E27FC236}">
                <a16:creationId xmlns:a16="http://schemas.microsoft.com/office/drawing/2014/main" id="{0BF0F1F0-A36E-810E-6130-BDD1F01E3DEE}"/>
              </a:ext>
            </a:extLst>
          </p:cNvPr>
          <p:cNvSpPr>
            <a:spLocks noGrp="1"/>
          </p:cNvSpPr>
          <p:nvPr>
            <p:ph idx="1"/>
          </p:nvPr>
        </p:nvSpPr>
        <p:spPr/>
        <p:txBody>
          <a:bodyPr/>
          <a:lstStyle/>
          <a:p>
            <a:pPr marL="0" indent="0">
              <a:buNone/>
            </a:pPr>
            <a:r>
              <a:rPr lang="en-US" sz="2400" dirty="0"/>
              <a:t>Per CEQA Section 15162(b), a subsequent or supplemental EIR is required when</a:t>
            </a:r>
            <a:r>
              <a:rPr lang="en-US" dirty="0"/>
              <a:t>:</a:t>
            </a:r>
          </a:p>
          <a:p>
            <a:pPr lvl="1"/>
            <a:endParaRPr lang="en-US" sz="2000" dirty="0"/>
          </a:p>
          <a:p>
            <a:pPr lvl="1"/>
            <a:r>
              <a:rPr lang="en-US" sz="2000" dirty="0"/>
              <a:t>Substantial changes are proposed in the project or new significant environmental effects are found</a:t>
            </a:r>
          </a:p>
          <a:p>
            <a:pPr lvl="1"/>
            <a:endParaRPr lang="en-US" sz="2000" dirty="0"/>
          </a:p>
          <a:p>
            <a:pPr lvl="1"/>
            <a:r>
              <a:rPr lang="en-US" sz="2000" dirty="0"/>
              <a:t>Substantial changes occur with the circumstances under which the project is undertaken, or</a:t>
            </a:r>
          </a:p>
          <a:p>
            <a:pPr lvl="1"/>
            <a:endParaRPr lang="en-US" sz="2000" dirty="0"/>
          </a:p>
          <a:p>
            <a:pPr lvl="1"/>
            <a:r>
              <a:rPr lang="en-US" sz="2000" dirty="0"/>
              <a:t>New information of substantial importance shows the project will have significant impacts not discussed in the previous EIR</a:t>
            </a:r>
          </a:p>
        </p:txBody>
      </p:sp>
    </p:spTree>
    <p:extLst>
      <p:ext uri="{BB962C8B-B14F-4D97-AF65-F5344CB8AC3E}">
        <p14:creationId xmlns:p14="http://schemas.microsoft.com/office/powerpoint/2010/main" val="969268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221C0-32E3-B0F7-0744-7BEEF15F263A}"/>
              </a:ext>
            </a:extLst>
          </p:cNvPr>
          <p:cNvSpPr>
            <a:spLocks noGrp="1"/>
          </p:cNvSpPr>
          <p:nvPr>
            <p:ph type="title"/>
          </p:nvPr>
        </p:nvSpPr>
        <p:spPr/>
        <p:txBody>
          <a:bodyPr/>
          <a:lstStyle/>
          <a:p>
            <a:r>
              <a:rPr lang="en-US" dirty="0"/>
              <a:t>Need to Investigate if a New EIR is Appropriate</a:t>
            </a:r>
          </a:p>
        </p:txBody>
      </p:sp>
      <p:sp>
        <p:nvSpPr>
          <p:cNvPr id="3" name="Content Placeholder 2">
            <a:extLst>
              <a:ext uri="{FF2B5EF4-FFF2-40B4-BE49-F238E27FC236}">
                <a16:creationId xmlns:a16="http://schemas.microsoft.com/office/drawing/2014/main" id="{0BF0F1F0-A36E-810E-6130-BDD1F01E3DEE}"/>
              </a:ext>
            </a:extLst>
          </p:cNvPr>
          <p:cNvSpPr>
            <a:spLocks noGrp="1"/>
          </p:cNvSpPr>
          <p:nvPr>
            <p:ph idx="1"/>
          </p:nvPr>
        </p:nvSpPr>
        <p:spPr>
          <a:xfrm>
            <a:off x="3869268" y="319155"/>
            <a:ext cx="7315200" cy="5120640"/>
          </a:xfrm>
        </p:spPr>
        <p:txBody>
          <a:bodyPr>
            <a:normAutofit/>
          </a:bodyPr>
          <a:lstStyle/>
          <a:p>
            <a:pPr marL="0" indent="0">
              <a:buNone/>
            </a:pPr>
            <a:r>
              <a:rPr lang="en-US" sz="2400" dirty="0"/>
              <a:t>These potential triggers for a subsequent or supplemental EIR were reviewed by the design team, which found</a:t>
            </a:r>
            <a:r>
              <a:rPr lang="en-US" dirty="0"/>
              <a:t>:</a:t>
            </a:r>
          </a:p>
          <a:p>
            <a:pPr lvl="1"/>
            <a:r>
              <a:rPr lang="en-US" sz="2000" u="sng" dirty="0"/>
              <a:t>Project Changes?: </a:t>
            </a:r>
            <a:r>
              <a:rPr lang="en-US" sz="2000" dirty="0"/>
              <a:t>The Municipal Recycled Water Pipeline Project modification does not involve “substantial” changes to the Project and will not involve new significant environmental effects or a substantial increase in the severity of any previously identified environmental effects.</a:t>
            </a:r>
          </a:p>
          <a:p>
            <a:pPr lvl="1"/>
            <a:r>
              <a:rPr lang="en-US" sz="2000" u="sng" dirty="0"/>
              <a:t>Project Circumstances?: </a:t>
            </a:r>
            <a:r>
              <a:rPr lang="en-US" sz="2000" dirty="0"/>
              <a:t>The Municipal Recycled Water Pipeline circumstances (e.g., wet year vs. drought year) may change year to year, but the impacts  are not changed</a:t>
            </a:r>
          </a:p>
          <a:p>
            <a:pPr lvl="1"/>
            <a:r>
              <a:rPr lang="en-US" sz="2000" u="sng" dirty="0"/>
              <a:t>New information?: </a:t>
            </a:r>
            <a:r>
              <a:rPr lang="en-US" sz="2000" dirty="0"/>
              <a:t>The pipeline will be constructed within the City’s right-of-way that is previously disturbed with little vegetation removal required. All relevant mitigation from the Certified EIR will be applied during implementation of the project modification. </a:t>
            </a:r>
          </a:p>
        </p:txBody>
      </p:sp>
      <p:sp>
        <p:nvSpPr>
          <p:cNvPr id="4" name="TextBox 3">
            <a:extLst>
              <a:ext uri="{FF2B5EF4-FFF2-40B4-BE49-F238E27FC236}">
                <a16:creationId xmlns:a16="http://schemas.microsoft.com/office/drawing/2014/main" id="{483527A2-AB23-FD4A-4F38-3786E0DF7260}"/>
              </a:ext>
            </a:extLst>
          </p:cNvPr>
          <p:cNvSpPr txBox="1"/>
          <p:nvPr/>
        </p:nvSpPr>
        <p:spPr>
          <a:xfrm>
            <a:off x="3768600" y="5347515"/>
            <a:ext cx="751653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The proposed modified Project could impact vineyard to avoid existing utilities not known in 2005. Some EIR modification is required.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19464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221C0-32E3-B0F7-0744-7BEEF15F263A}"/>
              </a:ext>
            </a:extLst>
          </p:cNvPr>
          <p:cNvSpPr>
            <a:spLocks noGrp="1"/>
          </p:cNvSpPr>
          <p:nvPr>
            <p:ph type="title"/>
          </p:nvPr>
        </p:nvSpPr>
        <p:spPr/>
        <p:txBody>
          <a:bodyPr/>
          <a:lstStyle/>
          <a:p>
            <a:r>
              <a:rPr lang="en-US" dirty="0"/>
              <a:t>Need for EIR Amendment</a:t>
            </a:r>
          </a:p>
        </p:txBody>
      </p:sp>
      <p:sp>
        <p:nvSpPr>
          <p:cNvPr id="3" name="Content Placeholder 2">
            <a:extLst>
              <a:ext uri="{FF2B5EF4-FFF2-40B4-BE49-F238E27FC236}">
                <a16:creationId xmlns:a16="http://schemas.microsoft.com/office/drawing/2014/main" id="{0BF0F1F0-A36E-810E-6130-BDD1F01E3DEE}"/>
              </a:ext>
            </a:extLst>
          </p:cNvPr>
          <p:cNvSpPr>
            <a:spLocks noGrp="1"/>
          </p:cNvSpPr>
          <p:nvPr>
            <p:ph idx="1"/>
          </p:nvPr>
        </p:nvSpPr>
        <p:spPr>
          <a:xfrm>
            <a:off x="3785378" y="176169"/>
            <a:ext cx="7315200" cy="6518246"/>
          </a:xfrm>
        </p:spPr>
        <p:txBody>
          <a:bodyPr>
            <a:normAutofit fontScale="92500" lnSpcReduction="20000"/>
          </a:bodyPr>
          <a:lstStyle/>
          <a:p>
            <a:pPr marL="0" indent="0">
              <a:buNone/>
            </a:pPr>
            <a:r>
              <a:rPr lang="en-US" sz="2600" dirty="0"/>
              <a:t>During design, the design team found that a possible temporary encroachment on agricultural land may be needed on Kinley Road if Caltrans encroachment cannot be secured. However, potential impacts can be mitigated to less than significant levels by amending a mitigation measure</a:t>
            </a:r>
            <a:r>
              <a:rPr lang="en-US" sz="2800" dirty="0"/>
              <a:t>. </a:t>
            </a:r>
          </a:p>
          <a:p>
            <a:pPr marL="0" indent="0">
              <a:buNone/>
            </a:pPr>
            <a:endParaRPr lang="en-US" sz="2400" dirty="0"/>
          </a:p>
          <a:p>
            <a:pPr lvl="1"/>
            <a:r>
              <a:rPr lang="en-US" sz="2000" dirty="0"/>
              <a:t>Existing Mitigation Measure 3.1-3 indicates: </a:t>
            </a:r>
          </a:p>
          <a:p>
            <a:pPr lvl="2"/>
            <a:r>
              <a:rPr lang="en-US" sz="1800" dirty="0"/>
              <a:t>“</a:t>
            </a:r>
            <a:r>
              <a:rPr lang="en-US" sz="2200" dirty="0"/>
              <a:t>a. </a:t>
            </a:r>
            <a:r>
              <a:rPr lang="en-US" sz="2200" dirty="0">
                <a:effectLst/>
                <a:ea typeface="Times New Roman" panose="02020603050405020304" pitchFamily="18" charset="0"/>
                <a:cs typeface="Palatino Linotype" panose="02040502050505030304" pitchFamily="18" charset="0"/>
              </a:rPr>
              <a:t>Construction activities shall be restricted to periods outside the growing season (i.e., growing and harvesting periods). Construction activities shall be undertaken in an expedient fashion, and associated construction staging areas shall be located outside of the agricultural fields. </a:t>
            </a:r>
            <a:r>
              <a:rPr lang="en-US" dirty="0">
                <a:effectLst/>
                <a:ea typeface="Times New Roman" panose="02020603050405020304" pitchFamily="18" charset="0"/>
                <a:cs typeface="Palatino Linotype" panose="02040502050505030304" pitchFamily="18" charset="0"/>
              </a:rPr>
              <a:t>“</a:t>
            </a:r>
          </a:p>
          <a:p>
            <a:pPr lvl="1"/>
            <a:endParaRPr lang="en-US" sz="2000" dirty="0"/>
          </a:p>
          <a:p>
            <a:pPr lvl="1"/>
            <a:r>
              <a:rPr lang="en-US" sz="2000" dirty="0"/>
              <a:t>Proposed Modification to Mitigation Measure</a:t>
            </a:r>
          </a:p>
          <a:p>
            <a:pPr lvl="2"/>
            <a:r>
              <a:rPr lang="en-US" sz="1800" dirty="0"/>
              <a:t>“</a:t>
            </a:r>
            <a:r>
              <a:rPr lang="en-US" sz="2100" dirty="0"/>
              <a:t>a. Construction activities shall be restricted to periods outside the growing season (i.e., growing and harvesting periods). Construction activities shall be undertaken in an expedient fashion, and associated construction staging areas shall be located outside of the agricultural fields. </a:t>
            </a:r>
            <a:r>
              <a:rPr lang="en-US" sz="2100" b="1" dirty="0"/>
              <a:t>The City shall consult with landowners to appropriately compensate landowners for temporary losses in agricultural production resulting from project construction activities</a:t>
            </a:r>
            <a:r>
              <a:rPr lang="en-US" sz="2100" u="sng" dirty="0">
                <a:effectLst/>
                <a:latin typeface="Palatino Linotype" panose="02040502050505030304" pitchFamily="18" charset="0"/>
                <a:ea typeface="Times New Roman" panose="02020603050405020304" pitchFamily="18" charset="0"/>
                <a:cs typeface="Palatino Linotype" panose="02040502050505030304" pitchFamily="18" charset="0"/>
              </a:rPr>
              <a:t>.</a:t>
            </a:r>
            <a:r>
              <a:rPr lang="en-US" sz="2100" dirty="0">
                <a:effectLst/>
                <a:latin typeface="Palatino Linotype" panose="02040502050505030304" pitchFamily="18" charset="0"/>
                <a:ea typeface="Times New Roman" panose="02020603050405020304" pitchFamily="18" charset="0"/>
                <a:cs typeface="Palatino Linotype" panose="02040502050505030304" pitchFamily="18" charset="0"/>
              </a:rPr>
              <a:t> </a:t>
            </a:r>
            <a:r>
              <a:rPr lang="en-US" sz="2100" dirty="0"/>
              <a:t> </a:t>
            </a:r>
            <a:r>
              <a:rPr lang="en-US" sz="1800" dirty="0"/>
              <a:t>“</a:t>
            </a:r>
          </a:p>
          <a:p>
            <a:pPr lvl="1"/>
            <a:endParaRPr lang="en-US" sz="2000" dirty="0"/>
          </a:p>
        </p:txBody>
      </p:sp>
    </p:spTree>
    <p:extLst>
      <p:ext uri="{BB962C8B-B14F-4D97-AF65-F5344CB8AC3E}">
        <p14:creationId xmlns:p14="http://schemas.microsoft.com/office/powerpoint/2010/main" val="520880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651D-EB79-9AB7-D2CD-CCE733E64575}"/>
              </a:ext>
            </a:extLst>
          </p:cNvPr>
          <p:cNvSpPr>
            <a:spLocks noGrp="1"/>
          </p:cNvSpPr>
          <p:nvPr>
            <p:ph type="title"/>
          </p:nvPr>
        </p:nvSpPr>
        <p:spPr>
          <a:xfrm>
            <a:off x="3137483" y="284176"/>
            <a:ext cx="5318620" cy="1508760"/>
          </a:xfrm>
        </p:spPr>
        <p:txBody>
          <a:bodyPr>
            <a:normAutofit/>
          </a:bodyPr>
          <a:lstStyle/>
          <a:p>
            <a:pPr algn="ctr"/>
            <a:r>
              <a:rPr lang="en-US" dirty="0"/>
              <a:t> Fire Service Sales Tax Measure “H”</a:t>
            </a:r>
          </a:p>
        </p:txBody>
      </p:sp>
      <p:graphicFrame>
        <p:nvGraphicFramePr>
          <p:cNvPr id="5" name="Content Placeholder 2">
            <a:extLst>
              <a:ext uri="{FF2B5EF4-FFF2-40B4-BE49-F238E27FC236}">
                <a16:creationId xmlns:a16="http://schemas.microsoft.com/office/drawing/2014/main" id="{F178366E-E62E-78D4-475A-079D3D5D591D}"/>
              </a:ext>
            </a:extLst>
          </p:cNvPr>
          <p:cNvGraphicFramePr>
            <a:graphicFrameLocks noGrp="1"/>
          </p:cNvGraphicFramePr>
          <p:nvPr>
            <p:ph idx="1"/>
          </p:nvPr>
        </p:nvGraphicFramePr>
        <p:xfrm>
          <a:off x="377505" y="1792937"/>
          <a:ext cx="10972953" cy="3936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E0D32DAA-15D0-9B93-979E-552682334ED2}"/>
              </a:ext>
            </a:extLst>
          </p:cNvPr>
          <p:cNvPicPr>
            <a:picLocks noChangeAspect="1"/>
          </p:cNvPicPr>
          <p:nvPr/>
        </p:nvPicPr>
        <p:blipFill>
          <a:blip r:embed="rId7"/>
          <a:stretch>
            <a:fillRect/>
          </a:stretch>
        </p:blipFill>
        <p:spPr>
          <a:xfrm>
            <a:off x="227333" y="189549"/>
            <a:ext cx="1597290" cy="1603387"/>
          </a:xfrm>
          <a:prstGeom prst="rect">
            <a:avLst/>
          </a:prstGeom>
        </p:spPr>
      </p:pic>
    </p:spTree>
    <p:extLst>
      <p:ext uri="{BB962C8B-B14F-4D97-AF65-F5344CB8AC3E}">
        <p14:creationId xmlns:p14="http://schemas.microsoft.com/office/powerpoint/2010/main" val="1470231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221C0-32E3-B0F7-0744-7BEEF15F263A}"/>
              </a:ext>
            </a:extLst>
          </p:cNvPr>
          <p:cNvSpPr>
            <a:spLocks noGrp="1"/>
          </p:cNvSpPr>
          <p:nvPr>
            <p:ph type="title"/>
          </p:nvPr>
        </p:nvSpPr>
        <p:spPr/>
        <p:txBody>
          <a:bodyPr/>
          <a:lstStyle/>
          <a:p>
            <a:r>
              <a:rPr lang="en-US" dirty="0"/>
              <a:t>Need for EIR Amendment</a:t>
            </a:r>
          </a:p>
        </p:txBody>
      </p:sp>
      <p:sp>
        <p:nvSpPr>
          <p:cNvPr id="3" name="Content Placeholder 2">
            <a:extLst>
              <a:ext uri="{FF2B5EF4-FFF2-40B4-BE49-F238E27FC236}">
                <a16:creationId xmlns:a16="http://schemas.microsoft.com/office/drawing/2014/main" id="{0BF0F1F0-A36E-810E-6130-BDD1F01E3DEE}"/>
              </a:ext>
            </a:extLst>
          </p:cNvPr>
          <p:cNvSpPr>
            <a:spLocks noGrp="1"/>
          </p:cNvSpPr>
          <p:nvPr>
            <p:ph idx="1"/>
          </p:nvPr>
        </p:nvSpPr>
        <p:spPr>
          <a:xfrm>
            <a:off x="3785378" y="620827"/>
            <a:ext cx="7315200" cy="5036750"/>
          </a:xfrm>
        </p:spPr>
        <p:txBody>
          <a:bodyPr>
            <a:normAutofit/>
          </a:bodyPr>
          <a:lstStyle/>
          <a:p>
            <a:r>
              <a:rPr lang="en-US" sz="2400" dirty="0">
                <a:solidFill>
                  <a:schemeClr val="tx1">
                    <a:lumMod val="75000"/>
                    <a:lumOff val="25000"/>
                  </a:schemeClr>
                </a:solidFill>
              </a:rPr>
              <a:t>The proposed change to the mitigation measure would reduce impacts to encroached-upon agricultural land to less than significant levels. </a:t>
            </a:r>
          </a:p>
          <a:p>
            <a:r>
              <a:rPr lang="en-US" sz="2400" dirty="0">
                <a:solidFill>
                  <a:schemeClr val="tx1">
                    <a:lumMod val="75000"/>
                    <a:lumOff val="25000"/>
                  </a:schemeClr>
                </a:solidFill>
              </a:rPr>
              <a:t>The preparation of the EIR amendment took place while Caltrans permit was being reviewed. </a:t>
            </a:r>
          </a:p>
          <a:p>
            <a:pPr lvl="1"/>
            <a:r>
              <a:rPr lang="en-US" sz="2200" dirty="0">
                <a:solidFill>
                  <a:schemeClr val="tx1">
                    <a:lumMod val="75000"/>
                    <a:lumOff val="25000"/>
                  </a:schemeClr>
                </a:solidFill>
              </a:rPr>
              <a:t>Caltrans is processing the permit</a:t>
            </a:r>
          </a:p>
          <a:p>
            <a:pPr lvl="1"/>
            <a:r>
              <a:rPr lang="en-US" sz="2200" dirty="0"/>
              <a:t>T</a:t>
            </a:r>
            <a:r>
              <a:rPr lang="en-US" sz="2200" dirty="0">
                <a:solidFill>
                  <a:schemeClr val="tx1">
                    <a:lumMod val="75000"/>
                    <a:lumOff val="25000"/>
                  </a:schemeClr>
                </a:solidFill>
              </a:rPr>
              <a:t>he EIR amendment </a:t>
            </a:r>
            <a:r>
              <a:rPr lang="en-US" sz="2200" dirty="0"/>
              <a:t>provides redundancy if needed during construction. </a:t>
            </a:r>
            <a:r>
              <a:rPr lang="en-US" sz="2200" dirty="0">
                <a:solidFill>
                  <a:schemeClr val="tx1">
                    <a:lumMod val="75000"/>
                    <a:lumOff val="25000"/>
                  </a:schemeClr>
                </a:solidFill>
              </a:rPr>
              <a:t> </a:t>
            </a:r>
          </a:p>
          <a:p>
            <a:pPr lvl="1"/>
            <a:endParaRPr lang="en-US" sz="2000" dirty="0"/>
          </a:p>
        </p:txBody>
      </p:sp>
    </p:spTree>
    <p:extLst>
      <p:ext uri="{BB962C8B-B14F-4D97-AF65-F5344CB8AC3E}">
        <p14:creationId xmlns:p14="http://schemas.microsoft.com/office/powerpoint/2010/main" val="3657785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AF7A-A6A7-C696-C98D-297D5DE213D0}"/>
              </a:ext>
            </a:extLst>
          </p:cNvPr>
          <p:cNvSpPr>
            <a:spLocks noGrp="1"/>
          </p:cNvSpPr>
          <p:nvPr>
            <p:ph type="title"/>
          </p:nvPr>
        </p:nvSpPr>
        <p:spPr/>
        <p:txBody>
          <a:bodyPr>
            <a:normAutofit/>
          </a:bodyPr>
          <a:lstStyle/>
          <a:p>
            <a:r>
              <a:rPr lang="en-US" sz="3200" dirty="0"/>
              <a:t>Recommended Council Action</a:t>
            </a:r>
          </a:p>
        </p:txBody>
      </p:sp>
      <p:sp>
        <p:nvSpPr>
          <p:cNvPr id="3" name="Content Placeholder 2">
            <a:extLst>
              <a:ext uri="{FF2B5EF4-FFF2-40B4-BE49-F238E27FC236}">
                <a16:creationId xmlns:a16="http://schemas.microsoft.com/office/drawing/2014/main" id="{25DCC6CA-5725-95DF-5CA8-2AFE5574B42A}"/>
              </a:ext>
            </a:extLst>
          </p:cNvPr>
          <p:cNvSpPr>
            <a:spLocks noGrp="1"/>
          </p:cNvSpPr>
          <p:nvPr>
            <p:ph idx="1"/>
          </p:nvPr>
        </p:nvSpPr>
        <p:spPr/>
        <p:txBody>
          <a:bodyPr/>
          <a:lstStyle/>
          <a:p>
            <a:pPr marL="457200" indent="-457200" algn="just">
              <a:buFont typeface="+mj-lt"/>
              <a:buAutoNum type="arabicPeriod"/>
            </a:pPr>
            <a:r>
              <a:rPr lang="en-US" sz="2400" dirty="0"/>
              <a:t>Adopted a resolution of the City Council of the City of Healdsburg adopting an addendum to the final environmental impact report for the Healdsburg Wastewater Treatment Plant Upgrade Project (“Project”) and making recommended findings; and </a:t>
            </a:r>
          </a:p>
          <a:p>
            <a:pPr marL="457200" indent="-457200" algn="just">
              <a:buFont typeface="+mj-lt"/>
              <a:buAutoNum type="arabicPeriod"/>
            </a:pPr>
            <a:r>
              <a:rPr lang="en-US" sz="2400" dirty="0"/>
              <a:t>Approve the Project as modified.</a:t>
            </a:r>
          </a:p>
          <a:p>
            <a:endParaRPr lang="en-US" dirty="0"/>
          </a:p>
        </p:txBody>
      </p:sp>
    </p:spTree>
    <p:extLst>
      <p:ext uri="{BB962C8B-B14F-4D97-AF65-F5344CB8AC3E}">
        <p14:creationId xmlns:p14="http://schemas.microsoft.com/office/powerpoint/2010/main" val="2899390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7542-0963-46F8-A822-C90DDF71C61F}"/>
              </a:ext>
            </a:extLst>
          </p:cNvPr>
          <p:cNvSpPr>
            <a:spLocks noGrp="1"/>
          </p:cNvSpPr>
          <p:nvPr>
            <p:ph type="ctrTitle"/>
          </p:nvPr>
        </p:nvSpPr>
        <p:spPr>
          <a:xfrm>
            <a:off x="776884" y="2274810"/>
            <a:ext cx="7315200" cy="1570815"/>
          </a:xfrm>
        </p:spPr>
        <p:txBody>
          <a:bodyPr/>
          <a:lstStyle/>
          <a:p>
            <a:pPr algn="ctr"/>
            <a:r>
              <a:rPr lang="en-US" dirty="0"/>
              <a:t>Questions</a:t>
            </a:r>
          </a:p>
        </p:txBody>
      </p:sp>
      <p:pic>
        <p:nvPicPr>
          <p:cNvPr id="5" name="Picture 4" descr="A sign in front of a mirror posing for the camera&#10;&#10;Description automatically generated">
            <a:extLst>
              <a:ext uri="{FF2B5EF4-FFF2-40B4-BE49-F238E27FC236}">
                <a16:creationId xmlns:a16="http://schemas.microsoft.com/office/drawing/2014/main" id="{B048A621-2E29-4A61-9452-35029C3A19E5}"/>
              </a:ext>
            </a:extLst>
          </p:cNvPr>
          <p:cNvPicPr>
            <a:picLocks noChangeAspect="1"/>
          </p:cNvPicPr>
          <p:nvPr/>
        </p:nvPicPr>
        <p:blipFill>
          <a:blip r:embed="rId2"/>
          <a:stretch>
            <a:fillRect/>
          </a:stretch>
        </p:blipFill>
        <p:spPr>
          <a:xfrm>
            <a:off x="9486900" y="2731734"/>
            <a:ext cx="2420116" cy="1394531"/>
          </a:xfrm>
          <a:prstGeom prst="rect">
            <a:avLst/>
          </a:prstGeom>
        </p:spPr>
      </p:pic>
    </p:spTree>
    <p:extLst>
      <p:ext uri="{BB962C8B-B14F-4D97-AF65-F5344CB8AC3E}">
        <p14:creationId xmlns:p14="http://schemas.microsoft.com/office/powerpoint/2010/main" val="739537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74A-7F27-4847-8B2F-B2A888B08AA2}"/>
              </a:ext>
            </a:extLst>
          </p:cNvPr>
          <p:cNvSpPr>
            <a:spLocks noGrp="1"/>
          </p:cNvSpPr>
          <p:nvPr>
            <p:ph type="title"/>
          </p:nvPr>
        </p:nvSpPr>
        <p:spPr>
          <a:xfrm>
            <a:off x="609600" y="995039"/>
            <a:ext cx="10972800" cy="990600"/>
          </a:xfrm>
        </p:spPr>
        <p:txBody>
          <a:bodyPr>
            <a:noAutofit/>
          </a:bodyPr>
          <a:lstStyle/>
          <a:p>
            <a:pPr algn="ctr"/>
            <a:r>
              <a:rPr lang="en-US" sz="4400" dirty="0"/>
              <a:t>Public Comment</a:t>
            </a:r>
            <a:br>
              <a:rPr lang="en-US" sz="4400" dirty="0"/>
            </a:br>
            <a:r>
              <a:rPr lang="en-US" sz="4400" dirty="0" err="1"/>
              <a:t>Comentarios</a:t>
            </a:r>
            <a:r>
              <a:rPr lang="en-US" sz="4400" dirty="0"/>
              <a:t> del público</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title="Breaktime">
                <a:extLst>
                  <a:ext uri="{FF2B5EF4-FFF2-40B4-BE49-F238E27FC236}">
                    <a16:creationId xmlns:a16="http://schemas.microsoft.com/office/drawing/2014/main" id="{9C1337F2-305F-866B-0940-AFB2A9C84D64}"/>
                  </a:ext>
                </a:extLst>
              </p:cNvPr>
              <p:cNvGraphicFramePr>
                <a:graphicFrameLocks noGrp="1"/>
              </p:cNvGraphicFramePr>
              <p:nvPr/>
            </p:nvGraphicFramePr>
            <p:xfrm>
              <a:off x="3380574" y="3724555"/>
              <a:ext cx="5430852" cy="229561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Add-in 4" title="Breaktime">
                <a:extLst>
                  <a:ext uri="{FF2B5EF4-FFF2-40B4-BE49-F238E27FC236}">
                    <a16:creationId xmlns:a16="http://schemas.microsoft.com/office/drawing/2014/main" id="{9C1337F2-305F-866B-0940-AFB2A9C84D64}"/>
                  </a:ext>
                </a:extLst>
              </p:cNvPr>
              <p:cNvPicPr>
                <a:picLocks noGrp="1" noRot="1" noChangeAspect="1" noMove="1" noResize="1" noEditPoints="1" noAdjustHandles="1" noChangeArrowheads="1" noChangeShapeType="1"/>
              </p:cNvPicPr>
              <p:nvPr/>
            </p:nvPicPr>
            <p:blipFill>
              <a:blip r:embed="rId3"/>
              <a:stretch>
                <a:fillRect/>
              </a:stretch>
            </p:blipFill>
            <p:spPr>
              <a:xfrm>
                <a:off x="3380574" y="3724555"/>
                <a:ext cx="5430852" cy="2295613"/>
              </a:xfrm>
              <a:prstGeom prst="rect">
                <a:avLst/>
              </a:prstGeom>
            </p:spPr>
          </p:pic>
        </mc:Fallback>
      </mc:AlternateContent>
    </p:spTree>
    <p:extLst>
      <p:ext uri="{BB962C8B-B14F-4D97-AF65-F5344CB8AC3E}">
        <p14:creationId xmlns:p14="http://schemas.microsoft.com/office/powerpoint/2010/main" val="4153744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7542-0963-46F8-A822-C90DDF71C61F}"/>
              </a:ext>
            </a:extLst>
          </p:cNvPr>
          <p:cNvSpPr>
            <a:spLocks noGrp="1"/>
          </p:cNvSpPr>
          <p:nvPr>
            <p:ph type="ctrTitle"/>
          </p:nvPr>
        </p:nvSpPr>
        <p:spPr/>
        <p:txBody>
          <a:bodyPr/>
          <a:lstStyle/>
          <a:p>
            <a:r>
              <a:rPr lang="en-US" dirty="0"/>
              <a:t>City Council 2023-24 Mid-Year Goal Update</a:t>
            </a:r>
          </a:p>
        </p:txBody>
      </p:sp>
      <p:sp>
        <p:nvSpPr>
          <p:cNvPr id="3" name="Subtitle 2">
            <a:extLst>
              <a:ext uri="{FF2B5EF4-FFF2-40B4-BE49-F238E27FC236}">
                <a16:creationId xmlns:a16="http://schemas.microsoft.com/office/drawing/2014/main" id="{90AF3062-85F0-445B-B2F9-00033DCCEF86}"/>
              </a:ext>
            </a:extLst>
          </p:cNvPr>
          <p:cNvSpPr>
            <a:spLocks noGrp="1"/>
          </p:cNvSpPr>
          <p:nvPr>
            <p:ph type="subTitle" idx="1"/>
          </p:nvPr>
        </p:nvSpPr>
        <p:spPr/>
        <p:txBody>
          <a:bodyPr/>
          <a:lstStyle/>
          <a:p>
            <a:r>
              <a:rPr lang="en-US" dirty="0"/>
              <a:t>City Council, January 16, 2024</a:t>
            </a:r>
          </a:p>
        </p:txBody>
      </p:sp>
      <p:pic>
        <p:nvPicPr>
          <p:cNvPr id="5" name="Picture 4" descr="A sign in front of a mirror posing for the camera&#10;&#10;Description automatically generated">
            <a:extLst>
              <a:ext uri="{FF2B5EF4-FFF2-40B4-BE49-F238E27FC236}">
                <a16:creationId xmlns:a16="http://schemas.microsoft.com/office/drawing/2014/main" id="{B048A621-2E29-4A61-9452-35029C3A19E5}"/>
              </a:ext>
            </a:extLst>
          </p:cNvPr>
          <p:cNvPicPr>
            <a:picLocks noChangeAspect="1"/>
          </p:cNvPicPr>
          <p:nvPr/>
        </p:nvPicPr>
        <p:blipFill>
          <a:blip r:embed="rId2"/>
          <a:stretch>
            <a:fillRect/>
          </a:stretch>
        </p:blipFill>
        <p:spPr>
          <a:xfrm>
            <a:off x="9486900" y="2731734"/>
            <a:ext cx="2420116" cy="1394531"/>
          </a:xfrm>
          <a:prstGeom prst="rect">
            <a:avLst/>
          </a:prstGeom>
        </p:spPr>
      </p:pic>
    </p:spTree>
    <p:extLst>
      <p:ext uri="{BB962C8B-B14F-4D97-AF65-F5344CB8AC3E}">
        <p14:creationId xmlns:p14="http://schemas.microsoft.com/office/powerpoint/2010/main" val="1028525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7663-F41C-4E79-61D1-F2D332E2B7DC}"/>
              </a:ext>
            </a:extLst>
          </p:cNvPr>
          <p:cNvSpPr>
            <a:spLocks noGrp="1"/>
          </p:cNvSpPr>
          <p:nvPr>
            <p:ph type="ctrTitle"/>
          </p:nvPr>
        </p:nvSpPr>
        <p:spPr/>
        <p:txBody>
          <a:bodyPr/>
          <a:lstStyle/>
          <a:p>
            <a:r>
              <a:rPr lang="en-US" dirty="0"/>
              <a:t>Strategic Initiative 01: Economic Diversity and Sustainable Growth</a:t>
            </a:r>
          </a:p>
        </p:txBody>
      </p:sp>
    </p:spTree>
    <p:extLst>
      <p:ext uri="{BB962C8B-B14F-4D97-AF65-F5344CB8AC3E}">
        <p14:creationId xmlns:p14="http://schemas.microsoft.com/office/powerpoint/2010/main" val="1843499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Chevron arrows outline">
            <a:extLst>
              <a:ext uri="{FF2B5EF4-FFF2-40B4-BE49-F238E27FC236}">
                <a16:creationId xmlns:a16="http://schemas.microsoft.com/office/drawing/2014/main" id="{6AEFFD7E-BDE9-438C-B8F7-D24027E146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56620" y="1154563"/>
            <a:ext cx="5301167" cy="5301167"/>
          </a:xfrm>
          <a:prstGeom prst="rect">
            <a:avLst/>
          </a:prstGeom>
        </p:spPr>
      </p:pic>
      <p:sp>
        <p:nvSpPr>
          <p:cNvPr id="2" name="Title 1">
            <a:extLst>
              <a:ext uri="{FF2B5EF4-FFF2-40B4-BE49-F238E27FC236}">
                <a16:creationId xmlns:a16="http://schemas.microsoft.com/office/drawing/2014/main" id="{ABAF257B-DE92-D115-E115-9A5949429589}"/>
              </a:ext>
            </a:extLst>
          </p:cNvPr>
          <p:cNvSpPr>
            <a:spLocks noGrp="1"/>
          </p:cNvSpPr>
          <p:nvPr>
            <p:ph type="title"/>
          </p:nvPr>
        </p:nvSpPr>
        <p:spPr/>
        <p:txBody>
          <a:bodyPr/>
          <a:lstStyle/>
          <a:p>
            <a:r>
              <a:rPr lang="en-US" dirty="0"/>
              <a:t>Initiate Scoping of South Entry Area Plan </a:t>
            </a:r>
          </a:p>
        </p:txBody>
      </p:sp>
      <p:sp>
        <p:nvSpPr>
          <p:cNvPr id="3" name="Content Placeholder 2">
            <a:extLst>
              <a:ext uri="{FF2B5EF4-FFF2-40B4-BE49-F238E27FC236}">
                <a16:creationId xmlns:a16="http://schemas.microsoft.com/office/drawing/2014/main" id="{EFB34699-07D2-605D-A7D5-5F2E4A24ACFB}"/>
              </a:ext>
            </a:extLst>
          </p:cNvPr>
          <p:cNvSpPr>
            <a:spLocks noGrp="1"/>
          </p:cNvSpPr>
          <p:nvPr>
            <p:ph idx="1"/>
          </p:nvPr>
        </p:nvSpPr>
        <p:spPr>
          <a:xfrm>
            <a:off x="3877814" y="897226"/>
            <a:ext cx="7315200" cy="5301167"/>
          </a:xfrm>
        </p:spPr>
        <p:txBody>
          <a:bodyPr>
            <a:normAutofit/>
          </a:bodyPr>
          <a:lstStyle/>
          <a:p>
            <a:pPr marL="0" indent="0">
              <a:buNone/>
            </a:pPr>
            <a:r>
              <a:rPr lang="en-US" u="sng" dirty="0"/>
              <a:t>Goal</a:t>
            </a:r>
          </a:p>
          <a:p>
            <a:pPr marL="0" indent="0">
              <a:buNone/>
            </a:pPr>
            <a:r>
              <a:rPr lang="en-US" dirty="0"/>
              <a:t>Identify key steps, timeline, and estimated cost. Conduct outreach to property owners. Include option to fund in the 2024 budget development process.</a:t>
            </a:r>
          </a:p>
          <a:p>
            <a:pPr marL="0" indent="0">
              <a:buNone/>
            </a:pPr>
            <a:endParaRPr lang="en-US" dirty="0"/>
          </a:p>
          <a:p>
            <a:pPr marL="0" indent="0">
              <a:buNone/>
            </a:pPr>
            <a:r>
              <a:rPr lang="en-US" u="sng" dirty="0"/>
              <a:t>Status Update:</a:t>
            </a:r>
            <a:r>
              <a:rPr lang="en-US" dirty="0"/>
              <a:t> ACTIVE</a:t>
            </a:r>
          </a:p>
          <a:p>
            <a:r>
              <a:rPr lang="en-US" dirty="0"/>
              <a:t>Draft scope of work and cost estimate completed. Met with property owners to discuss process and participation. Part of the plan area was recently listed for sale and outcome of the sale could impact timing and financing. </a:t>
            </a:r>
          </a:p>
          <a:p>
            <a:r>
              <a:rPr lang="en-US" dirty="0"/>
              <a:t>Applied for the designation of a Priority Development Area (PDA) that encompasses the ½-mile area surrounding the existing SMART rail depot site and the South Entry Area Plan area. Approval of the PDA will make the City eligible for planning grants.</a:t>
            </a:r>
          </a:p>
        </p:txBody>
      </p:sp>
    </p:spTree>
    <p:extLst>
      <p:ext uri="{BB962C8B-B14F-4D97-AF65-F5344CB8AC3E}">
        <p14:creationId xmlns:p14="http://schemas.microsoft.com/office/powerpoint/2010/main" val="469595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BB1E-ECDF-E30C-020D-879614C7CED1}"/>
              </a:ext>
            </a:extLst>
          </p:cNvPr>
          <p:cNvSpPr>
            <a:spLocks noGrp="1"/>
          </p:cNvSpPr>
          <p:nvPr>
            <p:ph type="title"/>
          </p:nvPr>
        </p:nvSpPr>
        <p:spPr>
          <a:xfrm>
            <a:off x="252918" y="1123837"/>
            <a:ext cx="3085899" cy="4601183"/>
          </a:xfrm>
        </p:spPr>
        <p:txBody>
          <a:bodyPr>
            <a:normAutofit/>
          </a:bodyPr>
          <a:lstStyle/>
          <a:p>
            <a:r>
              <a:rPr lang="en-US" sz="3400" dirty="0"/>
              <a:t>Cannabis Business Program Implementation and Dispensary Application </a:t>
            </a:r>
          </a:p>
        </p:txBody>
      </p:sp>
      <p:pic>
        <p:nvPicPr>
          <p:cNvPr id="4" name="Picture 3">
            <a:extLst>
              <a:ext uri="{FF2B5EF4-FFF2-40B4-BE49-F238E27FC236}">
                <a16:creationId xmlns:a16="http://schemas.microsoft.com/office/drawing/2014/main" id="{3C4C7A54-0B4D-2D17-C821-754F8D11C579}"/>
              </a:ext>
            </a:extLst>
          </p:cNvPr>
          <p:cNvPicPr>
            <a:picLocks noChangeAspect="1"/>
          </p:cNvPicPr>
          <p:nvPr/>
        </p:nvPicPr>
        <p:blipFill>
          <a:blip r:embed="rId2"/>
          <a:stretch>
            <a:fillRect/>
          </a:stretch>
        </p:blipFill>
        <p:spPr>
          <a:xfrm>
            <a:off x="4663210" y="1009072"/>
            <a:ext cx="5081154" cy="5081154"/>
          </a:xfrm>
          <a:prstGeom prst="rect">
            <a:avLst/>
          </a:prstGeom>
        </p:spPr>
      </p:pic>
      <p:sp>
        <p:nvSpPr>
          <p:cNvPr id="3" name="Content Placeholder 2">
            <a:extLst>
              <a:ext uri="{FF2B5EF4-FFF2-40B4-BE49-F238E27FC236}">
                <a16:creationId xmlns:a16="http://schemas.microsoft.com/office/drawing/2014/main" id="{CE6B4316-37FE-3746-5836-028208E99118}"/>
              </a:ext>
            </a:extLst>
          </p:cNvPr>
          <p:cNvSpPr>
            <a:spLocks noGrp="1"/>
          </p:cNvSpPr>
          <p:nvPr>
            <p:ph idx="1"/>
          </p:nvPr>
        </p:nvSpPr>
        <p:spPr/>
        <p:txBody>
          <a:bodyPr/>
          <a:lstStyle/>
          <a:p>
            <a:pPr marL="0" indent="0">
              <a:buNone/>
            </a:pPr>
            <a:r>
              <a:rPr lang="en-US" u="sng" dirty="0"/>
              <a:t>Goal</a:t>
            </a:r>
          </a:p>
          <a:p>
            <a:pPr marL="0" indent="0">
              <a:buNone/>
            </a:pPr>
            <a:r>
              <a:rPr lang="en-US" dirty="0"/>
              <a:t>Development and implementation of a cannabis business permitting program and completion of an application process for two cannabis dispensaries. </a:t>
            </a:r>
          </a:p>
          <a:p>
            <a:pPr marL="0" indent="0">
              <a:buNone/>
            </a:pPr>
            <a:endParaRPr lang="en-US" dirty="0"/>
          </a:p>
          <a:p>
            <a:pPr marL="0" indent="0">
              <a:buNone/>
            </a:pPr>
            <a:r>
              <a:rPr lang="en-US" u="sng" dirty="0"/>
              <a:t>Status Update:</a:t>
            </a:r>
            <a:r>
              <a:rPr lang="en-US" dirty="0"/>
              <a:t> ACTIVE</a:t>
            </a:r>
          </a:p>
          <a:p>
            <a:r>
              <a:rPr lang="en-US" dirty="0"/>
              <a:t>Two Cannabis Business licenses were awarded on November 13, 2023. Staff is currently work with the licensees to support business openings in the Spring/Summer of 2024.</a:t>
            </a:r>
          </a:p>
        </p:txBody>
      </p:sp>
    </p:spTree>
    <p:extLst>
      <p:ext uri="{BB962C8B-B14F-4D97-AF65-F5344CB8AC3E}">
        <p14:creationId xmlns:p14="http://schemas.microsoft.com/office/powerpoint/2010/main" val="2616328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5E85-3859-E19E-572D-AC505AEDDED7}"/>
              </a:ext>
            </a:extLst>
          </p:cNvPr>
          <p:cNvSpPr>
            <a:spLocks noGrp="1"/>
          </p:cNvSpPr>
          <p:nvPr>
            <p:ph type="title"/>
          </p:nvPr>
        </p:nvSpPr>
        <p:spPr/>
        <p:txBody>
          <a:bodyPr/>
          <a:lstStyle/>
          <a:p>
            <a:r>
              <a:rPr lang="en-US" dirty="0"/>
              <a:t>Economic Diversity and Sustainable Growth</a:t>
            </a:r>
            <a:br>
              <a:rPr lang="en-US" dirty="0"/>
            </a:br>
            <a:endParaRPr lang="en-US" dirty="0"/>
          </a:p>
        </p:txBody>
      </p:sp>
      <p:pic>
        <p:nvPicPr>
          <p:cNvPr id="5" name="Graphic 4" descr="Checkmark with solid fill">
            <a:extLst>
              <a:ext uri="{FF2B5EF4-FFF2-40B4-BE49-F238E27FC236}">
                <a16:creationId xmlns:a16="http://schemas.microsoft.com/office/drawing/2014/main" id="{8A49AC34-7801-3AA9-3993-A54675D90C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799" y="1686187"/>
            <a:ext cx="4086138" cy="4086138"/>
          </a:xfrm>
          <a:prstGeom prst="rect">
            <a:avLst/>
          </a:prstGeom>
        </p:spPr>
      </p:pic>
      <p:sp>
        <p:nvSpPr>
          <p:cNvPr id="3" name="Content Placeholder 2">
            <a:extLst>
              <a:ext uri="{FF2B5EF4-FFF2-40B4-BE49-F238E27FC236}">
                <a16:creationId xmlns:a16="http://schemas.microsoft.com/office/drawing/2014/main" id="{27ADF9C1-DCF8-E9FB-5246-7BC0FAF5656B}"/>
              </a:ext>
            </a:extLst>
          </p:cNvPr>
          <p:cNvSpPr>
            <a:spLocks noGrp="1"/>
          </p:cNvSpPr>
          <p:nvPr>
            <p:ph idx="1"/>
          </p:nvPr>
        </p:nvSpPr>
        <p:spPr>
          <a:xfrm>
            <a:off x="3869268" y="864108"/>
            <a:ext cx="7315200" cy="5385690"/>
          </a:xfrm>
        </p:spPr>
        <p:txBody>
          <a:bodyPr>
            <a:normAutofit fontScale="85000" lnSpcReduction="20000"/>
          </a:bodyPr>
          <a:lstStyle/>
          <a:p>
            <a:pPr marL="0" indent="0">
              <a:buNone/>
            </a:pPr>
            <a:r>
              <a:rPr lang="en-US" sz="2300" u="sng" dirty="0"/>
              <a:t>VMT</a:t>
            </a:r>
          </a:p>
          <a:p>
            <a:pPr marL="0" indent="0">
              <a:buNone/>
            </a:pPr>
            <a:r>
              <a:rPr lang="en-US" dirty="0"/>
              <a:t>SB 743 requires jurisdictions to move away from Level of Service (LOS) to Vehicle Miles Travelled (VMT) in assessing circulation impacts in CEQA documents. City has received free technical support through MTC/ABAG to adopt VMT policy.</a:t>
            </a:r>
          </a:p>
          <a:p>
            <a:pPr marL="0" indent="0">
              <a:buNone/>
            </a:pPr>
            <a:endParaRPr lang="en-US" sz="1400" dirty="0"/>
          </a:p>
          <a:p>
            <a:pPr marL="0" indent="0">
              <a:buNone/>
            </a:pPr>
            <a:r>
              <a:rPr lang="en-US" u="sng" dirty="0"/>
              <a:t>Status Update:</a:t>
            </a:r>
            <a:r>
              <a:rPr lang="en-US" dirty="0"/>
              <a:t> COMPLETE</a:t>
            </a:r>
          </a:p>
          <a:p>
            <a:pPr marL="0" indent="0">
              <a:buNone/>
            </a:pPr>
            <a:r>
              <a:rPr lang="en-US" dirty="0"/>
              <a:t>Policy adopted on October 2, 2023. The City will use the vehicle miles travelled (VMT) metric when assessing transportation related environmental impacts for discretionary projects instead of the traditional level of service (LOS) metric.</a:t>
            </a:r>
          </a:p>
          <a:p>
            <a:pPr marL="0" indent="0">
              <a:buNone/>
            </a:pPr>
            <a:endParaRPr lang="en-US" dirty="0"/>
          </a:p>
          <a:p>
            <a:pPr marL="0" indent="0">
              <a:buClr>
                <a:srgbClr val="418AB3"/>
              </a:buClr>
              <a:buNone/>
              <a:defRPr/>
            </a:pPr>
            <a:r>
              <a:rPr kumimoji="0" lang="en-US" sz="23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Annual Land Use Code Updates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Prepare amendments to the Land Use Code to address needed corrections, formalize interpretations, and streamline project review and approval.</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endParaRPr kumimoji="0" lang="en-US" sz="14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endParaRP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COMPLETE</a:t>
            </a:r>
          </a:p>
          <a:p>
            <a:pPr marL="0" marR="0" lvl="0" indent="0" algn="l" defTabSz="914400" rtl="0" eaLnBrk="1" fontAlgn="auto" latinLnBrk="0" hangingPunct="1">
              <a:lnSpc>
                <a:spcPct val="90000"/>
              </a:lnSpc>
              <a:spcBef>
                <a:spcPts val="1200"/>
              </a:spcBef>
              <a:spcAft>
                <a:spcPts val="0"/>
              </a:spcAft>
              <a:buClr>
                <a:srgbClr val="418AB3"/>
              </a:buClr>
              <a:buSz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Land Use Code Updates to revise and clarify sections related to large family daycares, amplified music, fence regulations, design review expiration, and conditional use permits were approved on June 20, 2023. Staff will continue to prepare amendments to the Land Use Code.</a:t>
            </a:r>
          </a:p>
          <a:p>
            <a:pPr marL="0" indent="0">
              <a:buNone/>
            </a:pPr>
            <a:endParaRPr lang="en-US" dirty="0"/>
          </a:p>
        </p:txBody>
      </p:sp>
    </p:spTree>
    <p:extLst>
      <p:ext uri="{BB962C8B-B14F-4D97-AF65-F5344CB8AC3E}">
        <p14:creationId xmlns:p14="http://schemas.microsoft.com/office/powerpoint/2010/main" val="2980150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671C7-78EB-AE93-A9EF-C67C6F7532FD}"/>
              </a:ext>
            </a:extLst>
          </p:cNvPr>
          <p:cNvSpPr>
            <a:spLocks noGrp="1"/>
          </p:cNvSpPr>
          <p:nvPr>
            <p:ph type="title"/>
          </p:nvPr>
        </p:nvSpPr>
        <p:spPr/>
        <p:txBody>
          <a:bodyPr/>
          <a:lstStyle/>
          <a:p>
            <a:r>
              <a:rPr lang="en-US" dirty="0"/>
              <a:t>Electronic Plan Review </a:t>
            </a:r>
          </a:p>
        </p:txBody>
      </p:sp>
      <p:pic>
        <p:nvPicPr>
          <p:cNvPr id="4" name="Picture 3">
            <a:extLst>
              <a:ext uri="{FF2B5EF4-FFF2-40B4-BE49-F238E27FC236}">
                <a16:creationId xmlns:a16="http://schemas.microsoft.com/office/drawing/2014/main" id="{B4EA9078-7142-B281-3A08-9D8EE7AE541A}"/>
              </a:ext>
            </a:extLst>
          </p:cNvPr>
          <p:cNvPicPr>
            <a:picLocks noChangeAspect="1"/>
          </p:cNvPicPr>
          <p:nvPr/>
        </p:nvPicPr>
        <p:blipFill>
          <a:blip r:embed="rId2"/>
          <a:stretch>
            <a:fillRect/>
          </a:stretch>
        </p:blipFill>
        <p:spPr>
          <a:xfrm>
            <a:off x="5787211" y="1123837"/>
            <a:ext cx="4291956" cy="4291956"/>
          </a:xfrm>
          <a:prstGeom prst="rect">
            <a:avLst/>
          </a:prstGeom>
        </p:spPr>
      </p:pic>
      <p:sp>
        <p:nvSpPr>
          <p:cNvPr id="3" name="Content Placeholder 2">
            <a:extLst>
              <a:ext uri="{FF2B5EF4-FFF2-40B4-BE49-F238E27FC236}">
                <a16:creationId xmlns:a16="http://schemas.microsoft.com/office/drawing/2014/main" id="{FF8EC532-AA19-7E5D-E601-7D12C9DA87D5}"/>
              </a:ext>
            </a:extLst>
          </p:cNvPr>
          <p:cNvSpPr>
            <a:spLocks noGrp="1"/>
          </p:cNvSpPr>
          <p:nvPr>
            <p:ph idx="1"/>
          </p:nvPr>
        </p:nvSpPr>
        <p:spPr/>
        <p:txBody>
          <a:bodyPr/>
          <a:lstStyle/>
          <a:p>
            <a:pPr marL="0" indent="0">
              <a:buNone/>
            </a:pPr>
            <a:r>
              <a:rPr lang="en-US" u="sng" dirty="0"/>
              <a:t>Goal</a:t>
            </a:r>
            <a:r>
              <a:rPr lang="en-US" dirty="0"/>
              <a:t> </a:t>
            </a:r>
          </a:p>
          <a:p>
            <a:pPr marL="0" indent="0">
              <a:buNone/>
            </a:pPr>
            <a:r>
              <a:rPr lang="en-US" dirty="0"/>
              <a:t>Working across departments responsible for development review to allow for electronic plan submittal and review.</a:t>
            </a:r>
          </a:p>
          <a:p>
            <a:pPr marL="0" indent="0">
              <a:buNone/>
            </a:pPr>
            <a:endParaRPr lang="en-US" dirty="0"/>
          </a:p>
          <a:p>
            <a:pPr marL="0" indent="0">
              <a:buNone/>
            </a:pPr>
            <a:r>
              <a:rPr lang="en-US" u="sng" dirty="0"/>
              <a:t>Status Update:</a:t>
            </a:r>
            <a:r>
              <a:rPr lang="en-US" dirty="0"/>
              <a:t> COMPLETE</a:t>
            </a:r>
          </a:p>
          <a:p>
            <a:pPr marL="0" indent="0">
              <a:buNone/>
            </a:pPr>
            <a:r>
              <a:rPr lang="en-US" dirty="0"/>
              <a:t>Electronic plan submittal and review is now available and operational with all departments responsible for Plan Review, including Planning, Building, Public Works, Utilities, and Fire, participating in digital plan review. </a:t>
            </a:r>
          </a:p>
          <a:p>
            <a:pPr marL="0" indent="0">
              <a:buNone/>
            </a:pPr>
            <a:r>
              <a:rPr lang="en-US" dirty="0"/>
              <a:t>In addition, the City received a grant to implement </a:t>
            </a:r>
            <a:r>
              <a:rPr lang="en-US" dirty="0" err="1"/>
              <a:t>SolarAPP</a:t>
            </a:r>
            <a:r>
              <a:rPr lang="en-US" dirty="0"/>
              <a:t>+ which will allow for web-based submittal and issuance of building permits for photovoltaic and battery storage systems.</a:t>
            </a:r>
          </a:p>
        </p:txBody>
      </p:sp>
    </p:spTree>
    <p:extLst>
      <p:ext uri="{BB962C8B-B14F-4D97-AF65-F5344CB8AC3E}">
        <p14:creationId xmlns:p14="http://schemas.microsoft.com/office/powerpoint/2010/main" val="2151757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F20D-43E9-ED49-6C39-5FB78813587B}"/>
              </a:ext>
            </a:extLst>
          </p:cNvPr>
          <p:cNvSpPr>
            <a:spLocks noGrp="1"/>
          </p:cNvSpPr>
          <p:nvPr>
            <p:ph type="title"/>
          </p:nvPr>
        </p:nvSpPr>
        <p:spPr/>
        <p:txBody>
          <a:bodyPr/>
          <a:lstStyle/>
          <a:p>
            <a:pPr algn="ctr"/>
            <a:r>
              <a:rPr lang="en-US"/>
              <a:t>Background</a:t>
            </a:r>
            <a:endParaRPr lang="en-US" dirty="0"/>
          </a:p>
        </p:txBody>
      </p:sp>
      <p:sp>
        <p:nvSpPr>
          <p:cNvPr id="3" name="Content Placeholder 2">
            <a:extLst>
              <a:ext uri="{FF2B5EF4-FFF2-40B4-BE49-F238E27FC236}">
                <a16:creationId xmlns:a16="http://schemas.microsoft.com/office/drawing/2014/main" id="{89F54FD0-7A42-CB3F-AE07-E3B2E23748E6}"/>
              </a:ext>
            </a:extLst>
          </p:cNvPr>
          <p:cNvSpPr>
            <a:spLocks noGrp="1"/>
          </p:cNvSpPr>
          <p:nvPr>
            <p:ph idx="1"/>
          </p:nvPr>
        </p:nvSpPr>
        <p:spPr>
          <a:xfrm>
            <a:off x="427838" y="2011680"/>
            <a:ext cx="11048301" cy="4741458"/>
          </a:xfrm>
        </p:spPr>
        <p:txBody>
          <a:bodyPr>
            <a:normAutofit/>
          </a:bodyPr>
          <a:lstStyle/>
          <a:p>
            <a:r>
              <a:rPr lang="en-US" sz="2400" dirty="0"/>
              <a:t>Measure G - March 2020 ballot</a:t>
            </a:r>
          </a:p>
          <a:p>
            <a:pPr lvl="1"/>
            <a:r>
              <a:rPr lang="en-US" sz="2400" dirty="0"/>
              <a:t>Was placed on the ballot by Sonoma County</a:t>
            </a:r>
          </a:p>
          <a:p>
            <a:pPr lvl="1"/>
            <a:r>
              <a:rPr lang="en-US" sz="2400" dirty="0"/>
              <a:t>It had limited community outreach or education</a:t>
            </a:r>
          </a:p>
          <a:p>
            <a:pPr lvl="1"/>
            <a:r>
              <a:rPr lang="en-US" sz="2400" dirty="0"/>
              <a:t>The measure failed passing the 66.67% threshold by 1.83%</a:t>
            </a:r>
          </a:p>
          <a:p>
            <a:r>
              <a:rPr lang="en-US" sz="2400" dirty="0"/>
              <a:t>Fire Service Working Group (FSWG) </a:t>
            </a:r>
          </a:p>
          <a:p>
            <a:pPr lvl="1"/>
            <a:r>
              <a:rPr lang="en-US" sz="2400" dirty="0"/>
              <a:t>For Measure G, operated as technical specialist under the BOS Fire Ad-Hoc</a:t>
            </a:r>
          </a:p>
          <a:p>
            <a:pPr lvl="1"/>
            <a:r>
              <a:rPr lang="en-US" sz="2400" dirty="0"/>
              <a:t>Now redesigned and operates as a subsection of the Sonoma County Fire Chiefs Association to fund the goal of improved and enhanced local fire protection, paramedic services and disaster response</a:t>
            </a:r>
          </a:p>
          <a:p>
            <a:pPr marL="228600" lvl="1" indent="0">
              <a:buNone/>
            </a:pPr>
            <a:endParaRPr lang="en-US" dirty="0"/>
          </a:p>
        </p:txBody>
      </p:sp>
      <p:pic>
        <p:nvPicPr>
          <p:cNvPr id="7" name="Picture 6">
            <a:extLst>
              <a:ext uri="{FF2B5EF4-FFF2-40B4-BE49-F238E27FC236}">
                <a16:creationId xmlns:a16="http://schemas.microsoft.com/office/drawing/2014/main" id="{5B0EC2A1-A55C-12A9-4462-4C9CDDBE49C1}"/>
              </a:ext>
            </a:extLst>
          </p:cNvPr>
          <p:cNvPicPr>
            <a:picLocks noChangeAspect="1"/>
          </p:cNvPicPr>
          <p:nvPr/>
        </p:nvPicPr>
        <p:blipFill>
          <a:blip r:embed="rId2"/>
          <a:stretch>
            <a:fillRect/>
          </a:stretch>
        </p:blipFill>
        <p:spPr>
          <a:xfrm>
            <a:off x="338718" y="189549"/>
            <a:ext cx="1597290" cy="1603387"/>
          </a:xfrm>
          <a:prstGeom prst="rect">
            <a:avLst/>
          </a:prstGeom>
        </p:spPr>
      </p:pic>
    </p:spTree>
    <p:extLst>
      <p:ext uri="{BB962C8B-B14F-4D97-AF65-F5344CB8AC3E}">
        <p14:creationId xmlns:p14="http://schemas.microsoft.com/office/powerpoint/2010/main" val="145464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AEAA-AB8D-0557-6845-8CDF375DF65B}"/>
              </a:ext>
            </a:extLst>
          </p:cNvPr>
          <p:cNvSpPr>
            <a:spLocks noGrp="1"/>
          </p:cNvSpPr>
          <p:nvPr>
            <p:ph type="title"/>
          </p:nvPr>
        </p:nvSpPr>
        <p:spPr/>
        <p:txBody>
          <a:bodyPr/>
          <a:lstStyle/>
          <a:p>
            <a:r>
              <a:rPr lang="en-US" dirty="0"/>
              <a:t>Downtown Housing Development Capacity Study </a:t>
            </a:r>
          </a:p>
        </p:txBody>
      </p:sp>
      <p:pic>
        <p:nvPicPr>
          <p:cNvPr id="4" name="Picture 3">
            <a:extLst>
              <a:ext uri="{FF2B5EF4-FFF2-40B4-BE49-F238E27FC236}">
                <a16:creationId xmlns:a16="http://schemas.microsoft.com/office/drawing/2014/main" id="{A607933A-3AC1-0441-908C-E8E510DD9B87}"/>
              </a:ext>
            </a:extLst>
          </p:cNvPr>
          <p:cNvPicPr>
            <a:picLocks noChangeAspect="1"/>
          </p:cNvPicPr>
          <p:nvPr/>
        </p:nvPicPr>
        <p:blipFill>
          <a:blip r:embed="rId2"/>
          <a:stretch>
            <a:fillRect/>
          </a:stretch>
        </p:blipFill>
        <p:spPr>
          <a:xfrm>
            <a:off x="4737101" y="1007920"/>
            <a:ext cx="5303980" cy="5303980"/>
          </a:xfrm>
          <a:prstGeom prst="rect">
            <a:avLst/>
          </a:prstGeom>
        </p:spPr>
      </p:pic>
      <p:sp>
        <p:nvSpPr>
          <p:cNvPr id="3" name="Content Placeholder 2">
            <a:extLst>
              <a:ext uri="{FF2B5EF4-FFF2-40B4-BE49-F238E27FC236}">
                <a16:creationId xmlns:a16="http://schemas.microsoft.com/office/drawing/2014/main" id="{020703B9-0E2E-33D0-CCBF-CBC7F37915B5}"/>
              </a:ext>
            </a:extLst>
          </p:cNvPr>
          <p:cNvSpPr>
            <a:spLocks noGrp="1"/>
          </p:cNvSpPr>
          <p:nvPr>
            <p:ph idx="1"/>
          </p:nvPr>
        </p:nvSpPr>
        <p:spPr/>
        <p:txBody>
          <a:bodyPr/>
          <a:lstStyle/>
          <a:p>
            <a:pPr marL="0" indent="0">
              <a:buNone/>
            </a:pPr>
            <a:r>
              <a:rPr lang="en-US" u="sng" dirty="0"/>
              <a:t>Goal</a:t>
            </a:r>
          </a:p>
          <a:p>
            <a:pPr marL="0" indent="0">
              <a:buNone/>
            </a:pPr>
            <a:r>
              <a:rPr lang="en-US" dirty="0"/>
              <a:t>Evaluation of existing codes, legislation, and law to identify barriers to, and opportunities for, increased housing capacity including options for a potential amendment of the Growth Management Ordinance on the November 2024 ballot.</a:t>
            </a:r>
          </a:p>
          <a:p>
            <a:pPr marL="0" indent="0">
              <a:buNone/>
            </a:pPr>
            <a:r>
              <a:rPr lang="en-US" u="sng" dirty="0"/>
              <a:t>Status Update: </a:t>
            </a:r>
            <a:r>
              <a:rPr lang="en-US" dirty="0"/>
              <a:t> ACTIVE</a:t>
            </a:r>
          </a:p>
          <a:p>
            <a:pPr marL="0" indent="0">
              <a:buNone/>
            </a:pPr>
            <a:r>
              <a:rPr lang="en-US" dirty="0"/>
              <a:t>The City Council approved a contract with </a:t>
            </a:r>
            <a:r>
              <a:rPr lang="en-US" dirty="0" err="1"/>
              <a:t>Opticos</a:t>
            </a:r>
            <a:r>
              <a:rPr lang="en-US" dirty="0"/>
              <a:t> Design to prepare the Downtown Housing Development Capacity Study on September 18, 2023. Staff held a kick-off meeting and tour of Downtown sites on October 16, 2023 and the work effort is currently underway.</a:t>
            </a:r>
          </a:p>
        </p:txBody>
      </p:sp>
    </p:spTree>
    <p:extLst>
      <p:ext uri="{BB962C8B-B14F-4D97-AF65-F5344CB8AC3E}">
        <p14:creationId xmlns:p14="http://schemas.microsoft.com/office/powerpoint/2010/main" val="4091130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DF336-FBD6-E1DB-A0C8-64CCB04DB1E4}"/>
              </a:ext>
            </a:extLst>
          </p:cNvPr>
          <p:cNvSpPr>
            <a:spLocks noGrp="1"/>
          </p:cNvSpPr>
          <p:nvPr>
            <p:ph type="title"/>
          </p:nvPr>
        </p:nvSpPr>
        <p:spPr/>
        <p:txBody>
          <a:bodyPr/>
          <a:lstStyle/>
          <a:p>
            <a:br>
              <a:rPr lang="en-US" dirty="0"/>
            </a:br>
            <a:r>
              <a:rPr lang="en-US" dirty="0"/>
              <a:t>Economic Diversity and Sustainable Growth</a:t>
            </a:r>
          </a:p>
        </p:txBody>
      </p:sp>
      <p:pic>
        <p:nvPicPr>
          <p:cNvPr id="4" name="Picture 3">
            <a:extLst>
              <a:ext uri="{FF2B5EF4-FFF2-40B4-BE49-F238E27FC236}">
                <a16:creationId xmlns:a16="http://schemas.microsoft.com/office/drawing/2014/main" id="{ED92D211-5002-0640-FE22-84809CE3B85E}"/>
              </a:ext>
            </a:extLst>
          </p:cNvPr>
          <p:cNvPicPr>
            <a:picLocks noChangeAspect="1"/>
          </p:cNvPicPr>
          <p:nvPr/>
        </p:nvPicPr>
        <p:blipFill>
          <a:blip r:embed="rId2"/>
          <a:stretch>
            <a:fillRect/>
          </a:stretch>
        </p:blipFill>
        <p:spPr>
          <a:xfrm>
            <a:off x="4755573" y="864108"/>
            <a:ext cx="5303980" cy="5303980"/>
          </a:xfrm>
          <a:prstGeom prst="rect">
            <a:avLst/>
          </a:prstGeom>
        </p:spPr>
      </p:pic>
      <p:sp>
        <p:nvSpPr>
          <p:cNvPr id="3" name="Content Placeholder 2">
            <a:extLst>
              <a:ext uri="{FF2B5EF4-FFF2-40B4-BE49-F238E27FC236}">
                <a16:creationId xmlns:a16="http://schemas.microsoft.com/office/drawing/2014/main" id="{7D31EF68-C610-98BC-61BE-4D11344B32C5}"/>
              </a:ext>
            </a:extLst>
          </p:cNvPr>
          <p:cNvSpPr>
            <a:spLocks noGrp="1"/>
          </p:cNvSpPr>
          <p:nvPr>
            <p:ph idx="1"/>
          </p:nvPr>
        </p:nvSpPr>
        <p:spPr/>
        <p:txBody>
          <a:bodyPr>
            <a:normAutofit fontScale="92500" lnSpcReduction="10000"/>
          </a:bodyPr>
          <a:lstStyle/>
          <a:p>
            <a:pPr marL="0" indent="0">
              <a:buNone/>
            </a:pPr>
            <a:r>
              <a:rPr lang="en-US" u="sng" dirty="0"/>
              <a:t>SMART Station Planning </a:t>
            </a:r>
          </a:p>
          <a:p>
            <a:pPr marL="0" indent="0">
              <a:buNone/>
            </a:pPr>
            <a:r>
              <a:rPr lang="en-US" dirty="0"/>
              <a:t>Determine preferred station location and explore land use and circulation opportunities presented by future rail service in Healdsburg.</a:t>
            </a:r>
          </a:p>
          <a:p>
            <a:pPr marL="0" indent="0">
              <a:buNone/>
            </a:pPr>
            <a:endParaRPr lang="en-US" sz="1100" dirty="0"/>
          </a:p>
          <a:p>
            <a:pPr marL="0" indent="0">
              <a:buNone/>
            </a:pPr>
            <a:r>
              <a:rPr lang="en-US" u="sng" dirty="0"/>
              <a:t>Status Update:</a:t>
            </a:r>
            <a:r>
              <a:rPr lang="en-US" dirty="0"/>
              <a:t> ACTIVE</a:t>
            </a:r>
          </a:p>
          <a:p>
            <a:pPr marL="0" indent="0">
              <a:buNone/>
            </a:pPr>
            <a:r>
              <a:rPr lang="en-US" dirty="0"/>
              <a:t>A public meeting to receive feedback was held on October 19, 2023 at the Senior Center. Next Council discussion planned for February.</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endPar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endParaRPr>
          </a:p>
          <a:p>
            <a:pPr marL="0" indent="0">
              <a:buClr>
                <a:srgbClr val="418AB3"/>
              </a:buClr>
              <a:buNone/>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Retail Sales Tax Capture and Leakage Analysis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Provide report to City Council regarding sales tax categories and capture/leakage analysis</a:t>
            </a:r>
            <a:endPar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endParaRP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endParaRPr kumimoji="0" lang="en-US" sz="1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endParaRP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ACTIVE.</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The City has executed a contract to complete the retail sales tax leakage analysis. Staff anticipates a presentation to Council in the next two months.</a:t>
            </a:r>
          </a:p>
          <a:p>
            <a:pPr marL="0" indent="0">
              <a:buNone/>
            </a:pPr>
            <a:endParaRPr lang="en-US" dirty="0"/>
          </a:p>
        </p:txBody>
      </p:sp>
      <p:pic>
        <p:nvPicPr>
          <p:cNvPr id="3074" name="Picture 2" descr="SMART seeks new federal funds to extend commuter rail to north Sonoma  County, east to Solano County">
            <a:extLst>
              <a:ext uri="{FF2B5EF4-FFF2-40B4-BE49-F238E27FC236}">
                <a16:creationId xmlns:a16="http://schemas.microsoft.com/office/drawing/2014/main" id="{3D944ED9-AE96-5415-E4C8-802E5B45F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460954" cy="240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103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B7F49-D684-F871-8828-B786C4D64433}"/>
              </a:ext>
            </a:extLst>
          </p:cNvPr>
          <p:cNvSpPr>
            <a:spLocks noGrp="1"/>
          </p:cNvSpPr>
          <p:nvPr>
            <p:ph type="title"/>
          </p:nvPr>
        </p:nvSpPr>
        <p:spPr/>
        <p:txBody>
          <a:bodyPr>
            <a:normAutofit/>
          </a:bodyPr>
          <a:lstStyle/>
          <a:p>
            <a:r>
              <a:rPr lang="en-US" sz="3300" dirty="0"/>
              <a:t>Housing Element Implementation Land Use Code Updates </a:t>
            </a:r>
          </a:p>
        </p:txBody>
      </p:sp>
      <p:sp>
        <p:nvSpPr>
          <p:cNvPr id="3" name="Content Placeholder 2">
            <a:extLst>
              <a:ext uri="{FF2B5EF4-FFF2-40B4-BE49-F238E27FC236}">
                <a16:creationId xmlns:a16="http://schemas.microsoft.com/office/drawing/2014/main" id="{CF1A2D22-14E5-800E-AD19-CA1F5EB83413}"/>
              </a:ext>
            </a:extLst>
          </p:cNvPr>
          <p:cNvSpPr>
            <a:spLocks noGrp="1"/>
          </p:cNvSpPr>
          <p:nvPr>
            <p:ph idx="1"/>
          </p:nvPr>
        </p:nvSpPr>
        <p:spPr/>
        <p:txBody>
          <a:bodyPr/>
          <a:lstStyle/>
          <a:p>
            <a:pPr marL="0" indent="0">
              <a:buNone/>
            </a:pPr>
            <a:r>
              <a:rPr lang="en-US" u="sng" dirty="0"/>
              <a:t>Goal</a:t>
            </a:r>
          </a:p>
          <a:p>
            <a:pPr marL="0" indent="0">
              <a:buNone/>
            </a:pPr>
            <a:r>
              <a:rPr lang="en-US" dirty="0"/>
              <a:t>With adoption of the Housing Element the City will need to pursue several Land Use Code updates to address programs related to changes in State Law including Density Bonus Ordinance, Objective Design Standards, SB9, and more. </a:t>
            </a:r>
          </a:p>
          <a:p>
            <a:pPr marL="0" indent="0">
              <a:buNone/>
            </a:pPr>
            <a:endParaRPr lang="en-US" dirty="0"/>
          </a:p>
          <a:p>
            <a:pPr marL="0" indent="0">
              <a:buNone/>
            </a:pPr>
            <a:r>
              <a:rPr lang="en-US" u="sng" dirty="0"/>
              <a:t>Status Update:</a:t>
            </a:r>
            <a:r>
              <a:rPr lang="en-US" dirty="0"/>
              <a:t> NOT YET STARTED.</a:t>
            </a:r>
          </a:p>
          <a:p>
            <a:pPr marL="0" indent="0">
              <a:buNone/>
            </a:pPr>
            <a:r>
              <a:rPr lang="en-US" dirty="0"/>
              <a:t>Staff intends to formally initiate this work upon completion of the housing needs analysis and housing capacity study.</a:t>
            </a:r>
          </a:p>
          <a:p>
            <a:pPr marL="0" indent="0">
              <a:buNone/>
            </a:pPr>
            <a:r>
              <a:rPr lang="en-US" dirty="0"/>
              <a:t> </a:t>
            </a:r>
          </a:p>
          <a:p>
            <a:pPr marL="0" indent="0">
              <a:buNone/>
            </a:pPr>
            <a:endParaRPr lang="en-US" u="sng" dirty="0"/>
          </a:p>
        </p:txBody>
      </p:sp>
    </p:spTree>
    <p:extLst>
      <p:ext uri="{BB962C8B-B14F-4D97-AF65-F5344CB8AC3E}">
        <p14:creationId xmlns:p14="http://schemas.microsoft.com/office/powerpoint/2010/main" val="3347515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7663-F41C-4E79-61D1-F2D332E2B7DC}"/>
              </a:ext>
            </a:extLst>
          </p:cNvPr>
          <p:cNvSpPr>
            <a:spLocks noGrp="1"/>
          </p:cNvSpPr>
          <p:nvPr>
            <p:ph type="ctrTitle"/>
          </p:nvPr>
        </p:nvSpPr>
        <p:spPr/>
        <p:txBody>
          <a:bodyPr/>
          <a:lstStyle/>
          <a:p>
            <a:r>
              <a:rPr lang="en-US" dirty="0"/>
              <a:t>Strategic Initiative 02: Environmental Stewardship</a:t>
            </a:r>
          </a:p>
        </p:txBody>
      </p:sp>
    </p:spTree>
    <p:extLst>
      <p:ext uri="{BB962C8B-B14F-4D97-AF65-F5344CB8AC3E}">
        <p14:creationId xmlns:p14="http://schemas.microsoft.com/office/powerpoint/2010/main" val="1451812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DF37-18F9-299A-615C-2C45FDD29CF8}"/>
              </a:ext>
            </a:extLst>
          </p:cNvPr>
          <p:cNvSpPr>
            <a:spLocks noGrp="1"/>
          </p:cNvSpPr>
          <p:nvPr>
            <p:ph type="title"/>
          </p:nvPr>
        </p:nvSpPr>
        <p:spPr/>
        <p:txBody>
          <a:bodyPr/>
          <a:lstStyle/>
          <a:p>
            <a:r>
              <a:rPr lang="en-US" dirty="0"/>
              <a:t>Environmental Stewardship</a:t>
            </a:r>
          </a:p>
        </p:txBody>
      </p:sp>
      <p:pic>
        <p:nvPicPr>
          <p:cNvPr id="4" name="Picture 3">
            <a:extLst>
              <a:ext uri="{FF2B5EF4-FFF2-40B4-BE49-F238E27FC236}">
                <a16:creationId xmlns:a16="http://schemas.microsoft.com/office/drawing/2014/main" id="{46D20334-BEC9-48A1-E358-488663B98E74}"/>
              </a:ext>
            </a:extLst>
          </p:cNvPr>
          <p:cNvPicPr>
            <a:picLocks noChangeAspect="1"/>
          </p:cNvPicPr>
          <p:nvPr/>
        </p:nvPicPr>
        <p:blipFill>
          <a:blip r:embed="rId2"/>
          <a:stretch>
            <a:fillRect/>
          </a:stretch>
        </p:blipFill>
        <p:spPr>
          <a:xfrm>
            <a:off x="6382829" y="932781"/>
            <a:ext cx="2496219" cy="2496219"/>
          </a:xfrm>
          <a:prstGeom prst="rect">
            <a:avLst/>
          </a:prstGeom>
        </p:spPr>
      </p:pic>
      <p:pic>
        <p:nvPicPr>
          <p:cNvPr id="5" name="Picture 4">
            <a:extLst>
              <a:ext uri="{FF2B5EF4-FFF2-40B4-BE49-F238E27FC236}">
                <a16:creationId xmlns:a16="http://schemas.microsoft.com/office/drawing/2014/main" id="{0E33AAEB-53AC-5E89-26D7-88E8BD64217A}"/>
              </a:ext>
            </a:extLst>
          </p:cNvPr>
          <p:cNvPicPr>
            <a:picLocks noChangeAspect="1"/>
          </p:cNvPicPr>
          <p:nvPr/>
        </p:nvPicPr>
        <p:blipFill>
          <a:blip r:embed="rId3"/>
          <a:stretch>
            <a:fillRect/>
          </a:stretch>
        </p:blipFill>
        <p:spPr>
          <a:xfrm>
            <a:off x="5660832" y="2975325"/>
            <a:ext cx="3726449" cy="3726449"/>
          </a:xfrm>
          <a:prstGeom prst="rect">
            <a:avLst/>
          </a:prstGeom>
        </p:spPr>
      </p:pic>
      <p:sp>
        <p:nvSpPr>
          <p:cNvPr id="3" name="Content Placeholder 2">
            <a:extLst>
              <a:ext uri="{FF2B5EF4-FFF2-40B4-BE49-F238E27FC236}">
                <a16:creationId xmlns:a16="http://schemas.microsoft.com/office/drawing/2014/main" id="{30DC14AD-224E-87E4-AE8C-FBE56311F995}"/>
              </a:ext>
            </a:extLst>
          </p:cNvPr>
          <p:cNvSpPr>
            <a:spLocks noGrp="1"/>
          </p:cNvSpPr>
          <p:nvPr>
            <p:ph idx="1"/>
          </p:nvPr>
        </p:nvSpPr>
        <p:spPr>
          <a:xfrm>
            <a:off x="3869268" y="528506"/>
            <a:ext cx="7315200" cy="5456242"/>
          </a:xfrm>
        </p:spPr>
        <p:txBody>
          <a:bodyPr>
            <a:normAutofit fontScale="92500" lnSpcReduction="20000"/>
          </a:bodyPr>
          <a:lstStyle/>
          <a:p>
            <a:pPr marL="0" indent="0">
              <a:buNone/>
            </a:pPr>
            <a:endParaRPr lang="en-US" u="sng" dirty="0"/>
          </a:p>
          <a:p>
            <a:pPr marL="0" indent="0">
              <a:buNone/>
            </a:pPr>
            <a:r>
              <a:rPr lang="en-US" u="sng" dirty="0"/>
              <a:t>Climate Mobilization Strategy </a:t>
            </a:r>
          </a:p>
          <a:p>
            <a:pPr marL="0" indent="0">
              <a:buNone/>
            </a:pPr>
            <a:r>
              <a:rPr lang="en-US" dirty="0"/>
              <a:t>Development of a community climate mobilization strategy. </a:t>
            </a:r>
          </a:p>
          <a:p>
            <a:pPr marL="0" indent="0">
              <a:buNone/>
            </a:pPr>
            <a:endParaRPr lang="en-US" u="sng" dirty="0"/>
          </a:p>
          <a:p>
            <a:pPr marL="0" indent="0">
              <a:buNone/>
            </a:pPr>
            <a:r>
              <a:rPr lang="en-US" u="sng" dirty="0"/>
              <a:t>Status Update:</a:t>
            </a:r>
            <a:r>
              <a:rPr lang="en-US" dirty="0"/>
              <a:t> COMPLETE.</a:t>
            </a:r>
          </a:p>
          <a:p>
            <a:pPr marL="0" indent="0">
              <a:buNone/>
            </a:pPr>
            <a:r>
              <a:rPr lang="en-US" dirty="0"/>
              <a:t>Council adopted the Climate Mobilization Strategy (CMS) on October 16, 2023. The implementation and management of the plan will be a new ongoing task.</a:t>
            </a:r>
          </a:p>
          <a:p>
            <a:pPr marL="0" indent="0">
              <a:buClr>
                <a:srgbClr val="418AB3"/>
              </a:buClr>
              <a:buNone/>
              <a:defRPr/>
            </a:pPr>
            <a:endPar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endParaRPr>
          </a:p>
          <a:p>
            <a:pPr marL="0" indent="0">
              <a:buClr>
                <a:srgbClr val="418AB3"/>
              </a:buClr>
              <a:buNone/>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Postal Fleet Electrification White Paper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Outline information, utility infrastructure and potential costs needed to electrify the local USPS fleet.  Federal government is exploring locations for electrification.</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ACTIVE</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The postal fleet electrification white paper was incorporated into the CMS as measure TE-5.1. This paper will be used to inform the study and the Electric Department’s requirements to support building and transportation electrification (CMS measure BE-1.1).</a:t>
            </a:r>
          </a:p>
          <a:p>
            <a:pPr marL="0" indent="0">
              <a:buNone/>
            </a:pPr>
            <a:endParaRPr lang="en-US" dirty="0"/>
          </a:p>
        </p:txBody>
      </p:sp>
    </p:spTree>
    <p:extLst>
      <p:ext uri="{BB962C8B-B14F-4D97-AF65-F5344CB8AC3E}">
        <p14:creationId xmlns:p14="http://schemas.microsoft.com/office/powerpoint/2010/main" val="4007368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7663-F41C-4E79-61D1-F2D332E2B7DC}"/>
              </a:ext>
            </a:extLst>
          </p:cNvPr>
          <p:cNvSpPr>
            <a:spLocks noGrp="1"/>
          </p:cNvSpPr>
          <p:nvPr>
            <p:ph type="ctrTitle"/>
          </p:nvPr>
        </p:nvSpPr>
        <p:spPr/>
        <p:txBody>
          <a:bodyPr/>
          <a:lstStyle/>
          <a:p>
            <a:r>
              <a:rPr lang="en-US" dirty="0"/>
              <a:t>Strategic Initiative 03:Affordable Housing</a:t>
            </a:r>
          </a:p>
        </p:txBody>
      </p:sp>
    </p:spTree>
    <p:extLst>
      <p:ext uri="{BB962C8B-B14F-4D97-AF65-F5344CB8AC3E}">
        <p14:creationId xmlns:p14="http://schemas.microsoft.com/office/powerpoint/2010/main" val="2651040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7CE62-B858-310B-3A88-7DFAEA49287F}"/>
              </a:ext>
            </a:extLst>
          </p:cNvPr>
          <p:cNvSpPr>
            <a:spLocks noGrp="1"/>
          </p:cNvSpPr>
          <p:nvPr>
            <p:ph type="title"/>
          </p:nvPr>
        </p:nvSpPr>
        <p:spPr/>
        <p:txBody>
          <a:bodyPr/>
          <a:lstStyle/>
          <a:p>
            <a:r>
              <a:rPr lang="en-US" dirty="0"/>
              <a:t>6th Cycle Housing Element Update </a:t>
            </a:r>
          </a:p>
        </p:txBody>
      </p:sp>
      <p:pic>
        <p:nvPicPr>
          <p:cNvPr id="4" name="Picture 3">
            <a:extLst>
              <a:ext uri="{FF2B5EF4-FFF2-40B4-BE49-F238E27FC236}">
                <a16:creationId xmlns:a16="http://schemas.microsoft.com/office/drawing/2014/main" id="{30E30926-5721-6FD8-9A96-C7E9DD6F8580}"/>
              </a:ext>
            </a:extLst>
          </p:cNvPr>
          <p:cNvPicPr>
            <a:picLocks noChangeAspect="1"/>
          </p:cNvPicPr>
          <p:nvPr/>
        </p:nvPicPr>
        <p:blipFill>
          <a:blip r:embed="rId2"/>
          <a:stretch>
            <a:fillRect/>
          </a:stretch>
        </p:blipFill>
        <p:spPr>
          <a:xfrm>
            <a:off x="5115386" y="1123837"/>
            <a:ext cx="4444369" cy="4438273"/>
          </a:xfrm>
          <a:prstGeom prst="rect">
            <a:avLst/>
          </a:prstGeom>
        </p:spPr>
      </p:pic>
      <p:sp>
        <p:nvSpPr>
          <p:cNvPr id="3" name="Content Placeholder 2">
            <a:extLst>
              <a:ext uri="{FF2B5EF4-FFF2-40B4-BE49-F238E27FC236}">
                <a16:creationId xmlns:a16="http://schemas.microsoft.com/office/drawing/2014/main" id="{F5490FC5-4B1F-7385-1C3C-A16673D05F26}"/>
              </a:ext>
            </a:extLst>
          </p:cNvPr>
          <p:cNvSpPr>
            <a:spLocks noGrp="1"/>
          </p:cNvSpPr>
          <p:nvPr>
            <p:ph idx="1"/>
          </p:nvPr>
        </p:nvSpPr>
        <p:spPr/>
        <p:txBody>
          <a:bodyPr/>
          <a:lstStyle/>
          <a:p>
            <a:pPr marL="0" indent="0">
              <a:buNone/>
            </a:pPr>
            <a:r>
              <a:rPr lang="en-US" u="sng" dirty="0"/>
              <a:t>Goal</a:t>
            </a:r>
          </a:p>
          <a:p>
            <a:pPr marL="0" indent="0">
              <a:buNone/>
            </a:pPr>
            <a:r>
              <a:rPr lang="en-US" dirty="0"/>
              <a:t>Complete and Adopt Housing Element. </a:t>
            </a:r>
          </a:p>
          <a:p>
            <a:pPr marL="0" indent="0">
              <a:buNone/>
            </a:pPr>
            <a:r>
              <a:rPr lang="en-US" u="sng" dirty="0"/>
              <a:t>Status update:</a:t>
            </a:r>
            <a:r>
              <a:rPr lang="en-US" dirty="0"/>
              <a:t> COMPLETE</a:t>
            </a:r>
          </a:p>
          <a:p>
            <a:pPr marL="0" indent="0">
              <a:buNone/>
            </a:pPr>
            <a:r>
              <a:rPr lang="en-US" dirty="0"/>
              <a:t>The 6th Cycle Housing Element Update was adopted by the City Council on May 1, 2023 and certified by the California Department of Housing and Community Development (HCD) on June 29, 2023. Plan implementation and management will be the new ongoing task.</a:t>
            </a:r>
          </a:p>
        </p:txBody>
      </p:sp>
    </p:spTree>
    <p:extLst>
      <p:ext uri="{BB962C8B-B14F-4D97-AF65-F5344CB8AC3E}">
        <p14:creationId xmlns:p14="http://schemas.microsoft.com/office/powerpoint/2010/main" val="681136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B39A-EBC1-8F35-F762-5E24CE7A847B}"/>
              </a:ext>
            </a:extLst>
          </p:cNvPr>
          <p:cNvSpPr>
            <a:spLocks noGrp="1"/>
          </p:cNvSpPr>
          <p:nvPr>
            <p:ph type="title"/>
          </p:nvPr>
        </p:nvSpPr>
        <p:spPr/>
        <p:txBody>
          <a:bodyPr/>
          <a:lstStyle/>
          <a:p>
            <a:r>
              <a:rPr lang="en-US" dirty="0"/>
              <a:t>Housing Element Work Group </a:t>
            </a:r>
          </a:p>
        </p:txBody>
      </p:sp>
      <p:pic>
        <p:nvPicPr>
          <p:cNvPr id="4" name="Picture 3">
            <a:extLst>
              <a:ext uri="{FF2B5EF4-FFF2-40B4-BE49-F238E27FC236}">
                <a16:creationId xmlns:a16="http://schemas.microsoft.com/office/drawing/2014/main" id="{0C53F7CE-D6FE-153F-4080-4C098FF8B619}"/>
              </a:ext>
            </a:extLst>
          </p:cNvPr>
          <p:cNvPicPr>
            <a:picLocks noChangeAspect="1"/>
          </p:cNvPicPr>
          <p:nvPr/>
        </p:nvPicPr>
        <p:blipFill>
          <a:blip r:embed="rId2"/>
          <a:stretch>
            <a:fillRect/>
          </a:stretch>
        </p:blipFill>
        <p:spPr>
          <a:xfrm>
            <a:off x="4874878" y="772438"/>
            <a:ext cx="5303980" cy="5303980"/>
          </a:xfrm>
          <a:prstGeom prst="rect">
            <a:avLst/>
          </a:prstGeom>
        </p:spPr>
      </p:pic>
      <p:sp>
        <p:nvSpPr>
          <p:cNvPr id="3" name="Content Placeholder 2">
            <a:extLst>
              <a:ext uri="{FF2B5EF4-FFF2-40B4-BE49-F238E27FC236}">
                <a16:creationId xmlns:a16="http://schemas.microsoft.com/office/drawing/2014/main" id="{C177FF6F-0E48-CE03-8399-057A05EA3669}"/>
              </a:ext>
            </a:extLst>
          </p:cNvPr>
          <p:cNvSpPr>
            <a:spLocks noGrp="1"/>
          </p:cNvSpPr>
          <p:nvPr>
            <p:ph idx="1"/>
          </p:nvPr>
        </p:nvSpPr>
        <p:spPr/>
        <p:txBody>
          <a:bodyPr/>
          <a:lstStyle/>
          <a:p>
            <a:pPr marL="0" indent="0">
              <a:buNone/>
            </a:pPr>
            <a:r>
              <a:rPr lang="en-US" u="sng" dirty="0"/>
              <a:t>Goal</a:t>
            </a:r>
          </a:p>
          <a:p>
            <a:pPr marL="0" indent="0">
              <a:buNone/>
            </a:pPr>
            <a:r>
              <a:rPr lang="en-US" dirty="0"/>
              <a:t>Convene the HEWG to make recommendations and study housing issues in Healdsburg as directed by the City Council. </a:t>
            </a:r>
          </a:p>
          <a:p>
            <a:pPr marL="0" indent="0">
              <a:buNone/>
            </a:pPr>
            <a:r>
              <a:rPr lang="en-US" u="sng" dirty="0"/>
              <a:t>Status Update:</a:t>
            </a:r>
            <a:r>
              <a:rPr lang="en-US" dirty="0"/>
              <a:t> ACTIVE</a:t>
            </a:r>
            <a:endParaRPr lang="en-US" u="sng" dirty="0"/>
          </a:p>
          <a:p>
            <a:pPr marL="0" indent="0">
              <a:buNone/>
            </a:pPr>
            <a:r>
              <a:rPr lang="en-US" dirty="0"/>
              <a:t>Pursuant to the City Council's decision on September 18, 2023, the Housing Element Work Group (HEWG) has been reorganized to implement the housing initiatives detailed in Resolution No. 171-2022. The first session of the reconstituted HEWG was held in December.</a:t>
            </a:r>
          </a:p>
        </p:txBody>
      </p:sp>
    </p:spTree>
    <p:extLst>
      <p:ext uri="{BB962C8B-B14F-4D97-AF65-F5344CB8AC3E}">
        <p14:creationId xmlns:p14="http://schemas.microsoft.com/office/powerpoint/2010/main" val="2111795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0DBA-BBDB-98AB-768B-A2E38F29A7D4}"/>
              </a:ext>
            </a:extLst>
          </p:cNvPr>
          <p:cNvSpPr>
            <a:spLocks noGrp="1"/>
          </p:cNvSpPr>
          <p:nvPr>
            <p:ph type="title"/>
          </p:nvPr>
        </p:nvSpPr>
        <p:spPr/>
        <p:txBody>
          <a:bodyPr/>
          <a:lstStyle/>
          <a:p>
            <a:r>
              <a:rPr lang="en-US" dirty="0"/>
              <a:t>L&amp;M Village </a:t>
            </a:r>
          </a:p>
        </p:txBody>
      </p:sp>
      <p:pic>
        <p:nvPicPr>
          <p:cNvPr id="4" name="Picture 3">
            <a:extLst>
              <a:ext uri="{FF2B5EF4-FFF2-40B4-BE49-F238E27FC236}">
                <a16:creationId xmlns:a16="http://schemas.microsoft.com/office/drawing/2014/main" id="{D79E8AFF-24B6-0FE1-79B4-454DC5C8D152}"/>
              </a:ext>
            </a:extLst>
          </p:cNvPr>
          <p:cNvPicPr>
            <a:picLocks noChangeAspect="1"/>
          </p:cNvPicPr>
          <p:nvPr/>
        </p:nvPicPr>
        <p:blipFill>
          <a:blip r:embed="rId2"/>
          <a:stretch>
            <a:fillRect/>
          </a:stretch>
        </p:blipFill>
        <p:spPr>
          <a:xfrm>
            <a:off x="4958774" y="864108"/>
            <a:ext cx="5303980" cy="5303980"/>
          </a:xfrm>
          <a:prstGeom prst="rect">
            <a:avLst/>
          </a:prstGeom>
        </p:spPr>
      </p:pic>
      <p:sp>
        <p:nvSpPr>
          <p:cNvPr id="3" name="Content Placeholder 2">
            <a:extLst>
              <a:ext uri="{FF2B5EF4-FFF2-40B4-BE49-F238E27FC236}">
                <a16:creationId xmlns:a16="http://schemas.microsoft.com/office/drawing/2014/main" id="{6B20D36A-E6B2-E3A5-4CAF-2624A1D118F7}"/>
              </a:ext>
            </a:extLst>
          </p:cNvPr>
          <p:cNvSpPr>
            <a:spLocks noGrp="1"/>
          </p:cNvSpPr>
          <p:nvPr>
            <p:ph idx="1"/>
          </p:nvPr>
        </p:nvSpPr>
        <p:spPr/>
        <p:txBody>
          <a:bodyPr/>
          <a:lstStyle/>
          <a:p>
            <a:pPr marL="0" indent="0">
              <a:buNone/>
            </a:pPr>
            <a:r>
              <a:rPr lang="en-US" u="sng" dirty="0"/>
              <a:t>Goal</a:t>
            </a:r>
          </a:p>
          <a:p>
            <a:pPr marL="0" indent="0">
              <a:buNone/>
            </a:pPr>
            <a:r>
              <a:rPr lang="en-US" dirty="0"/>
              <a:t>Operate the L&amp;M Village Interim Housing Program and secure additional funding for operations.  Initiate process of quarterly updates to City Council and regular outreach to neighbors and stakeholders.</a:t>
            </a:r>
          </a:p>
          <a:p>
            <a:pPr marL="0" indent="0">
              <a:buNone/>
            </a:pPr>
            <a:r>
              <a:rPr lang="en-US" u="sng" dirty="0"/>
              <a:t>Status Update:</a:t>
            </a:r>
            <a:r>
              <a:rPr lang="en-US" dirty="0"/>
              <a:t> ACTIVE</a:t>
            </a:r>
          </a:p>
          <a:p>
            <a:pPr marL="0" indent="0">
              <a:buNone/>
            </a:pPr>
            <a:r>
              <a:rPr lang="en-US" dirty="0"/>
              <a:t>The Housing Department provides the City Council with quarterly updates on the L&amp;M Village Operations and annual reports to the State HCD. Both Housing and Reach for Home staff are actively engaging with the concerns of neighboring residents. Secured $341,000 in CDBG funding for capital improvements and services.</a:t>
            </a:r>
          </a:p>
        </p:txBody>
      </p:sp>
      <p:pic>
        <p:nvPicPr>
          <p:cNvPr id="4098" name="Picture 2" descr="City Invites Community Members to Comment on L and M Village Housing -  Healdsburg Tribune">
            <a:extLst>
              <a:ext uri="{FF2B5EF4-FFF2-40B4-BE49-F238E27FC236}">
                <a16:creationId xmlns:a16="http://schemas.microsoft.com/office/drawing/2014/main" id="{F8B8EBBB-43A8-8188-4E72-B076A5263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40830" cy="229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214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C542B-61C8-F2B7-9A5B-3F8C812E0043}"/>
              </a:ext>
            </a:extLst>
          </p:cNvPr>
          <p:cNvSpPr>
            <a:spLocks noGrp="1"/>
          </p:cNvSpPr>
          <p:nvPr>
            <p:ph type="title"/>
          </p:nvPr>
        </p:nvSpPr>
        <p:spPr/>
        <p:txBody>
          <a:bodyPr/>
          <a:lstStyle/>
          <a:p>
            <a:r>
              <a:rPr lang="en-US" dirty="0"/>
              <a:t>Strategic Initiative 03:Affordable Housing</a:t>
            </a:r>
          </a:p>
        </p:txBody>
      </p:sp>
      <p:pic>
        <p:nvPicPr>
          <p:cNvPr id="4" name="Picture 3">
            <a:extLst>
              <a:ext uri="{FF2B5EF4-FFF2-40B4-BE49-F238E27FC236}">
                <a16:creationId xmlns:a16="http://schemas.microsoft.com/office/drawing/2014/main" id="{0ED72315-900D-9451-BB7D-40A1A7FEF9A1}"/>
              </a:ext>
            </a:extLst>
          </p:cNvPr>
          <p:cNvPicPr>
            <a:picLocks noChangeAspect="1"/>
          </p:cNvPicPr>
          <p:nvPr/>
        </p:nvPicPr>
        <p:blipFill>
          <a:blip r:embed="rId2"/>
          <a:stretch>
            <a:fillRect/>
          </a:stretch>
        </p:blipFill>
        <p:spPr>
          <a:xfrm>
            <a:off x="5272810" y="873252"/>
            <a:ext cx="5303980" cy="5303980"/>
          </a:xfrm>
          <a:prstGeom prst="rect">
            <a:avLst/>
          </a:prstGeom>
        </p:spPr>
      </p:pic>
      <p:sp>
        <p:nvSpPr>
          <p:cNvPr id="3" name="Content Placeholder 2">
            <a:extLst>
              <a:ext uri="{FF2B5EF4-FFF2-40B4-BE49-F238E27FC236}">
                <a16:creationId xmlns:a16="http://schemas.microsoft.com/office/drawing/2014/main" id="{922EE579-4BFB-E0A4-BBA4-16470E24CF4F}"/>
              </a:ext>
            </a:extLst>
          </p:cNvPr>
          <p:cNvSpPr>
            <a:spLocks noGrp="1"/>
          </p:cNvSpPr>
          <p:nvPr>
            <p:ph idx="1"/>
          </p:nvPr>
        </p:nvSpPr>
        <p:spPr>
          <a:xfrm>
            <a:off x="3869268" y="864107"/>
            <a:ext cx="7315200" cy="5461191"/>
          </a:xfrm>
        </p:spPr>
        <p:txBody>
          <a:bodyPr>
            <a:normAutofit fontScale="92500" lnSpcReduction="10000"/>
          </a:bodyPr>
          <a:lstStyle/>
          <a:p>
            <a:pPr marL="0" indent="0">
              <a:buNone/>
            </a:pPr>
            <a:r>
              <a:rPr lang="en-US" u="sng" dirty="0"/>
              <a:t>Scattered Site Project </a:t>
            </a:r>
          </a:p>
          <a:p>
            <a:pPr marL="0" indent="0">
              <a:buNone/>
            </a:pPr>
            <a:r>
              <a:rPr lang="en-US" dirty="0"/>
              <a:t>Complete the renovations and lease-up of the scattered site housing units at 1302 Prentice, 500 Piper and 531-535 University.</a:t>
            </a:r>
          </a:p>
          <a:p>
            <a:pPr marL="0" indent="0">
              <a:buNone/>
            </a:pPr>
            <a:r>
              <a:rPr lang="en-US" u="sng" dirty="0"/>
              <a:t>Status Update:</a:t>
            </a:r>
            <a:r>
              <a:rPr lang="en-US" dirty="0"/>
              <a:t> ACTIVE</a:t>
            </a:r>
          </a:p>
          <a:p>
            <a:pPr marL="0" indent="0">
              <a:buNone/>
            </a:pPr>
            <a:r>
              <a:rPr lang="en-US" dirty="0"/>
              <a:t>Renovation projects at 500 Piper and 531-535 University have been completed by Burbank Housing, and occupancy by tenants has been established. Prentice is advancing towards completion prior to the end of the current fiscal year.</a:t>
            </a:r>
          </a:p>
          <a:p>
            <a:pPr marL="0" indent="0">
              <a:buNone/>
            </a:pPr>
            <a:endParaRPr lang="en-US" sz="1100" dirty="0"/>
          </a:p>
          <a:p>
            <a:pPr marL="0" indent="0">
              <a:buNone/>
            </a:pPr>
            <a:r>
              <a:rPr lang="en-US" u="sng" dirty="0" err="1"/>
              <a:t>Saggio</a:t>
            </a:r>
            <a:r>
              <a:rPr lang="en-US" u="sng" dirty="0"/>
              <a:t> Hills Affordable Housing </a:t>
            </a:r>
          </a:p>
          <a:p>
            <a:pPr marL="0" indent="0">
              <a:buNone/>
            </a:pPr>
            <a:r>
              <a:rPr lang="en-US" dirty="0"/>
              <a:t>Complete the DA and DDA for the </a:t>
            </a:r>
            <a:r>
              <a:rPr lang="en-US" dirty="0" err="1"/>
              <a:t>Saggio</a:t>
            </a:r>
            <a:r>
              <a:rPr lang="en-US" dirty="0"/>
              <a:t> Hills Affordable Housing project and apply for State funding for the development of the units.</a:t>
            </a:r>
          </a:p>
          <a:p>
            <a:pPr marL="0" indent="0">
              <a:buNone/>
            </a:pPr>
            <a:r>
              <a:rPr lang="en-US" u="sng" dirty="0"/>
              <a:t>Status Update</a:t>
            </a:r>
            <a:r>
              <a:rPr lang="en-US" dirty="0"/>
              <a:t>: ACTIVE. </a:t>
            </a:r>
          </a:p>
          <a:p>
            <a:pPr marL="0" indent="0">
              <a:buNone/>
            </a:pPr>
            <a:r>
              <a:rPr lang="en-US" dirty="0"/>
              <a:t>The City has executed a Disposition and Development Agreement with </a:t>
            </a:r>
            <a:r>
              <a:rPr lang="en-US" dirty="0" err="1"/>
              <a:t>Freebird</a:t>
            </a:r>
            <a:r>
              <a:rPr lang="en-US" dirty="0"/>
              <a:t> Development for the 110 -unit </a:t>
            </a:r>
            <a:r>
              <a:rPr lang="en-US" dirty="0" err="1"/>
              <a:t>Saggio</a:t>
            </a:r>
            <a:r>
              <a:rPr lang="en-US" dirty="0"/>
              <a:t> Hills project. </a:t>
            </a:r>
            <a:r>
              <a:rPr lang="en-US" dirty="0" err="1"/>
              <a:t>Freebird</a:t>
            </a:r>
            <a:r>
              <a:rPr lang="en-US" dirty="0"/>
              <a:t> is pursuing financing through the Multifamily Housing Program via State HCD and assessing additional funding avenues.</a:t>
            </a:r>
          </a:p>
          <a:p>
            <a:pPr marL="0" indent="0">
              <a:buNone/>
            </a:pPr>
            <a:endParaRPr lang="en-US" dirty="0"/>
          </a:p>
        </p:txBody>
      </p:sp>
    </p:spTree>
    <p:extLst>
      <p:ext uri="{BB962C8B-B14F-4D97-AF65-F5344CB8AC3E}">
        <p14:creationId xmlns:p14="http://schemas.microsoft.com/office/powerpoint/2010/main" val="4052853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5C928-494B-62D7-8B87-4082B1572034}"/>
              </a:ext>
            </a:extLst>
          </p:cNvPr>
          <p:cNvSpPr>
            <a:spLocks noGrp="1"/>
          </p:cNvSpPr>
          <p:nvPr>
            <p:ph type="title"/>
          </p:nvPr>
        </p:nvSpPr>
        <p:spPr/>
        <p:txBody>
          <a:bodyPr/>
          <a:lstStyle/>
          <a:p>
            <a:pPr algn="ctr"/>
            <a:r>
              <a:rPr lang="en-US" dirty="0"/>
              <a:t>      </a:t>
            </a:r>
            <a:br>
              <a:rPr lang="en-US" dirty="0"/>
            </a:br>
            <a:r>
              <a:rPr lang="en-US" dirty="0"/>
              <a:t>measure “H”</a:t>
            </a:r>
          </a:p>
        </p:txBody>
      </p:sp>
      <p:sp>
        <p:nvSpPr>
          <p:cNvPr id="3" name="Content Placeholder 2">
            <a:extLst>
              <a:ext uri="{FF2B5EF4-FFF2-40B4-BE49-F238E27FC236}">
                <a16:creationId xmlns:a16="http://schemas.microsoft.com/office/drawing/2014/main" id="{45DB0D57-80A1-F4D7-10BE-6697997CC1C8}"/>
              </a:ext>
            </a:extLst>
          </p:cNvPr>
          <p:cNvSpPr>
            <a:spLocks noGrp="1"/>
          </p:cNvSpPr>
          <p:nvPr>
            <p:ph idx="1"/>
          </p:nvPr>
        </p:nvSpPr>
        <p:spPr>
          <a:xfrm>
            <a:off x="327171" y="2011679"/>
            <a:ext cx="7768205" cy="4766625"/>
          </a:xfrm>
        </p:spPr>
        <p:txBody>
          <a:bodyPr>
            <a:normAutofit/>
          </a:bodyPr>
          <a:lstStyle/>
          <a:p>
            <a:r>
              <a:rPr lang="en-US" sz="2400" dirty="0"/>
              <a:t>FSWG started from square one on a new tax measure</a:t>
            </a:r>
          </a:p>
          <a:p>
            <a:pPr lvl="1"/>
            <a:r>
              <a:rPr lang="en-US" sz="2400" dirty="0"/>
              <a:t>New strategy, new ordinance language</a:t>
            </a:r>
          </a:p>
          <a:p>
            <a:pPr lvl="1"/>
            <a:r>
              <a:rPr lang="en-US" sz="2400" dirty="0"/>
              <a:t>New governance and allocation plan</a:t>
            </a:r>
          </a:p>
          <a:p>
            <a:r>
              <a:rPr lang="en-US" sz="2400" dirty="0"/>
              <a:t>Half-Cent General Sales Tax – March 2024 – Measure “H”</a:t>
            </a:r>
          </a:p>
          <a:p>
            <a:pPr lvl="1"/>
            <a:r>
              <a:rPr lang="en-US" sz="2400" dirty="0"/>
              <a:t>Countywide benefit, filling service gaps</a:t>
            </a:r>
          </a:p>
          <a:p>
            <a:pPr lvl="1"/>
            <a:r>
              <a:rPr lang="en-US" sz="2400" dirty="0"/>
              <a:t>Estimated to generate $60M-$65M annually directly to the fire service</a:t>
            </a:r>
          </a:p>
          <a:p>
            <a:pPr lvl="1"/>
            <a:r>
              <a:rPr lang="en-US" sz="2400" dirty="0"/>
              <a:t>Focuses on adding personnel and new facilities or facility upgrades based on deployment analyses</a:t>
            </a:r>
          </a:p>
        </p:txBody>
      </p:sp>
      <p:pic>
        <p:nvPicPr>
          <p:cNvPr id="5" name="Picture 4">
            <a:extLst>
              <a:ext uri="{FF2B5EF4-FFF2-40B4-BE49-F238E27FC236}">
                <a16:creationId xmlns:a16="http://schemas.microsoft.com/office/drawing/2014/main" id="{EF34F19C-4452-888C-9948-3E3DB61394B8}"/>
              </a:ext>
            </a:extLst>
          </p:cNvPr>
          <p:cNvPicPr>
            <a:picLocks noChangeAspect="1"/>
          </p:cNvPicPr>
          <p:nvPr/>
        </p:nvPicPr>
        <p:blipFill>
          <a:blip r:embed="rId2"/>
          <a:stretch>
            <a:fillRect/>
          </a:stretch>
        </p:blipFill>
        <p:spPr>
          <a:xfrm>
            <a:off x="272019" y="189549"/>
            <a:ext cx="1597290" cy="1603387"/>
          </a:xfrm>
          <a:prstGeom prst="rect">
            <a:avLst/>
          </a:prstGeom>
        </p:spPr>
      </p:pic>
    </p:spTree>
    <p:extLst>
      <p:ext uri="{BB962C8B-B14F-4D97-AF65-F5344CB8AC3E}">
        <p14:creationId xmlns:p14="http://schemas.microsoft.com/office/powerpoint/2010/main" val="3080450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41578-849B-F2E5-D1D4-AC2D27AF8FD6}"/>
              </a:ext>
            </a:extLst>
          </p:cNvPr>
          <p:cNvSpPr>
            <a:spLocks noGrp="1"/>
          </p:cNvSpPr>
          <p:nvPr>
            <p:ph type="title"/>
          </p:nvPr>
        </p:nvSpPr>
        <p:spPr/>
        <p:txBody>
          <a:bodyPr/>
          <a:lstStyle/>
          <a:p>
            <a:br>
              <a:rPr lang="en-US" dirty="0"/>
            </a:br>
            <a:r>
              <a:rPr lang="en-US" dirty="0"/>
              <a:t>155 Dry Creek Affordable Housing </a:t>
            </a:r>
          </a:p>
        </p:txBody>
      </p:sp>
      <p:pic>
        <p:nvPicPr>
          <p:cNvPr id="4" name="Picture 3">
            <a:extLst>
              <a:ext uri="{FF2B5EF4-FFF2-40B4-BE49-F238E27FC236}">
                <a16:creationId xmlns:a16="http://schemas.microsoft.com/office/drawing/2014/main" id="{508F484B-0D2B-6CDB-0F5A-DDE6CD5D2C93}"/>
              </a:ext>
            </a:extLst>
          </p:cNvPr>
          <p:cNvPicPr>
            <a:picLocks noChangeAspect="1"/>
          </p:cNvPicPr>
          <p:nvPr/>
        </p:nvPicPr>
        <p:blipFill>
          <a:blip r:embed="rId2"/>
          <a:stretch>
            <a:fillRect/>
          </a:stretch>
        </p:blipFill>
        <p:spPr>
          <a:xfrm>
            <a:off x="5318992" y="772438"/>
            <a:ext cx="5303980" cy="5303980"/>
          </a:xfrm>
          <a:prstGeom prst="rect">
            <a:avLst/>
          </a:prstGeom>
        </p:spPr>
      </p:pic>
      <p:sp>
        <p:nvSpPr>
          <p:cNvPr id="3" name="Content Placeholder 2">
            <a:extLst>
              <a:ext uri="{FF2B5EF4-FFF2-40B4-BE49-F238E27FC236}">
                <a16:creationId xmlns:a16="http://schemas.microsoft.com/office/drawing/2014/main" id="{B92C49E0-DEDA-8F45-8053-046E9EC681D7}"/>
              </a:ext>
            </a:extLst>
          </p:cNvPr>
          <p:cNvSpPr>
            <a:spLocks noGrp="1"/>
          </p:cNvSpPr>
          <p:nvPr>
            <p:ph idx="1"/>
          </p:nvPr>
        </p:nvSpPr>
        <p:spPr/>
        <p:txBody>
          <a:bodyPr/>
          <a:lstStyle/>
          <a:p>
            <a:pPr marL="0" indent="0">
              <a:buNone/>
            </a:pPr>
            <a:r>
              <a:rPr lang="en-US" u="sng" dirty="0"/>
              <a:t>Goal</a:t>
            </a:r>
          </a:p>
          <a:p>
            <a:pPr marL="0" indent="0">
              <a:buNone/>
            </a:pPr>
            <a:r>
              <a:rPr lang="en-US" dirty="0"/>
              <a:t>Support Burbank Housing in applying for State funding for the development of the Dry Creek Commons.</a:t>
            </a:r>
          </a:p>
          <a:p>
            <a:pPr marL="0" indent="0">
              <a:buNone/>
            </a:pPr>
            <a:r>
              <a:rPr lang="en-US" u="sng" dirty="0"/>
              <a:t>Status Update:</a:t>
            </a:r>
            <a:r>
              <a:rPr lang="en-US" dirty="0"/>
              <a:t> ACTIVE. </a:t>
            </a:r>
          </a:p>
          <a:p>
            <a:pPr marL="0" indent="0">
              <a:buNone/>
            </a:pPr>
            <a:r>
              <a:rPr lang="en-US" dirty="0"/>
              <a:t>Executed a Disposition and Development Agreement with Burbank Housing for the 58-unit project located at 155 Dry Creek Road. Burbank procured $1.7 million in federal grants and submitted an application for $9 million through the Joe Serna Jr. Farmworker Housing Grant Program. Next phase involves applying for Low-Income Housing Tax Credits.</a:t>
            </a:r>
            <a:endParaRPr lang="en-US" u="sng" dirty="0"/>
          </a:p>
        </p:txBody>
      </p:sp>
      <p:pic>
        <p:nvPicPr>
          <p:cNvPr id="5122" name="Picture 2" descr="Traffic Tie-up at Dry Creek Affordable Housing Project - Healdsburg Tribune">
            <a:extLst>
              <a:ext uri="{FF2B5EF4-FFF2-40B4-BE49-F238E27FC236}">
                <a16:creationId xmlns:a16="http://schemas.microsoft.com/office/drawing/2014/main" id="{88C0E6FE-9AF5-51ED-BA3F-77426511F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48050" cy="2659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585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7C1E7-9A8D-0A7B-49F8-2C07E95FE797}"/>
              </a:ext>
            </a:extLst>
          </p:cNvPr>
          <p:cNvSpPr>
            <a:spLocks noGrp="1"/>
          </p:cNvSpPr>
          <p:nvPr>
            <p:ph type="title"/>
          </p:nvPr>
        </p:nvSpPr>
        <p:spPr/>
        <p:txBody>
          <a:bodyPr/>
          <a:lstStyle/>
          <a:p>
            <a:r>
              <a:rPr lang="en-US" dirty="0"/>
              <a:t>Welcome Packet Outlining Tenants &amp; Landlord Rights </a:t>
            </a:r>
          </a:p>
        </p:txBody>
      </p:sp>
      <p:pic>
        <p:nvPicPr>
          <p:cNvPr id="4" name="Picture 3">
            <a:extLst>
              <a:ext uri="{FF2B5EF4-FFF2-40B4-BE49-F238E27FC236}">
                <a16:creationId xmlns:a16="http://schemas.microsoft.com/office/drawing/2014/main" id="{F7C27941-0E78-57EC-F1B0-4E14ED0FE476}"/>
              </a:ext>
            </a:extLst>
          </p:cNvPr>
          <p:cNvPicPr>
            <a:picLocks noChangeAspect="1"/>
          </p:cNvPicPr>
          <p:nvPr/>
        </p:nvPicPr>
        <p:blipFill>
          <a:blip r:embed="rId2"/>
          <a:stretch>
            <a:fillRect/>
          </a:stretch>
        </p:blipFill>
        <p:spPr>
          <a:xfrm>
            <a:off x="5161973" y="864108"/>
            <a:ext cx="5303980" cy="5303980"/>
          </a:xfrm>
          <a:prstGeom prst="rect">
            <a:avLst/>
          </a:prstGeom>
        </p:spPr>
      </p:pic>
      <p:sp>
        <p:nvSpPr>
          <p:cNvPr id="3" name="Content Placeholder 2">
            <a:extLst>
              <a:ext uri="{FF2B5EF4-FFF2-40B4-BE49-F238E27FC236}">
                <a16:creationId xmlns:a16="http://schemas.microsoft.com/office/drawing/2014/main" id="{F4B49195-798B-455C-B85A-B5585945E4A7}"/>
              </a:ext>
            </a:extLst>
          </p:cNvPr>
          <p:cNvSpPr>
            <a:spLocks noGrp="1"/>
          </p:cNvSpPr>
          <p:nvPr>
            <p:ph idx="1"/>
          </p:nvPr>
        </p:nvSpPr>
        <p:spPr/>
        <p:txBody>
          <a:bodyPr/>
          <a:lstStyle/>
          <a:p>
            <a:pPr marL="0" indent="0">
              <a:buNone/>
            </a:pPr>
            <a:r>
              <a:rPr lang="en-US" u="sng" dirty="0"/>
              <a:t>Goal</a:t>
            </a:r>
          </a:p>
          <a:p>
            <a:pPr marL="0" indent="0">
              <a:buNone/>
            </a:pPr>
            <a:r>
              <a:rPr lang="en-US" dirty="0"/>
              <a:t>Develop a welcome packet to be provided to all new residents that includes information on city services, support programs, and tenant and landlord rights.</a:t>
            </a:r>
          </a:p>
          <a:p>
            <a:pPr marL="0" indent="0">
              <a:buNone/>
            </a:pPr>
            <a:r>
              <a:rPr lang="en-US" u="sng" dirty="0"/>
              <a:t>Status Update:</a:t>
            </a:r>
            <a:r>
              <a:rPr lang="en-US" dirty="0"/>
              <a:t> ACTIVE. </a:t>
            </a:r>
          </a:p>
          <a:p>
            <a:pPr marL="0" indent="0">
              <a:buNone/>
            </a:pPr>
            <a:r>
              <a:rPr lang="en-US" dirty="0"/>
              <a:t>The development of the Welcome packet is in process and it is anticipated it will be completed this fiscal year.</a:t>
            </a:r>
            <a:endParaRPr lang="en-US" u="sng" dirty="0"/>
          </a:p>
        </p:txBody>
      </p:sp>
    </p:spTree>
    <p:extLst>
      <p:ext uri="{BB962C8B-B14F-4D97-AF65-F5344CB8AC3E}">
        <p14:creationId xmlns:p14="http://schemas.microsoft.com/office/powerpoint/2010/main" val="2283802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7663-F41C-4E79-61D1-F2D332E2B7DC}"/>
              </a:ext>
            </a:extLst>
          </p:cNvPr>
          <p:cNvSpPr>
            <a:spLocks noGrp="1"/>
          </p:cNvSpPr>
          <p:nvPr>
            <p:ph type="ctrTitle"/>
          </p:nvPr>
        </p:nvSpPr>
        <p:spPr/>
        <p:txBody>
          <a:bodyPr/>
          <a:lstStyle/>
          <a:p>
            <a:r>
              <a:rPr lang="en-US" dirty="0"/>
              <a:t>Strategic Initiative 04: Infrastructure and Facilities</a:t>
            </a:r>
          </a:p>
        </p:txBody>
      </p:sp>
    </p:spTree>
    <p:extLst>
      <p:ext uri="{BB962C8B-B14F-4D97-AF65-F5344CB8AC3E}">
        <p14:creationId xmlns:p14="http://schemas.microsoft.com/office/powerpoint/2010/main" val="3255419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54905-569B-9AB6-7EFA-C192BB1925A7}"/>
              </a:ext>
            </a:extLst>
          </p:cNvPr>
          <p:cNvSpPr>
            <a:spLocks noGrp="1"/>
          </p:cNvSpPr>
          <p:nvPr>
            <p:ph type="title"/>
          </p:nvPr>
        </p:nvSpPr>
        <p:spPr>
          <a:xfrm>
            <a:off x="252919" y="1123837"/>
            <a:ext cx="3111718" cy="4601183"/>
          </a:xfrm>
        </p:spPr>
        <p:txBody>
          <a:bodyPr/>
          <a:lstStyle/>
          <a:p>
            <a:r>
              <a:rPr lang="en-US" dirty="0"/>
              <a:t>Strategic Initiative 04: Infrastructure and Facilities</a:t>
            </a:r>
          </a:p>
        </p:txBody>
      </p:sp>
      <p:pic>
        <p:nvPicPr>
          <p:cNvPr id="4" name="Picture 3">
            <a:extLst>
              <a:ext uri="{FF2B5EF4-FFF2-40B4-BE49-F238E27FC236}">
                <a16:creationId xmlns:a16="http://schemas.microsoft.com/office/drawing/2014/main" id="{9C42F721-2CEA-A8AA-8DB1-A7B0A86F8201}"/>
              </a:ext>
            </a:extLst>
          </p:cNvPr>
          <p:cNvPicPr>
            <a:picLocks noChangeAspect="1"/>
          </p:cNvPicPr>
          <p:nvPr/>
        </p:nvPicPr>
        <p:blipFill>
          <a:blip r:embed="rId2"/>
          <a:stretch>
            <a:fillRect/>
          </a:stretch>
        </p:blipFill>
        <p:spPr>
          <a:xfrm>
            <a:off x="5309755" y="864108"/>
            <a:ext cx="5303980" cy="5303980"/>
          </a:xfrm>
          <a:prstGeom prst="rect">
            <a:avLst/>
          </a:prstGeom>
        </p:spPr>
      </p:pic>
      <p:sp>
        <p:nvSpPr>
          <p:cNvPr id="3" name="Content Placeholder 2">
            <a:extLst>
              <a:ext uri="{FF2B5EF4-FFF2-40B4-BE49-F238E27FC236}">
                <a16:creationId xmlns:a16="http://schemas.microsoft.com/office/drawing/2014/main" id="{6C7EDEF3-5E1B-99C6-3443-7C93ACA1B2A6}"/>
              </a:ext>
            </a:extLst>
          </p:cNvPr>
          <p:cNvSpPr>
            <a:spLocks noGrp="1"/>
          </p:cNvSpPr>
          <p:nvPr>
            <p:ph idx="1"/>
          </p:nvPr>
        </p:nvSpPr>
        <p:spPr>
          <a:xfrm>
            <a:off x="3869268" y="689911"/>
            <a:ext cx="7315200" cy="5551497"/>
          </a:xfrm>
        </p:spPr>
        <p:txBody>
          <a:bodyPr>
            <a:normAutofit lnSpcReduction="10000"/>
          </a:bodyPr>
          <a:lstStyle/>
          <a:p>
            <a:pPr marL="0" indent="0">
              <a:buNone/>
            </a:pPr>
            <a:r>
              <a:rPr lang="en-US" u="sng" dirty="0"/>
              <a:t>Library Upgrades </a:t>
            </a:r>
          </a:p>
          <a:p>
            <a:pPr marL="0" indent="0">
              <a:buNone/>
            </a:pPr>
            <a:r>
              <a:rPr lang="en-US" dirty="0"/>
              <a:t>City is pursuing a grant with Healdsburg Library to support facility modernization effort and developing a lease for the facility. </a:t>
            </a:r>
          </a:p>
          <a:p>
            <a:pPr marL="0" indent="0">
              <a:buNone/>
            </a:pPr>
            <a:endParaRPr lang="en-US" sz="900" dirty="0"/>
          </a:p>
          <a:p>
            <a:pPr marL="0" indent="0">
              <a:buNone/>
            </a:pPr>
            <a:r>
              <a:rPr lang="en-US" u="sng" dirty="0"/>
              <a:t>Status Update:</a:t>
            </a:r>
            <a:r>
              <a:rPr lang="en-US" dirty="0"/>
              <a:t> ACTIVE. </a:t>
            </a:r>
          </a:p>
          <a:p>
            <a:pPr marL="0" indent="0">
              <a:buNone/>
            </a:pPr>
            <a:r>
              <a:rPr lang="en-US" dirty="0"/>
              <a:t>While the grant was unsuccessful, the library and City are still collaborating on upgrades to the Library facility. The Council approved the City entering into a new lease with the library on October 16, 2023 and the library is planning a renovation project to start later this year.</a:t>
            </a:r>
          </a:p>
          <a:p>
            <a:pPr marL="0" indent="0">
              <a:buNone/>
            </a:pPr>
            <a:endParaRPr lang="en-US" dirty="0"/>
          </a:p>
          <a:p>
            <a:pPr marL="0" indent="0">
              <a:buNone/>
            </a:pPr>
            <a:r>
              <a:rPr lang="en-US" u="sng" dirty="0"/>
              <a:t>New Fire Substation </a:t>
            </a:r>
          </a:p>
          <a:p>
            <a:pPr marL="0" indent="0">
              <a:buNone/>
            </a:pPr>
            <a:r>
              <a:rPr lang="en-US" dirty="0"/>
              <a:t>Build new fire substation.</a:t>
            </a:r>
          </a:p>
          <a:p>
            <a:pPr marL="0" indent="0">
              <a:buNone/>
            </a:pPr>
            <a:endParaRPr lang="en-US" sz="900" dirty="0"/>
          </a:p>
          <a:p>
            <a:pPr marL="0" indent="0">
              <a:buNone/>
            </a:pPr>
            <a:r>
              <a:rPr lang="en-US" u="sng" dirty="0"/>
              <a:t>Status Update:</a:t>
            </a:r>
            <a:r>
              <a:rPr lang="en-US" dirty="0"/>
              <a:t> ACTIVE. </a:t>
            </a:r>
          </a:p>
          <a:p>
            <a:pPr marL="0" indent="0">
              <a:buNone/>
            </a:pPr>
            <a:r>
              <a:rPr lang="en-US" dirty="0"/>
              <a:t>The groundbreaking ceremony was held on October 11, 2023 and construction on the substation is progressing.</a:t>
            </a:r>
          </a:p>
        </p:txBody>
      </p:sp>
    </p:spTree>
    <p:extLst>
      <p:ext uri="{BB962C8B-B14F-4D97-AF65-F5344CB8AC3E}">
        <p14:creationId xmlns:p14="http://schemas.microsoft.com/office/powerpoint/2010/main" val="20085525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CAC59-3EAA-6800-C0A7-B3743C7D36FD}"/>
              </a:ext>
            </a:extLst>
          </p:cNvPr>
          <p:cNvSpPr>
            <a:spLocks noGrp="1"/>
          </p:cNvSpPr>
          <p:nvPr>
            <p:ph type="title"/>
          </p:nvPr>
        </p:nvSpPr>
        <p:spPr>
          <a:xfrm>
            <a:off x="252919" y="1123837"/>
            <a:ext cx="3058452" cy="4601183"/>
          </a:xfrm>
        </p:spPr>
        <p:txBody>
          <a:bodyPr/>
          <a:lstStyle/>
          <a:p>
            <a:br>
              <a:rPr lang="en-US" dirty="0"/>
            </a:br>
            <a:r>
              <a:rPr lang="en-US" dirty="0"/>
              <a:t>PARKS </a:t>
            </a:r>
            <a:br>
              <a:rPr lang="en-US" dirty="0"/>
            </a:br>
            <a:br>
              <a:rPr lang="en-US" dirty="0"/>
            </a:br>
            <a:endParaRPr lang="en-US" dirty="0"/>
          </a:p>
        </p:txBody>
      </p:sp>
      <p:pic>
        <p:nvPicPr>
          <p:cNvPr id="4" name="Picture 3">
            <a:extLst>
              <a:ext uri="{FF2B5EF4-FFF2-40B4-BE49-F238E27FC236}">
                <a16:creationId xmlns:a16="http://schemas.microsoft.com/office/drawing/2014/main" id="{CE1F0DDB-2EEA-EB41-21AF-24312C7D5AB0}"/>
              </a:ext>
            </a:extLst>
          </p:cNvPr>
          <p:cNvPicPr>
            <a:picLocks noChangeAspect="1"/>
          </p:cNvPicPr>
          <p:nvPr/>
        </p:nvPicPr>
        <p:blipFill>
          <a:blip r:embed="rId2"/>
          <a:stretch>
            <a:fillRect/>
          </a:stretch>
        </p:blipFill>
        <p:spPr>
          <a:xfrm>
            <a:off x="5549901" y="864108"/>
            <a:ext cx="5303980" cy="5303980"/>
          </a:xfrm>
          <a:prstGeom prst="rect">
            <a:avLst/>
          </a:prstGeom>
        </p:spPr>
      </p:pic>
      <p:sp>
        <p:nvSpPr>
          <p:cNvPr id="3" name="Content Placeholder 2">
            <a:extLst>
              <a:ext uri="{FF2B5EF4-FFF2-40B4-BE49-F238E27FC236}">
                <a16:creationId xmlns:a16="http://schemas.microsoft.com/office/drawing/2014/main" id="{EAC84007-FEC2-625B-7C30-673DA526EB9E}"/>
              </a:ext>
            </a:extLst>
          </p:cNvPr>
          <p:cNvSpPr>
            <a:spLocks noGrp="1"/>
          </p:cNvSpPr>
          <p:nvPr>
            <p:ph idx="1"/>
          </p:nvPr>
        </p:nvSpPr>
        <p:spPr/>
        <p:txBody>
          <a:bodyPr>
            <a:normAutofit/>
          </a:bodyPr>
          <a:lstStyle/>
          <a:p>
            <a:pPr marL="0" indent="0">
              <a:buNone/>
            </a:pPr>
            <a:r>
              <a:rPr lang="en-US" u="sng" dirty="0"/>
              <a:t>Parks Financing Plan</a:t>
            </a:r>
          </a:p>
          <a:p>
            <a:pPr marL="0" indent="0">
              <a:buNone/>
            </a:pPr>
            <a:r>
              <a:rPr lang="en-US" dirty="0"/>
              <a:t>Continue to develop and implement a plan to finance a new park on the north end of town and redevelopment of Badger Park</a:t>
            </a:r>
          </a:p>
          <a:p>
            <a:pPr marL="0" indent="0">
              <a:buNone/>
            </a:pPr>
            <a:r>
              <a:rPr lang="en-US" u="sng" dirty="0"/>
              <a:t>Status Update:</a:t>
            </a:r>
            <a:r>
              <a:rPr lang="en-US" dirty="0"/>
              <a:t> ACTIVE.</a:t>
            </a:r>
            <a:endParaRPr lang="en-US" u="sng" dirty="0"/>
          </a:p>
          <a:p>
            <a:r>
              <a:rPr lang="en-US" dirty="0"/>
              <a:t>Staff anticipates bringing an update on the park financing plan to Council on February 20, 2024. Work is anticipated to continue on bond issuance through FY24-25. CEQA has been completed for Montage and is currently underway for Badger.</a:t>
            </a:r>
          </a:p>
        </p:txBody>
      </p:sp>
      <p:pic>
        <p:nvPicPr>
          <p:cNvPr id="6146" name="Picture 2" descr="Saggio Hills Development Park Master Plan | Healdsburg, CA - Official  Website">
            <a:extLst>
              <a:ext uri="{FF2B5EF4-FFF2-40B4-BE49-F238E27FC236}">
                <a16:creationId xmlns:a16="http://schemas.microsoft.com/office/drawing/2014/main" id="{B74C6109-26E0-9C10-F902-55CB88E637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00" t="7891" r="25208" b="20627"/>
          <a:stretch/>
        </p:blipFill>
        <p:spPr bwMode="auto">
          <a:xfrm>
            <a:off x="1" y="0"/>
            <a:ext cx="3448050" cy="265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349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r>
              <a:rPr lang="en-US" sz="2800" dirty="0"/>
              <a:t>STREETS / BIKES / PEDESTRIAN INFRASTRUCTURE</a:t>
            </a:r>
            <a:br>
              <a:rPr lang="en-US" sz="2900" dirty="0"/>
            </a:br>
            <a:endParaRPr lang="en-US" sz="2900" dirty="0"/>
          </a:p>
        </p:txBody>
      </p:sp>
      <p:pic>
        <p:nvPicPr>
          <p:cNvPr id="4" name="Picture 3">
            <a:extLst>
              <a:ext uri="{FF2B5EF4-FFF2-40B4-BE49-F238E27FC236}">
                <a16:creationId xmlns:a16="http://schemas.microsoft.com/office/drawing/2014/main" id="{9A400F9C-BAAA-20AD-A82A-03DD7B605ADA}"/>
              </a:ext>
            </a:extLst>
          </p:cNvPr>
          <p:cNvPicPr>
            <a:picLocks noChangeAspect="1"/>
          </p:cNvPicPr>
          <p:nvPr/>
        </p:nvPicPr>
        <p:blipFill>
          <a:blip r:embed="rId2"/>
          <a:stretch>
            <a:fillRect/>
          </a:stretch>
        </p:blipFill>
        <p:spPr>
          <a:xfrm>
            <a:off x="5198919" y="772438"/>
            <a:ext cx="5303980" cy="5303980"/>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a:xfrm>
            <a:off x="3869268" y="595618"/>
            <a:ext cx="7315200" cy="5389130"/>
          </a:xfrm>
        </p:spPr>
        <p:txBody>
          <a:bodyPr/>
          <a:lstStyle/>
          <a:p>
            <a:pPr marL="0" indent="0">
              <a:buNone/>
            </a:pPr>
            <a:r>
              <a:rPr lang="en-US" u="sng" dirty="0"/>
              <a:t>Healdsburg Avenue Complete Street Project </a:t>
            </a:r>
          </a:p>
          <a:p>
            <a:pPr marL="0" indent="0">
              <a:buNone/>
            </a:pPr>
            <a:r>
              <a:rPr lang="en-US" dirty="0"/>
              <a:t>Prepare design and complete utility work in advance.</a:t>
            </a:r>
          </a:p>
          <a:p>
            <a:pPr marL="0" indent="0">
              <a:buNone/>
            </a:pPr>
            <a:r>
              <a:rPr lang="en-US" u="sng" dirty="0"/>
              <a:t>Status Update:</a:t>
            </a:r>
            <a:r>
              <a:rPr lang="en-US" dirty="0"/>
              <a:t> ACTIVE.</a:t>
            </a:r>
          </a:p>
          <a:p>
            <a:pPr marL="0" indent="0">
              <a:buNone/>
            </a:pPr>
            <a:r>
              <a:rPr lang="en-US" dirty="0"/>
              <a:t>The designer for the Healdsburg Avenue Complete Streets project has been selected and we have received approval to proceed from Caltrans. Design work is underway.</a:t>
            </a:r>
          </a:p>
          <a:p>
            <a:pPr marL="0" indent="0">
              <a:buNone/>
            </a:pPr>
            <a:endParaRPr lang="en-US" dirty="0"/>
          </a:p>
          <a:p>
            <a:pPr marL="0" indent="0">
              <a:buNone/>
            </a:pPr>
            <a:r>
              <a:rPr lang="en-US" u="sng" dirty="0"/>
              <a:t>Grove Street Neighborhood Plan </a:t>
            </a:r>
          </a:p>
          <a:p>
            <a:pPr marL="0" indent="0">
              <a:buNone/>
            </a:pPr>
            <a:r>
              <a:rPr lang="en-US" dirty="0"/>
              <a:t>Pedestrian, bike, and drainage improvements.</a:t>
            </a:r>
          </a:p>
          <a:p>
            <a:pPr marL="0" indent="0">
              <a:buNone/>
            </a:pPr>
            <a:r>
              <a:rPr lang="en-US" u="sng" dirty="0"/>
              <a:t>Status Update: </a:t>
            </a:r>
            <a:r>
              <a:rPr lang="en-US" dirty="0"/>
              <a:t>ACTIVE.</a:t>
            </a:r>
          </a:p>
          <a:p>
            <a:pPr marL="0" indent="0">
              <a:buNone/>
            </a:pPr>
            <a:r>
              <a:rPr lang="en-US" dirty="0"/>
              <a:t>A designer has been selected for this project and design work is underway.</a:t>
            </a:r>
          </a:p>
        </p:txBody>
      </p:sp>
    </p:spTree>
    <p:extLst>
      <p:ext uri="{BB962C8B-B14F-4D97-AF65-F5344CB8AC3E}">
        <p14:creationId xmlns:p14="http://schemas.microsoft.com/office/powerpoint/2010/main" val="10903208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br>
              <a:rPr lang="en-US" sz="2800" dirty="0"/>
            </a:br>
            <a:r>
              <a:rPr lang="en-US" sz="2800" dirty="0"/>
              <a:t>STREETS / BIKES / PEDESTRIAN INFRASTRUCTURE</a:t>
            </a:r>
            <a:br>
              <a:rPr lang="en-US" sz="2900" dirty="0"/>
            </a:br>
            <a:endParaRPr lang="en-US" sz="2900" dirty="0"/>
          </a:p>
        </p:txBody>
      </p:sp>
      <p:pic>
        <p:nvPicPr>
          <p:cNvPr id="4" name="Picture 3">
            <a:extLst>
              <a:ext uri="{FF2B5EF4-FFF2-40B4-BE49-F238E27FC236}">
                <a16:creationId xmlns:a16="http://schemas.microsoft.com/office/drawing/2014/main" id="{FC4CE8DA-FE48-DBC4-70CF-7FED64CBAB8F}"/>
              </a:ext>
            </a:extLst>
          </p:cNvPr>
          <p:cNvPicPr>
            <a:picLocks noChangeAspect="1"/>
          </p:cNvPicPr>
          <p:nvPr/>
        </p:nvPicPr>
        <p:blipFill>
          <a:blip r:embed="rId2"/>
          <a:stretch>
            <a:fillRect/>
          </a:stretch>
        </p:blipFill>
        <p:spPr>
          <a:xfrm>
            <a:off x="5124259" y="864108"/>
            <a:ext cx="5303980" cy="5303980"/>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a:xfrm>
            <a:off x="3869268" y="680767"/>
            <a:ext cx="7315200" cy="5594197"/>
          </a:xfrm>
        </p:spPr>
        <p:txBody>
          <a:bodyPr>
            <a:normAutofit fontScale="92500" lnSpcReduction="20000"/>
          </a:bodyPr>
          <a:lstStyle/>
          <a:p>
            <a:pPr marL="0" indent="0">
              <a:buNone/>
            </a:pPr>
            <a:endParaRPr lang="en-US" sz="1900" u="sng" dirty="0"/>
          </a:p>
          <a:p>
            <a:pPr marL="0" indent="0">
              <a:buNone/>
            </a:pPr>
            <a:r>
              <a:rPr lang="en-US" sz="1900" u="sng" dirty="0"/>
              <a:t>Ward Street Neighborhood Plan</a:t>
            </a:r>
          </a:p>
          <a:p>
            <a:pPr marL="0" indent="0">
              <a:buNone/>
            </a:pPr>
            <a:r>
              <a:rPr lang="en-US" sz="1900" dirty="0"/>
              <a:t>Infrastructure improvements to improve ped and bike mobility, lighting, and safety.</a:t>
            </a:r>
          </a:p>
          <a:p>
            <a:pPr marL="0" indent="0">
              <a:buNone/>
            </a:pPr>
            <a:r>
              <a:rPr lang="en-US" sz="1900" u="sng" dirty="0"/>
              <a:t>Status Update:</a:t>
            </a:r>
            <a:r>
              <a:rPr lang="en-US" sz="1900" dirty="0"/>
              <a:t> ACTIVE.</a:t>
            </a:r>
          </a:p>
          <a:p>
            <a:pPr marL="0" indent="0">
              <a:buNone/>
            </a:pPr>
            <a:r>
              <a:rPr lang="en-US" sz="1900" dirty="0"/>
              <a:t>Completed short-term improvements on Ward Street, including increased lighting and the addition of a speed bump. In partnership with Corazon, Council and staff participated in an outreach event. Staff also completed a survey of the residents.</a:t>
            </a:r>
          </a:p>
          <a:p>
            <a:pPr marL="0" indent="0">
              <a:buNone/>
            </a:pPr>
            <a:endParaRPr lang="en-US" sz="1900" dirty="0"/>
          </a:p>
          <a:p>
            <a:pPr marL="0" indent="0">
              <a:buClr>
                <a:srgbClr val="418AB3"/>
              </a:buClr>
              <a:buNone/>
              <a:defRPr/>
            </a:pPr>
            <a:r>
              <a:rPr kumimoji="0" lang="en-US" sz="19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Enhanced Maintenance for LIDs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19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Improve maintenance and appearance of Low Impact Development landscaping areas in downtown area.</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19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a:t>
            </a:r>
            <a:r>
              <a:rPr kumimoji="0" lang="en-US" sz="19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ACTIVE.</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19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Public Works staff have compiled a list of private and public LID features to ensure all are maintained.</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19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A new maintenance contract was executed in September for repair and maintenance (including cleaning) of public LID features including trimming of trees. </a:t>
            </a:r>
          </a:p>
        </p:txBody>
      </p:sp>
      <p:pic>
        <p:nvPicPr>
          <p:cNvPr id="1026" name="Picture 2" descr="Healdsburg Police Officer Victor Claros, right, shows his equipment to Ellie, 2, Cecilia, and Ricardo Beltran, 4, during a block party on Ward Street hosted by the city of Healdsburg, with help from Corazon Healdsburg, in Healdsburg, Thursday, Sept. 28, 2023. (Christopher Chung / The Press Democrat)">
            <a:extLst>
              <a:ext uri="{FF2B5EF4-FFF2-40B4-BE49-F238E27FC236}">
                <a16:creationId xmlns:a16="http://schemas.microsoft.com/office/drawing/2014/main" id="{9E36D7EF-C3F4-15BF-ABB9-9D1F4C4A3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32075" cy="224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142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r>
              <a:rPr lang="en-US" sz="2800" dirty="0"/>
              <a:t>WATER</a:t>
            </a:r>
            <a:br>
              <a:rPr lang="en-US" sz="2800" dirty="0"/>
            </a:br>
            <a:r>
              <a:rPr lang="en-US" sz="2800" dirty="0"/>
              <a:t>INFRASTRUCTURE</a:t>
            </a:r>
            <a:br>
              <a:rPr lang="en-US" sz="2900" dirty="0"/>
            </a:br>
            <a:endParaRPr lang="en-US" sz="2900" dirty="0"/>
          </a:p>
        </p:txBody>
      </p:sp>
      <p:pic>
        <p:nvPicPr>
          <p:cNvPr id="4" name="Picture 3">
            <a:extLst>
              <a:ext uri="{FF2B5EF4-FFF2-40B4-BE49-F238E27FC236}">
                <a16:creationId xmlns:a16="http://schemas.microsoft.com/office/drawing/2014/main" id="{4C2688DE-57EE-84AB-C564-0DB27D73A2BD}"/>
              </a:ext>
            </a:extLst>
          </p:cNvPr>
          <p:cNvPicPr>
            <a:picLocks noChangeAspect="1"/>
          </p:cNvPicPr>
          <p:nvPr/>
        </p:nvPicPr>
        <p:blipFill>
          <a:blip r:embed="rId2"/>
          <a:stretch>
            <a:fillRect/>
          </a:stretch>
        </p:blipFill>
        <p:spPr>
          <a:xfrm>
            <a:off x="5952538" y="771787"/>
            <a:ext cx="3148660" cy="3148660"/>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a:xfrm>
            <a:off x="3869268" y="587229"/>
            <a:ext cx="7315200" cy="5645791"/>
          </a:xfrm>
        </p:spPr>
        <p:txBody>
          <a:bodyPr>
            <a:normAutofit fontScale="92500" lnSpcReduction="10000"/>
          </a:bodyPr>
          <a:lstStyle/>
          <a:p>
            <a:pPr marL="0" indent="0">
              <a:buNone/>
            </a:pPr>
            <a:endParaRPr lang="en-US" u="sng" dirty="0"/>
          </a:p>
          <a:p>
            <a:pPr marL="0" indent="0">
              <a:buNone/>
            </a:pPr>
            <a:r>
              <a:rPr lang="en-US" u="sng" dirty="0"/>
              <a:t>Municipal Recycled Water Pipeline </a:t>
            </a:r>
          </a:p>
          <a:p>
            <a:pPr marL="0" indent="0">
              <a:buNone/>
            </a:pPr>
            <a:r>
              <a:rPr lang="en-US" dirty="0"/>
              <a:t>Recycled water for irrigation. Will provide recycled water to several City parks, athletic fields, public golf course and cemetery to make more drinking water available to residents and businesses (offsets).</a:t>
            </a:r>
          </a:p>
          <a:p>
            <a:pPr marL="0" indent="0">
              <a:buNone/>
            </a:pPr>
            <a:r>
              <a:rPr lang="en-US" u="sng" dirty="0"/>
              <a:t>Status Update:</a:t>
            </a:r>
            <a:r>
              <a:rPr lang="en-US" dirty="0"/>
              <a:t> ACTIVE.</a:t>
            </a:r>
          </a:p>
          <a:p>
            <a:pPr marL="0" indent="0">
              <a:buNone/>
            </a:pPr>
            <a:r>
              <a:rPr lang="en-US" dirty="0"/>
              <a:t>The construction documents are 90% complete. CEQA addendum to tonight. Bid opening anticipated for March.</a:t>
            </a:r>
          </a:p>
          <a:p>
            <a:pPr marL="0" indent="0">
              <a:buNone/>
            </a:pPr>
            <a:endParaRPr lang="en-US" dirty="0"/>
          </a:p>
          <a:p>
            <a:pPr marL="0" indent="0">
              <a:buClr>
                <a:srgbClr val="418AB3"/>
              </a:buClr>
              <a:buNone/>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Aquifer Storage and Recovery (ASR) Wells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Focus to improve water supply to supplement Healdsburg water supply during times of drought and low flows in the Russian River.</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ON HOLD.</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Passed initial </a:t>
            </a:r>
            <a:r>
              <a:rPr kumimoji="0" lang="en-US" sz="2000" b="0" i="0" u="none" strike="noStrike" kern="1200" cap="none" spc="0" normalizeH="0" baseline="0" noProof="0" dirty="0" err="1">
                <a:ln>
                  <a:noFill/>
                </a:ln>
                <a:solidFill>
                  <a:srgbClr val="000000">
                    <a:lumMod val="75000"/>
                    <a:lumOff val="25000"/>
                  </a:srgbClr>
                </a:solidFill>
                <a:effectLst/>
                <a:uLnTx/>
                <a:uFillTx/>
                <a:latin typeface="Corbel" panose="020B0503020204020204"/>
                <a:ea typeface="+mn-ea"/>
                <a:cs typeface="+mn-cs"/>
              </a:rPr>
              <a:t>CalOES</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review phase and grant application is now with Federal administrators. Progress on the project has been stalled while we wait on final response from BRIC Grant and the approval to move into design and construction.</a:t>
            </a:r>
          </a:p>
        </p:txBody>
      </p:sp>
    </p:spTree>
    <p:extLst>
      <p:ext uri="{BB962C8B-B14F-4D97-AF65-F5344CB8AC3E}">
        <p14:creationId xmlns:p14="http://schemas.microsoft.com/office/powerpoint/2010/main" val="2227164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r>
              <a:rPr lang="en-US" sz="2800" dirty="0"/>
              <a:t>WATER</a:t>
            </a:r>
            <a:br>
              <a:rPr lang="en-US" sz="2800" dirty="0"/>
            </a:br>
            <a:r>
              <a:rPr lang="en-US" sz="2800" dirty="0"/>
              <a:t>INFRASTRUCTURE</a:t>
            </a:r>
            <a:br>
              <a:rPr lang="en-US" sz="2900" dirty="0"/>
            </a:br>
            <a:endParaRPr lang="en-US" sz="2900" dirty="0"/>
          </a:p>
        </p:txBody>
      </p:sp>
      <p:pic>
        <p:nvPicPr>
          <p:cNvPr id="4" name="Picture 3">
            <a:extLst>
              <a:ext uri="{FF2B5EF4-FFF2-40B4-BE49-F238E27FC236}">
                <a16:creationId xmlns:a16="http://schemas.microsoft.com/office/drawing/2014/main" id="{B6C8551B-B812-CE34-767F-DB7E53B9D401}"/>
              </a:ext>
            </a:extLst>
          </p:cNvPr>
          <p:cNvPicPr>
            <a:picLocks noChangeAspect="1"/>
          </p:cNvPicPr>
          <p:nvPr/>
        </p:nvPicPr>
        <p:blipFill>
          <a:blip r:embed="rId2"/>
          <a:stretch>
            <a:fillRect/>
          </a:stretch>
        </p:blipFill>
        <p:spPr>
          <a:xfrm>
            <a:off x="5596083" y="864108"/>
            <a:ext cx="5303980" cy="5303980"/>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p:txBody>
          <a:bodyPr/>
          <a:lstStyle/>
          <a:p>
            <a:pPr marL="0" indent="0">
              <a:buNone/>
            </a:pPr>
            <a:r>
              <a:rPr lang="en-US" u="sng" dirty="0"/>
              <a:t>Fitch Well Field &amp; Dry Creek Well Field </a:t>
            </a:r>
          </a:p>
          <a:p>
            <a:pPr marL="0" indent="0">
              <a:buNone/>
            </a:pPr>
            <a:r>
              <a:rPr lang="en-US" dirty="0"/>
              <a:t>Investment for regulatory drinking water filtration improvements. State board has increased the regulatory obligations for the Fitch (Badger) and Dry Creek well fields.</a:t>
            </a:r>
          </a:p>
          <a:p>
            <a:pPr marL="0" indent="0">
              <a:buNone/>
            </a:pPr>
            <a:r>
              <a:rPr lang="en-US" u="sng" dirty="0"/>
              <a:t>Status Update:</a:t>
            </a:r>
            <a:r>
              <a:rPr lang="en-US" dirty="0"/>
              <a:t> ACTIVE.</a:t>
            </a:r>
          </a:p>
          <a:p>
            <a:pPr marL="0" indent="0">
              <a:buNone/>
            </a:pPr>
            <a:r>
              <a:rPr lang="en-US" dirty="0"/>
              <a:t>Design work has been completed and under review by the State Division of Drinking Water. Staff is seeking grant funding to support the work.  Funding consideration will be included in the updated water and wastewater cost of service study. Funding and design now needs to consider the increased costs of PFAS filtration.</a:t>
            </a:r>
          </a:p>
        </p:txBody>
      </p:sp>
    </p:spTree>
    <p:extLst>
      <p:ext uri="{BB962C8B-B14F-4D97-AF65-F5344CB8AC3E}">
        <p14:creationId xmlns:p14="http://schemas.microsoft.com/office/powerpoint/2010/main" val="27331448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7663-F41C-4E79-61D1-F2D332E2B7DC}"/>
              </a:ext>
            </a:extLst>
          </p:cNvPr>
          <p:cNvSpPr>
            <a:spLocks noGrp="1"/>
          </p:cNvSpPr>
          <p:nvPr>
            <p:ph type="ctrTitle"/>
          </p:nvPr>
        </p:nvSpPr>
        <p:spPr/>
        <p:txBody>
          <a:bodyPr/>
          <a:lstStyle/>
          <a:p>
            <a:r>
              <a:rPr lang="en-US" dirty="0"/>
              <a:t>Strategic Initiative 05: Effective Governance</a:t>
            </a:r>
          </a:p>
        </p:txBody>
      </p:sp>
    </p:spTree>
    <p:extLst>
      <p:ext uri="{BB962C8B-B14F-4D97-AF65-F5344CB8AC3E}">
        <p14:creationId xmlns:p14="http://schemas.microsoft.com/office/powerpoint/2010/main" val="223643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84A99-A842-800F-6804-2A2510253769}"/>
              </a:ext>
            </a:extLst>
          </p:cNvPr>
          <p:cNvSpPr>
            <a:spLocks noGrp="1"/>
          </p:cNvSpPr>
          <p:nvPr>
            <p:ph type="title"/>
          </p:nvPr>
        </p:nvSpPr>
        <p:spPr/>
        <p:txBody>
          <a:bodyPr/>
          <a:lstStyle/>
          <a:p>
            <a:r>
              <a:rPr lang="en-US" dirty="0"/>
              <a:t>                              New strategy</a:t>
            </a:r>
          </a:p>
        </p:txBody>
      </p:sp>
      <p:sp>
        <p:nvSpPr>
          <p:cNvPr id="3" name="Content Placeholder 2">
            <a:extLst>
              <a:ext uri="{FF2B5EF4-FFF2-40B4-BE49-F238E27FC236}">
                <a16:creationId xmlns:a16="http://schemas.microsoft.com/office/drawing/2014/main" id="{1856A327-D4CF-3FC5-D0D6-398635D653E5}"/>
              </a:ext>
            </a:extLst>
          </p:cNvPr>
          <p:cNvSpPr>
            <a:spLocks noGrp="1"/>
          </p:cNvSpPr>
          <p:nvPr>
            <p:ph idx="1"/>
          </p:nvPr>
        </p:nvSpPr>
        <p:spPr>
          <a:xfrm>
            <a:off x="184558" y="2011679"/>
            <a:ext cx="10802441" cy="4766625"/>
          </a:xfrm>
        </p:spPr>
        <p:txBody>
          <a:bodyPr>
            <a:normAutofit/>
          </a:bodyPr>
          <a:lstStyle/>
          <a:p>
            <a:r>
              <a:rPr lang="en-US" sz="2400" dirty="0"/>
              <a:t>Petition driven initiative:</a:t>
            </a:r>
          </a:p>
          <a:p>
            <a:pPr lvl="1"/>
            <a:r>
              <a:rPr lang="en-US" sz="2400" dirty="0"/>
              <a:t>Requires 50% +1 to pass</a:t>
            </a:r>
          </a:p>
          <a:p>
            <a:pPr lvl="2"/>
            <a:r>
              <a:rPr lang="en-US" sz="2400" dirty="0"/>
              <a:t>Polls at 65%-67%</a:t>
            </a:r>
          </a:p>
          <a:p>
            <a:pPr lvl="2"/>
            <a:r>
              <a:rPr lang="en-US" sz="2400" dirty="0"/>
              <a:t>Goal is to pass above 66.67% to negate threat of </a:t>
            </a:r>
          </a:p>
          <a:p>
            <a:pPr marL="457200" lvl="2" indent="0">
              <a:buNone/>
            </a:pPr>
            <a:r>
              <a:rPr lang="en-US" sz="2400" dirty="0"/>
              <a:t>	potential ‘roundtable’ measure</a:t>
            </a:r>
          </a:p>
          <a:p>
            <a:r>
              <a:rPr lang="en-US" sz="2400" dirty="0"/>
              <a:t>Changed FSWG Representation</a:t>
            </a:r>
          </a:p>
          <a:p>
            <a:r>
              <a:rPr lang="en-US" sz="2400" dirty="0"/>
              <a:t>Improved Union – Union relationship</a:t>
            </a:r>
          </a:p>
          <a:p>
            <a:r>
              <a:rPr lang="en-US" sz="2400" dirty="0"/>
              <a:t>Strong campaign managed by L-1401</a:t>
            </a:r>
          </a:p>
        </p:txBody>
      </p:sp>
      <p:pic>
        <p:nvPicPr>
          <p:cNvPr id="5" name="Picture 4">
            <a:extLst>
              <a:ext uri="{FF2B5EF4-FFF2-40B4-BE49-F238E27FC236}">
                <a16:creationId xmlns:a16="http://schemas.microsoft.com/office/drawing/2014/main" id="{54210D10-E6AB-887B-6B37-2DAB58558B1D}"/>
              </a:ext>
            </a:extLst>
          </p:cNvPr>
          <p:cNvPicPr>
            <a:picLocks noChangeAspect="1"/>
          </p:cNvPicPr>
          <p:nvPr/>
        </p:nvPicPr>
        <p:blipFill>
          <a:blip r:embed="rId2"/>
          <a:stretch>
            <a:fillRect/>
          </a:stretch>
        </p:blipFill>
        <p:spPr>
          <a:xfrm>
            <a:off x="7171206" y="1951546"/>
            <a:ext cx="1550534" cy="1545383"/>
          </a:xfrm>
          <a:prstGeom prst="rect">
            <a:avLst/>
          </a:prstGeom>
        </p:spPr>
      </p:pic>
      <p:pic>
        <p:nvPicPr>
          <p:cNvPr id="6" name="Picture 5">
            <a:extLst>
              <a:ext uri="{FF2B5EF4-FFF2-40B4-BE49-F238E27FC236}">
                <a16:creationId xmlns:a16="http://schemas.microsoft.com/office/drawing/2014/main" id="{40644684-29D9-3C46-80B3-21E98546A015}"/>
              </a:ext>
            </a:extLst>
          </p:cNvPr>
          <p:cNvPicPr>
            <a:picLocks noChangeAspect="1"/>
          </p:cNvPicPr>
          <p:nvPr/>
        </p:nvPicPr>
        <p:blipFill>
          <a:blip r:embed="rId3"/>
          <a:stretch>
            <a:fillRect/>
          </a:stretch>
        </p:blipFill>
        <p:spPr>
          <a:xfrm>
            <a:off x="9476593" y="2501978"/>
            <a:ext cx="2065709" cy="1768179"/>
          </a:xfrm>
          <a:prstGeom prst="rect">
            <a:avLst/>
          </a:prstGeom>
        </p:spPr>
      </p:pic>
      <p:pic>
        <p:nvPicPr>
          <p:cNvPr id="8" name="Picture 7" descr="Logo&#10;&#10;Description automatically generated">
            <a:extLst>
              <a:ext uri="{FF2B5EF4-FFF2-40B4-BE49-F238E27FC236}">
                <a16:creationId xmlns:a16="http://schemas.microsoft.com/office/drawing/2014/main" id="{F3F6529C-75C1-0A42-D456-CFEAC2D20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8670" y="4371256"/>
            <a:ext cx="1972717" cy="1972717"/>
          </a:xfrm>
          <a:prstGeom prst="rect">
            <a:avLst/>
          </a:prstGeom>
        </p:spPr>
      </p:pic>
      <p:cxnSp>
        <p:nvCxnSpPr>
          <p:cNvPr id="10" name="Straight Connector 9">
            <a:extLst>
              <a:ext uri="{FF2B5EF4-FFF2-40B4-BE49-F238E27FC236}">
                <a16:creationId xmlns:a16="http://schemas.microsoft.com/office/drawing/2014/main" id="{C964F028-D3D7-E5B7-68C9-738B1259032E}"/>
              </a:ext>
            </a:extLst>
          </p:cNvPr>
          <p:cNvCxnSpPr>
            <a:cxnSpLocks/>
            <a:stCxn id="5" idx="2"/>
          </p:cNvCxnSpPr>
          <p:nvPr/>
        </p:nvCxnSpPr>
        <p:spPr>
          <a:xfrm>
            <a:off x="7946473" y="3496929"/>
            <a:ext cx="134508" cy="9707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7FC9D2C-8F53-7FDD-9A41-48CCF8395246}"/>
              </a:ext>
            </a:extLst>
          </p:cNvPr>
          <p:cNvCxnSpPr>
            <a:cxnSpLocks/>
          </p:cNvCxnSpPr>
          <p:nvPr/>
        </p:nvCxnSpPr>
        <p:spPr>
          <a:xfrm flipH="1">
            <a:off x="9654801" y="4326878"/>
            <a:ext cx="414209" cy="10307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994DB8-FDF2-F3DB-2348-1ACC802F0E69}"/>
              </a:ext>
            </a:extLst>
          </p:cNvPr>
          <p:cNvCxnSpPr>
            <a:cxnSpLocks/>
          </p:cNvCxnSpPr>
          <p:nvPr/>
        </p:nvCxnSpPr>
        <p:spPr>
          <a:xfrm>
            <a:off x="8543532" y="2888757"/>
            <a:ext cx="9330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Logo&#10;&#10;Description automatically generated">
            <a:extLst>
              <a:ext uri="{FF2B5EF4-FFF2-40B4-BE49-F238E27FC236}">
                <a16:creationId xmlns:a16="http://schemas.microsoft.com/office/drawing/2014/main" id="{D70C8585-55DF-02E4-E596-2BF9DBAEB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2" y="204148"/>
            <a:ext cx="1600977" cy="1600977"/>
          </a:xfrm>
          <a:prstGeom prst="rect">
            <a:avLst/>
          </a:prstGeom>
        </p:spPr>
      </p:pic>
    </p:spTree>
    <p:extLst>
      <p:ext uri="{BB962C8B-B14F-4D97-AF65-F5344CB8AC3E}">
        <p14:creationId xmlns:p14="http://schemas.microsoft.com/office/powerpoint/2010/main" val="13434494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9156-67BC-3F7C-A277-4EB3A94356C7}"/>
              </a:ext>
            </a:extLst>
          </p:cNvPr>
          <p:cNvSpPr>
            <a:spLocks noGrp="1"/>
          </p:cNvSpPr>
          <p:nvPr>
            <p:ph type="title"/>
          </p:nvPr>
        </p:nvSpPr>
        <p:spPr/>
        <p:txBody>
          <a:bodyPr/>
          <a:lstStyle/>
          <a:p>
            <a:r>
              <a:rPr lang="en-US" dirty="0"/>
              <a:t>Effective Governance</a:t>
            </a:r>
            <a:br>
              <a:rPr lang="en-US" dirty="0"/>
            </a:br>
            <a:endParaRPr lang="en-US" dirty="0"/>
          </a:p>
        </p:txBody>
      </p:sp>
      <p:pic>
        <p:nvPicPr>
          <p:cNvPr id="4" name="Picture 3">
            <a:extLst>
              <a:ext uri="{FF2B5EF4-FFF2-40B4-BE49-F238E27FC236}">
                <a16:creationId xmlns:a16="http://schemas.microsoft.com/office/drawing/2014/main" id="{17AFB328-3D9E-48E7-402B-78F753B96BEA}"/>
              </a:ext>
            </a:extLst>
          </p:cNvPr>
          <p:cNvPicPr>
            <a:picLocks noChangeAspect="1"/>
          </p:cNvPicPr>
          <p:nvPr/>
        </p:nvPicPr>
        <p:blipFill>
          <a:blip r:embed="rId2"/>
          <a:stretch>
            <a:fillRect/>
          </a:stretch>
        </p:blipFill>
        <p:spPr>
          <a:xfrm>
            <a:off x="5139197" y="1394590"/>
            <a:ext cx="4444369" cy="4438273"/>
          </a:xfrm>
          <a:prstGeom prst="rect">
            <a:avLst/>
          </a:prstGeom>
        </p:spPr>
      </p:pic>
      <p:sp>
        <p:nvSpPr>
          <p:cNvPr id="3" name="Content Placeholder 2">
            <a:extLst>
              <a:ext uri="{FF2B5EF4-FFF2-40B4-BE49-F238E27FC236}">
                <a16:creationId xmlns:a16="http://schemas.microsoft.com/office/drawing/2014/main" id="{9712C941-8295-166E-CAF1-379D8B4A3F95}"/>
              </a:ext>
            </a:extLst>
          </p:cNvPr>
          <p:cNvSpPr>
            <a:spLocks noGrp="1"/>
          </p:cNvSpPr>
          <p:nvPr>
            <p:ph idx="1"/>
          </p:nvPr>
        </p:nvSpPr>
        <p:spPr/>
        <p:txBody>
          <a:bodyPr>
            <a:normAutofit lnSpcReduction="10000"/>
          </a:bodyPr>
          <a:lstStyle/>
          <a:p>
            <a:pPr marL="0" indent="0">
              <a:buNone/>
            </a:pPr>
            <a:endParaRPr lang="en-US" u="sng" dirty="0"/>
          </a:p>
          <a:p>
            <a:pPr marL="0" indent="0">
              <a:buNone/>
            </a:pPr>
            <a:r>
              <a:rPr lang="en-US" u="sng" dirty="0"/>
              <a:t>Diversity, Equity, and Inclusion Plan </a:t>
            </a:r>
          </a:p>
          <a:p>
            <a:pPr marL="0" indent="0">
              <a:buNone/>
            </a:pPr>
            <a:r>
              <a:rPr lang="en-US" dirty="0"/>
              <a:t>Development of a community wide diversity, equity, and inclusion plan. </a:t>
            </a:r>
          </a:p>
          <a:p>
            <a:pPr marL="0" indent="0">
              <a:buNone/>
            </a:pPr>
            <a:r>
              <a:rPr lang="en-US" u="sng" dirty="0"/>
              <a:t>Status Update: </a:t>
            </a:r>
            <a:r>
              <a:rPr lang="en-US" dirty="0"/>
              <a:t>COMPLETE.</a:t>
            </a:r>
          </a:p>
          <a:p>
            <a:pPr marL="0" indent="0">
              <a:buNone/>
            </a:pPr>
            <a:r>
              <a:rPr lang="en-US" dirty="0"/>
              <a:t>The City Council accepted the DEI Plan on August 7, 2023. On October 23, 2023, Council held a workshop to discuss implementation and next steps. Implementation work is ongoing.</a:t>
            </a:r>
          </a:p>
          <a:p>
            <a:pPr marL="0" indent="0">
              <a:buNone/>
            </a:pPr>
            <a:endParaRPr lang="en-US" dirty="0"/>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Business License Process Modernization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Configure and launch an online platform where businesses can obtain a license conveniently and efficiently.</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 </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COMPLETE.</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Business License renewals for FY 23-24 were successfully completed in the new System.</a:t>
            </a:r>
          </a:p>
          <a:p>
            <a:pPr marL="0" indent="0">
              <a:buNone/>
            </a:pPr>
            <a:endParaRPr lang="en-US" dirty="0"/>
          </a:p>
        </p:txBody>
      </p:sp>
    </p:spTree>
    <p:extLst>
      <p:ext uri="{BB962C8B-B14F-4D97-AF65-F5344CB8AC3E}">
        <p14:creationId xmlns:p14="http://schemas.microsoft.com/office/powerpoint/2010/main" val="25106090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9156-67BC-3F7C-A277-4EB3A94356C7}"/>
              </a:ext>
            </a:extLst>
          </p:cNvPr>
          <p:cNvSpPr>
            <a:spLocks noGrp="1"/>
          </p:cNvSpPr>
          <p:nvPr>
            <p:ph type="title"/>
          </p:nvPr>
        </p:nvSpPr>
        <p:spPr/>
        <p:txBody>
          <a:bodyPr/>
          <a:lstStyle/>
          <a:p>
            <a:r>
              <a:rPr lang="en-US" dirty="0"/>
              <a:t>Effective Governance</a:t>
            </a:r>
            <a:br>
              <a:rPr lang="en-US" dirty="0"/>
            </a:br>
            <a:endParaRPr lang="en-US" dirty="0"/>
          </a:p>
        </p:txBody>
      </p:sp>
      <p:pic>
        <p:nvPicPr>
          <p:cNvPr id="4" name="Picture 3">
            <a:extLst>
              <a:ext uri="{FF2B5EF4-FFF2-40B4-BE49-F238E27FC236}">
                <a16:creationId xmlns:a16="http://schemas.microsoft.com/office/drawing/2014/main" id="{A93FA73A-C8BB-59A0-68BE-CAAB923D76B5}"/>
              </a:ext>
            </a:extLst>
          </p:cNvPr>
          <p:cNvPicPr>
            <a:picLocks noChangeAspect="1"/>
          </p:cNvPicPr>
          <p:nvPr/>
        </p:nvPicPr>
        <p:blipFill>
          <a:blip r:embed="rId2"/>
          <a:stretch>
            <a:fillRect/>
          </a:stretch>
        </p:blipFill>
        <p:spPr>
          <a:xfrm>
            <a:off x="5111488" y="1286747"/>
            <a:ext cx="4444369" cy="4438273"/>
          </a:xfrm>
          <a:prstGeom prst="rect">
            <a:avLst/>
          </a:prstGeom>
        </p:spPr>
      </p:pic>
      <p:sp>
        <p:nvSpPr>
          <p:cNvPr id="3" name="Content Placeholder 2">
            <a:extLst>
              <a:ext uri="{FF2B5EF4-FFF2-40B4-BE49-F238E27FC236}">
                <a16:creationId xmlns:a16="http://schemas.microsoft.com/office/drawing/2014/main" id="{9712C941-8295-166E-CAF1-379D8B4A3F95}"/>
              </a:ext>
            </a:extLst>
          </p:cNvPr>
          <p:cNvSpPr>
            <a:spLocks noGrp="1"/>
          </p:cNvSpPr>
          <p:nvPr>
            <p:ph idx="1"/>
          </p:nvPr>
        </p:nvSpPr>
        <p:spPr/>
        <p:txBody>
          <a:bodyPr/>
          <a:lstStyle/>
          <a:p>
            <a:pPr marL="0" indent="0">
              <a:buNone/>
            </a:pPr>
            <a:r>
              <a:rPr lang="en-US" u="sng" dirty="0"/>
              <a:t>Electric Utility Rate Study</a:t>
            </a:r>
          </a:p>
          <a:p>
            <a:pPr marL="0" indent="0">
              <a:buNone/>
            </a:pPr>
            <a:r>
              <a:rPr lang="en-US" dirty="0"/>
              <a:t>Update rate structure to reflect current and projected costs, planned infrastructure improvements, and desired climate initiatives.</a:t>
            </a:r>
          </a:p>
          <a:p>
            <a:pPr marL="0" indent="0">
              <a:buNone/>
            </a:pPr>
            <a:r>
              <a:rPr lang="en-US" u="sng" dirty="0"/>
              <a:t>Status Update: </a:t>
            </a:r>
            <a:r>
              <a:rPr lang="en-US" dirty="0"/>
              <a:t>COMPLETE.</a:t>
            </a:r>
          </a:p>
          <a:p>
            <a:pPr marL="0" indent="0">
              <a:buNone/>
            </a:pPr>
            <a:r>
              <a:rPr lang="en-US" dirty="0"/>
              <a:t>The City Council adopted a new rate structure on June 5, 2023. The new electric rates went into effect November 1, 2023.</a:t>
            </a:r>
          </a:p>
        </p:txBody>
      </p:sp>
    </p:spTree>
    <p:extLst>
      <p:ext uri="{BB962C8B-B14F-4D97-AF65-F5344CB8AC3E}">
        <p14:creationId xmlns:p14="http://schemas.microsoft.com/office/powerpoint/2010/main" val="26271476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7663-F41C-4E79-61D1-F2D332E2B7DC}"/>
              </a:ext>
            </a:extLst>
          </p:cNvPr>
          <p:cNvSpPr>
            <a:spLocks noGrp="1"/>
          </p:cNvSpPr>
          <p:nvPr>
            <p:ph type="ctrTitle"/>
          </p:nvPr>
        </p:nvSpPr>
        <p:spPr/>
        <p:txBody>
          <a:bodyPr/>
          <a:lstStyle/>
          <a:p>
            <a:r>
              <a:rPr lang="en-US" dirty="0"/>
              <a:t>Strategic Initiative 06: Public Health and Safety</a:t>
            </a:r>
          </a:p>
        </p:txBody>
      </p:sp>
    </p:spTree>
    <p:extLst>
      <p:ext uri="{BB962C8B-B14F-4D97-AF65-F5344CB8AC3E}">
        <p14:creationId xmlns:p14="http://schemas.microsoft.com/office/powerpoint/2010/main" val="11952367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8407-972A-2A2A-F790-7A833E99FF89}"/>
              </a:ext>
            </a:extLst>
          </p:cNvPr>
          <p:cNvSpPr>
            <a:spLocks noGrp="1"/>
          </p:cNvSpPr>
          <p:nvPr>
            <p:ph type="title"/>
          </p:nvPr>
        </p:nvSpPr>
        <p:spPr/>
        <p:txBody>
          <a:bodyPr/>
          <a:lstStyle/>
          <a:p>
            <a:r>
              <a:rPr lang="en-US" dirty="0"/>
              <a:t>Implement Community Wildfire Protection Plan </a:t>
            </a:r>
          </a:p>
        </p:txBody>
      </p:sp>
      <p:pic>
        <p:nvPicPr>
          <p:cNvPr id="4" name="Picture 3">
            <a:extLst>
              <a:ext uri="{FF2B5EF4-FFF2-40B4-BE49-F238E27FC236}">
                <a16:creationId xmlns:a16="http://schemas.microsoft.com/office/drawing/2014/main" id="{245BEAD2-2A39-44BF-37C0-B5912C8F81E1}"/>
              </a:ext>
            </a:extLst>
          </p:cNvPr>
          <p:cNvPicPr>
            <a:picLocks noChangeAspect="1"/>
          </p:cNvPicPr>
          <p:nvPr/>
        </p:nvPicPr>
        <p:blipFill>
          <a:blip r:embed="rId2"/>
          <a:stretch>
            <a:fillRect/>
          </a:stretch>
        </p:blipFill>
        <p:spPr>
          <a:xfrm>
            <a:off x="5880488" y="772438"/>
            <a:ext cx="5303980" cy="5303980"/>
          </a:xfrm>
          <a:prstGeom prst="rect">
            <a:avLst/>
          </a:prstGeom>
        </p:spPr>
      </p:pic>
      <p:sp>
        <p:nvSpPr>
          <p:cNvPr id="3" name="Content Placeholder 2">
            <a:extLst>
              <a:ext uri="{FF2B5EF4-FFF2-40B4-BE49-F238E27FC236}">
                <a16:creationId xmlns:a16="http://schemas.microsoft.com/office/drawing/2014/main" id="{93A5D053-2FF2-6F7D-EEE1-8FBE02F4C605}"/>
              </a:ext>
            </a:extLst>
          </p:cNvPr>
          <p:cNvSpPr>
            <a:spLocks noGrp="1"/>
          </p:cNvSpPr>
          <p:nvPr>
            <p:ph idx="1"/>
          </p:nvPr>
        </p:nvSpPr>
        <p:spPr/>
        <p:txBody>
          <a:bodyPr/>
          <a:lstStyle/>
          <a:p>
            <a:pPr marL="0" indent="0">
              <a:buNone/>
            </a:pPr>
            <a:r>
              <a:rPr lang="en-US" u="sng" dirty="0"/>
              <a:t>Goal:</a:t>
            </a:r>
          </a:p>
          <a:p>
            <a:r>
              <a:rPr lang="en-US" dirty="0"/>
              <a:t>Explore and pursue potential grant opportunities to establish a Wildfire Mitigation Assessment program and fund a Large Arundo Removal project within the Russian River Watershed.</a:t>
            </a:r>
          </a:p>
          <a:p>
            <a:pPr marL="0" indent="0">
              <a:buNone/>
            </a:pPr>
            <a:r>
              <a:rPr lang="en-US" u="sng" dirty="0"/>
              <a:t>Status Update:</a:t>
            </a:r>
            <a:r>
              <a:rPr lang="en-US" dirty="0"/>
              <a:t> ACTIVE.</a:t>
            </a:r>
            <a:endParaRPr lang="en-US" u="sng" dirty="0"/>
          </a:p>
          <a:p>
            <a:r>
              <a:rPr lang="en-US" dirty="0"/>
              <a:t>Supported a grant application with Russian River Keeper (RRK), resulting in the successful acquisition of grant funding for Arundo removal from just west of Memorial Bridge around Fitch Mountain. Partnered with RRK to identify key treatment areas for the greatest impact on fire safety. Arundo removal project underway since August 2023 and HFD continues to help facilitate work.</a:t>
            </a:r>
          </a:p>
        </p:txBody>
      </p:sp>
    </p:spTree>
    <p:extLst>
      <p:ext uri="{BB962C8B-B14F-4D97-AF65-F5344CB8AC3E}">
        <p14:creationId xmlns:p14="http://schemas.microsoft.com/office/powerpoint/2010/main" val="25733503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8407-972A-2A2A-F790-7A833E99FF89}"/>
              </a:ext>
            </a:extLst>
          </p:cNvPr>
          <p:cNvSpPr>
            <a:spLocks noGrp="1"/>
          </p:cNvSpPr>
          <p:nvPr>
            <p:ph type="title"/>
          </p:nvPr>
        </p:nvSpPr>
        <p:spPr/>
        <p:txBody>
          <a:bodyPr/>
          <a:lstStyle/>
          <a:p>
            <a:r>
              <a:rPr lang="en-US" dirty="0"/>
              <a:t>Fire Fuels Reduction </a:t>
            </a:r>
          </a:p>
        </p:txBody>
      </p:sp>
      <p:pic>
        <p:nvPicPr>
          <p:cNvPr id="4" name="Picture 3">
            <a:extLst>
              <a:ext uri="{FF2B5EF4-FFF2-40B4-BE49-F238E27FC236}">
                <a16:creationId xmlns:a16="http://schemas.microsoft.com/office/drawing/2014/main" id="{DA95041B-0406-5929-6341-45D649175D68}"/>
              </a:ext>
            </a:extLst>
          </p:cNvPr>
          <p:cNvPicPr>
            <a:picLocks noChangeAspect="1"/>
          </p:cNvPicPr>
          <p:nvPr/>
        </p:nvPicPr>
        <p:blipFill>
          <a:blip r:embed="rId2"/>
          <a:stretch>
            <a:fillRect/>
          </a:stretch>
        </p:blipFill>
        <p:spPr>
          <a:xfrm>
            <a:off x="5540665" y="772438"/>
            <a:ext cx="5303980" cy="5303980"/>
          </a:xfrm>
          <a:prstGeom prst="rect">
            <a:avLst/>
          </a:prstGeom>
        </p:spPr>
      </p:pic>
      <p:sp>
        <p:nvSpPr>
          <p:cNvPr id="3" name="Content Placeholder 2">
            <a:extLst>
              <a:ext uri="{FF2B5EF4-FFF2-40B4-BE49-F238E27FC236}">
                <a16:creationId xmlns:a16="http://schemas.microsoft.com/office/drawing/2014/main" id="{93A5D053-2FF2-6F7D-EEE1-8FBE02F4C605}"/>
              </a:ext>
            </a:extLst>
          </p:cNvPr>
          <p:cNvSpPr>
            <a:spLocks noGrp="1"/>
          </p:cNvSpPr>
          <p:nvPr>
            <p:ph idx="1"/>
          </p:nvPr>
        </p:nvSpPr>
        <p:spPr/>
        <p:txBody>
          <a:bodyPr/>
          <a:lstStyle/>
          <a:p>
            <a:pPr marL="0" indent="0">
              <a:buNone/>
            </a:pPr>
            <a:r>
              <a:rPr lang="en-US" u="sng" dirty="0"/>
              <a:t>Goal:</a:t>
            </a:r>
          </a:p>
          <a:p>
            <a:r>
              <a:rPr lang="en-US" dirty="0"/>
              <a:t>Maintain Coastal Conservancy grant by continuing fuel reduction work. In addition to Mechanical Mastication, Hand Crews, Grazing and Prescriptive Burns we are also working to incorporate tribal burns into our wildfire prevention strategy.</a:t>
            </a:r>
          </a:p>
          <a:p>
            <a:pPr marL="0" indent="0">
              <a:buNone/>
            </a:pPr>
            <a:r>
              <a:rPr lang="en-US" u="sng" dirty="0"/>
              <a:t>Status Update:</a:t>
            </a:r>
            <a:r>
              <a:rPr lang="en-US" dirty="0"/>
              <a:t> ACTIVE.</a:t>
            </a:r>
            <a:endParaRPr lang="en-US" u="sng" dirty="0"/>
          </a:p>
          <a:p>
            <a:r>
              <a:rPr lang="en-US" dirty="0"/>
              <a:t>Successfully treated the Fitch Mountain Open Space Preserve, Healdsburg Ridge Open Space Preserve, and various infrastructure locations within the City, including the </a:t>
            </a:r>
            <a:r>
              <a:rPr lang="en-US" dirty="0" err="1"/>
              <a:t>Gauntlett</a:t>
            </a:r>
            <a:r>
              <a:rPr lang="en-US" dirty="0"/>
              <a:t> Reservoir. The treatments implemented included grazing by sheep and goats, prescription pile and broadcast burns, mechanical mastication, and the utilization of hand crews.</a:t>
            </a:r>
          </a:p>
        </p:txBody>
      </p:sp>
      <p:pic>
        <p:nvPicPr>
          <p:cNvPr id="2050" name="Picture 2" descr="Fitch Mountain Villas HOA and all the resources, made the City of Healdsburg  much safer today. The prescribed burn removed a large amount of fire  fuels.... | By City of Healdsburg Fire">
            <a:extLst>
              <a:ext uri="{FF2B5EF4-FFF2-40B4-BE49-F238E27FC236}">
                <a16:creationId xmlns:a16="http://schemas.microsoft.com/office/drawing/2014/main" id="{D7470938-36FF-AA05-AB30-0BAA26B70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63"/>
            <a:ext cx="3442680" cy="192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335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8407-972A-2A2A-F790-7A833E99FF89}"/>
              </a:ext>
            </a:extLst>
          </p:cNvPr>
          <p:cNvSpPr>
            <a:spLocks noGrp="1"/>
          </p:cNvSpPr>
          <p:nvPr>
            <p:ph type="title"/>
          </p:nvPr>
        </p:nvSpPr>
        <p:spPr/>
        <p:txBody>
          <a:bodyPr/>
          <a:lstStyle/>
          <a:p>
            <a:r>
              <a:rPr lang="en-US" dirty="0"/>
              <a:t>Emergency Preparation </a:t>
            </a:r>
          </a:p>
        </p:txBody>
      </p:sp>
      <p:sp>
        <p:nvSpPr>
          <p:cNvPr id="3" name="Content Placeholder 2">
            <a:extLst>
              <a:ext uri="{FF2B5EF4-FFF2-40B4-BE49-F238E27FC236}">
                <a16:creationId xmlns:a16="http://schemas.microsoft.com/office/drawing/2014/main" id="{93A5D053-2FF2-6F7D-EEE1-8FBE02F4C605}"/>
              </a:ext>
            </a:extLst>
          </p:cNvPr>
          <p:cNvSpPr>
            <a:spLocks noGrp="1"/>
          </p:cNvSpPr>
          <p:nvPr>
            <p:ph idx="1"/>
          </p:nvPr>
        </p:nvSpPr>
        <p:spPr/>
        <p:txBody>
          <a:bodyPr/>
          <a:lstStyle/>
          <a:p>
            <a:pPr marL="0" indent="0">
              <a:buNone/>
            </a:pPr>
            <a:r>
              <a:rPr lang="en-US" u="sng" dirty="0"/>
              <a:t>Goal:</a:t>
            </a:r>
          </a:p>
          <a:p>
            <a:r>
              <a:rPr lang="en-US" dirty="0"/>
              <a:t>Ensure/Maintain a strong level of Emergency Preparedness, through enhanced staff trainings, technology implementation, and community outreach. Complete update to Local Hazard Mitigation Plan (LMHP)</a:t>
            </a:r>
          </a:p>
          <a:p>
            <a:pPr marL="0" indent="0">
              <a:buNone/>
            </a:pPr>
            <a:r>
              <a:rPr lang="en-US" u="sng" dirty="0"/>
              <a:t>Status Update:</a:t>
            </a:r>
            <a:r>
              <a:rPr lang="en-US" dirty="0"/>
              <a:t> ONGOING.</a:t>
            </a:r>
            <a:endParaRPr lang="en-US" u="sng" dirty="0"/>
          </a:p>
          <a:p>
            <a:r>
              <a:rPr lang="en-US" dirty="0" err="1"/>
              <a:t>WebEOC</a:t>
            </a:r>
            <a:r>
              <a:rPr lang="en-US" dirty="0"/>
              <a:t> is fully implemented and EOC technology improvements are nearing completion. The Evacuation zones for the City have been updated. The draft Local Hazard Mitigation Plan has been reviewed by </a:t>
            </a:r>
            <a:r>
              <a:rPr lang="en-US" dirty="0" err="1"/>
              <a:t>CalOES</a:t>
            </a:r>
            <a:r>
              <a:rPr lang="en-US" dirty="0"/>
              <a:t> and staff is working on responding to comments.</a:t>
            </a:r>
          </a:p>
        </p:txBody>
      </p:sp>
    </p:spTree>
    <p:extLst>
      <p:ext uri="{BB962C8B-B14F-4D97-AF65-F5344CB8AC3E}">
        <p14:creationId xmlns:p14="http://schemas.microsoft.com/office/powerpoint/2010/main" val="1476519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7663-F41C-4E79-61D1-F2D332E2B7DC}"/>
              </a:ext>
            </a:extLst>
          </p:cNvPr>
          <p:cNvSpPr>
            <a:spLocks noGrp="1"/>
          </p:cNvSpPr>
          <p:nvPr>
            <p:ph type="ctrTitle"/>
          </p:nvPr>
        </p:nvSpPr>
        <p:spPr/>
        <p:txBody>
          <a:bodyPr/>
          <a:lstStyle/>
          <a:p>
            <a:r>
              <a:rPr lang="en-US" dirty="0"/>
              <a:t>Strategic Initiative 07: Community Services</a:t>
            </a:r>
          </a:p>
        </p:txBody>
      </p:sp>
    </p:spTree>
    <p:extLst>
      <p:ext uri="{BB962C8B-B14F-4D97-AF65-F5344CB8AC3E}">
        <p14:creationId xmlns:p14="http://schemas.microsoft.com/office/powerpoint/2010/main" val="40688416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br>
              <a:rPr lang="en-US" sz="2800" dirty="0"/>
            </a:br>
            <a:r>
              <a:rPr lang="en-US" sz="2800" dirty="0"/>
              <a:t>POLICIES AND PROGRAMS</a:t>
            </a:r>
            <a:br>
              <a:rPr lang="en-US" sz="2800" dirty="0"/>
            </a:br>
            <a:br>
              <a:rPr lang="en-US" sz="2900" dirty="0"/>
            </a:br>
            <a:endParaRPr lang="en-US" sz="2900" dirty="0"/>
          </a:p>
        </p:txBody>
      </p:sp>
      <p:pic>
        <p:nvPicPr>
          <p:cNvPr id="4" name="Picture 3">
            <a:extLst>
              <a:ext uri="{FF2B5EF4-FFF2-40B4-BE49-F238E27FC236}">
                <a16:creationId xmlns:a16="http://schemas.microsoft.com/office/drawing/2014/main" id="{D23D9A52-9CF2-52C1-6E7B-93DCA6CEB16E}"/>
              </a:ext>
            </a:extLst>
          </p:cNvPr>
          <p:cNvPicPr>
            <a:picLocks noChangeAspect="1"/>
          </p:cNvPicPr>
          <p:nvPr/>
        </p:nvPicPr>
        <p:blipFill>
          <a:blip r:embed="rId2"/>
          <a:stretch>
            <a:fillRect/>
          </a:stretch>
        </p:blipFill>
        <p:spPr>
          <a:xfrm>
            <a:off x="5586847" y="689912"/>
            <a:ext cx="5303980" cy="5303980"/>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p:txBody>
          <a:bodyPr/>
          <a:lstStyle/>
          <a:p>
            <a:pPr marL="0" indent="0">
              <a:buNone/>
            </a:pPr>
            <a:r>
              <a:rPr lang="en-US" u="sng" dirty="0"/>
              <a:t>Arts and Culture Master Plan Implementation </a:t>
            </a:r>
          </a:p>
          <a:p>
            <a:pPr marL="0" indent="0">
              <a:buNone/>
            </a:pPr>
            <a:r>
              <a:rPr lang="en-US" dirty="0"/>
              <a:t>Work collaboratively with the Creative Leadership Team and the community to complete components of the first phase of the master plan implementation presented to City Council on 9/19/22.</a:t>
            </a:r>
          </a:p>
          <a:p>
            <a:pPr marL="0" indent="0">
              <a:buNone/>
            </a:pPr>
            <a:r>
              <a:rPr lang="en-US" u="sng" dirty="0"/>
              <a:t>Status Update:</a:t>
            </a:r>
            <a:r>
              <a:rPr lang="en-US" dirty="0"/>
              <a:t> ACTIVE.</a:t>
            </a:r>
          </a:p>
          <a:p>
            <a:pPr marL="0" indent="0">
              <a:buNone/>
            </a:pPr>
            <a:r>
              <a:rPr lang="en-US" dirty="0"/>
              <a:t>First round of the grant program is complete and awardees are working on their projects. Staff just announced the application period for the second round of grant funding. Staff working on the first draft of a Percent for the Arts Ordinance. </a:t>
            </a:r>
          </a:p>
        </p:txBody>
      </p:sp>
    </p:spTree>
    <p:extLst>
      <p:ext uri="{BB962C8B-B14F-4D97-AF65-F5344CB8AC3E}">
        <p14:creationId xmlns:p14="http://schemas.microsoft.com/office/powerpoint/2010/main" val="10890672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br>
              <a:rPr lang="en-US" sz="2800" dirty="0"/>
            </a:br>
            <a:r>
              <a:rPr lang="en-US" sz="2800" dirty="0"/>
              <a:t>POLICIES AND PROGRAMS</a:t>
            </a:r>
            <a:br>
              <a:rPr lang="en-US" sz="2800" dirty="0"/>
            </a:br>
            <a:br>
              <a:rPr lang="en-US" sz="2900" dirty="0"/>
            </a:br>
            <a:endParaRPr lang="en-US" sz="2900" dirty="0"/>
          </a:p>
        </p:txBody>
      </p:sp>
      <p:pic>
        <p:nvPicPr>
          <p:cNvPr id="5" name="Picture 4">
            <a:extLst>
              <a:ext uri="{FF2B5EF4-FFF2-40B4-BE49-F238E27FC236}">
                <a16:creationId xmlns:a16="http://schemas.microsoft.com/office/drawing/2014/main" id="{CE2CE503-5657-D1F9-9484-9844DA78C7B8}"/>
              </a:ext>
            </a:extLst>
          </p:cNvPr>
          <p:cNvPicPr>
            <a:picLocks noChangeAspect="1"/>
          </p:cNvPicPr>
          <p:nvPr/>
        </p:nvPicPr>
        <p:blipFill>
          <a:blip r:embed="rId2"/>
          <a:stretch>
            <a:fillRect/>
          </a:stretch>
        </p:blipFill>
        <p:spPr>
          <a:xfrm>
            <a:off x="5878598" y="612396"/>
            <a:ext cx="3391332" cy="3391332"/>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a:xfrm>
            <a:off x="3869268" y="864108"/>
            <a:ext cx="7315200" cy="5381496"/>
          </a:xfrm>
        </p:spPr>
        <p:txBody>
          <a:bodyPr>
            <a:normAutofit lnSpcReduction="10000"/>
          </a:bodyPr>
          <a:lstStyle/>
          <a:p>
            <a:pPr marL="0" indent="0">
              <a:buNone/>
            </a:pPr>
            <a:r>
              <a:rPr lang="en-US" u="sng" dirty="0"/>
              <a:t>Commission Composition </a:t>
            </a:r>
          </a:p>
          <a:p>
            <a:pPr marL="0" indent="0">
              <a:buNone/>
            </a:pPr>
            <a:r>
              <a:rPr lang="en-US" dirty="0"/>
              <a:t>Provide analysis of redefining or combining the Parks and Recreation and Senior Citizens commissions for City Council consideration.</a:t>
            </a:r>
          </a:p>
          <a:p>
            <a:pPr marL="0" indent="0">
              <a:buNone/>
            </a:pPr>
            <a:r>
              <a:rPr lang="en-US" u="sng" dirty="0"/>
              <a:t>Status Update:</a:t>
            </a:r>
            <a:r>
              <a:rPr lang="en-US" dirty="0"/>
              <a:t> COMPLETE.</a:t>
            </a:r>
          </a:p>
          <a:p>
            <a:pPr marL="0" indent="0">
              <a:buNone/>
            </a:pPr>
            <a:r>
              <a:rPr lang="en-US" dirty="0"/>
              <a:t>Council formed a subcommittee to meet and discuss Senior Commission and the full Council agreed to keep commissions as currently setup.</a:t>
            </a:r>
          </a:p>
          <a:p>
            <a:pPr marL="0" indent="0">
              <a:buNone/>
            </a:pPr>
            <a:endParaRPr lang="en-US" dirty="0"/>
          </a:p>
          <a:p>
            <a:pPr marL="0" indent="0">
              <a:buClr>
                <a:srgbClr val="418AB3"/>
              </a:buClr>
              <a:buNone/>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City-HUSD Joint Use Agreement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Work with HUSD to review and update the Joint Use Agreement for operation and maintenance of shared facilities.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NOT YET STARTED.</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HUSD and City staff will begin meeting in Q2 2024 to review and discuss the current Agreement and consider updates to incorporate new facilities, maintenance protocols, and facility scheduling. </a:t>
            </a:r>
          </a:p>
        </p:txBody>
      </p:sp>
    </p:spTree>
    <p:extLst>
      <p:ext uri="{BB962C8B-B14F-4D97-AF65-F5344CB8AC3E}">
        <p14:creationId xmlns:p14="http://schemas.microsoft.com/office/powerpoint/2010/main" val="4073412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br>
              <a:rPr lang="en-US" sz="2800" dirty="0"/>
            </a:br>
            <a:r>
              <a:rPr lang="en-US" sz="2800" dirty="0"/>
              <a:t>POLICIES AND PROGRAMS</a:t>
            </a:r>
            <a:br>
              <a:rPr lang="en-US" sz="2800" dirty="0"/>
            </a:br>
            <a:br>
              <a:rPr lang="en-US" sz="2900" dirty="0"/>
            </a:br>
            <a:endParaRPr lang="en-US" sz="2900" dirty="0"/>
          </a:p>
        </p:txBody>
      </p:sp>
      <p:pic>
        <p:nvPicPr>
          <p:cNvPr id="4" name="Picture 3">
            <a:extLst>
              <a:ext uri="{FF2B5EF4-FFF2-40B4-BE49-F238E27FC236}">
                <a16:creationId xmlns:a16="http://schemas.microsoft.com/office/drawing/2014/main" id="{9031EDF5-15D3-4AEA-14B5-5496897752F6}"/>
              </a:ext>
            </a:extLst>
          </p:cNvPr>
          <p:cNvPicPr>
            <a:picLocks noChangeAspect="1"/>
          </p:cNvPicPr>
          <p:nvPr/>
        </p:nvPicPr>
        <p:blipFill>
          <a:blip r:embed="rId2"/>
          <a:stretch>
            <a:fillRect/>
          </a:stretch>
        </p:blipFill>
        <p:spPr>
          <a:xfrm>
            <a:off x="5180446" y="772438"/>
            <a:ext cx="5303980" cy="5303980"/>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p:txBody>
          <a:bodyPr>
            <a:normAutofit fontScale="92500" lnSpcReduction="10000"/>
          </a:bodyPr>
          <a:lstStyle/>
          <a:p>
            <a:pPr marL="0" indent="0">
              <a:buNone/>
            </a:pPr>
            <a:r>
              <a:rPr lang="en-US" u="sng" dirty="0"/>
              <a:t>Deferred Maintenance and Improvement Plan </a:t>
            </a:r>
          </a:p>
          <a:p>
            <a:pPr marL="0" indent="0">
              <a:buNone/>
            </a:pPr>
            <a:r>
              <a:rPr lang="en-US" dirty="0"/>
              <a:t>Develop a deferred maintenance program and begin implementation. </a:t>
            </a:r>
          </a:p>
          <a:p>
            <a:pPr marL="0" indent="0">
              <a:buNone/>
            </a:pPr>
            <a:r>
              <a:rPr lang="en-US" u="sng" dirty="0"/>
              <a:t>Status Update:</a:t>
            </a:r>
            <a:r>
              <a:rPr lang="en-US" dirty="0"/>
              <a:t> ACTIVE.</a:t>
            </a:r>
          </a:p>
          <a:p>
            <a:pPr marL="0" indent="0">
              <a:buNone/>
            </a:pPr>
            <a:r>
              <a:rPr lang="en-US" dirty="0"/>
              <a:t>The City Council approved moving forward with the Deferred Maintenance Plan for Fiscal Year 2023-24.</a:t>
            </a:r>
          </a:p>
          <a:p>
            <a:pPr marL="0" indent="0">
              <a:buNone/>
            </a:pPr>
            <a:endParaRPr lang="en-US" dirty="0"/>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Healdsburg Avenue Bridge Permanent Lighting Display and Policy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Obtain cost estimate for installation of a permanent lighting system and develop lighting policy for City Council to address short- and long-term practices for determining when to light the bridge.</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COMPLETE.</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The Bridge Lighting Policy was approved at the October 2022 City Council meeting. In October 2023, staff procured cost estimate for installation of permanent lighting system and the plan was presented to Council. Plan is to stay with interim lighting for the time being.</a:t>
            </a:r>
          </a:p>
        </p:txBody>
      </p:sp>
    </p:spTree>
    <p:extLst>
      <p:ext uri="{BB962C8B-B14F-4D97-AF65-F5344CB8AC3E}">
        <p14:creationId xmlns:p14="http://schemas.microsoft.com/office/powerpoint/2010/main" val="397926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533D-C539-08FE-119A-DCAB4DF2B322}"/>
              </a:ext>
            </a:extLst>
          </p:cNvPr>
          <p:cNvSpPr>
            <a:spLocks noGrp="1"/>
          </p:cNvSpPr>
          <p:nvPr>
            <p:ph type="title"/>
          </p:nvPr>
        </p:nvSpPr>
        <p:spPr>
          <a:xfrm>
            <a:off x="1202919" y="284176"/>
            <a:ext cx="9784080" cy="1508760"/>
          </a:xfrm>
        </p:spPr>
        <p:txBody>
          <a:bodyPr>
            <a:normAutofit/>
          </a:bodyPr>
          <a:lstStyle/>
          <a:p>
            <a:r>
              <a:rPr lang="en-US" dirty="0"/>
              <a:t>                           NEW Ordinance</a:t>
            </a:r>
          </a:p>
        </p:txBody>
      </p:sp>
      <p:graphicFrame>
        <p:nvGraphicFramePr>
          <p:cNvPr id="5" name="Content Placeholder 2">
            <a:extLst>
              <a:ext uri="{FF2B5EF4-FFF2-40B4-BE49-F238E27FC236}">
                <a16:creationId xmlns:a16="http://schemas.microsoft.com/office/drawing/2014/main" id="{681EC4DF-2430-51CC-FEDA-89E241BCC261}"/>
              </a:ext>
            </a:extLst>
          </p:cNvPr>
          <p:cNvGraphicFramePr>
            <a:graphicFrameLocks noGrp="1"/>
          </p:cNvGraphicFramePr>
          <p:nvPr>
            <p:ph idx="1"/>
          </p:nvPr>
        </p:nvGraphicFramePr>
        <p:xfrm>
          <a:off x="1408598" y="1913606"/>
          <a:ext cx="9783763" cy="341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A339B9AC-923C-C8E3-7967-6793FFF6C06F}"/>
              </a:ext>
            </a:extLst>
          </p:cNvPr>
          <p:cNvPicPr>
            <a:picLocks noChangeAspect="1"/>
          </p:cNvPicPr>
          <p:nvPr/>
        </p:nvPicPr>
        <p:blipFill>
          <a:blip r:embed="rId7"/>
          <a:stretch>
            <a:fillRect/>
          </a:stretch>
        </p:blipFill>
        <p:spPr>
          <a:xfrm>
            <a:off x="243374" y="189549"/>
            <a:ext cx="1597290" cy="1603387"/>
          </a:xfrm>
          <a:prstGeom prst="rect">
            <a:avLst/>
          </a:prstGeom>
        </p:spPr>
      </p:pic>
    </p:spTree>
    <p:extLst>
      <p:ext uri="{BB962C8B-B14F-4D97-AF65-F5344CB8AC3E}">
        <p14:creationId xmlns:p14="http://schemas.microsoft.com/office/powerpoint/2010/main" val="25057398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br>
              <a:rPr lang="en-US" sz="2800" dirty="0"/>
            </a:br>
            <a:r>
              <a:rPr lang="en-US" sz="2800" dirty="0"/>
              <a:t>POLICIES AND PROGRAMS</a:t>
            </a:r>
            <a:br>
              <a:rPr lang="en-US" sz="2800" dirty="0"/>
            </a:br>
            <a:br>
              <a:rPr lang="en-US" sz="2900" dirty="0"/>
            </a:br>
            <a:endParaRPr lang="en-US" sz="2900" dirty="0"/>
          </a:p>
        </p:txBody>
      </p:sp>
      <p:pic>
        <p:nvPicPr>
          <p:cNvPr id="4" name="Picture 3">
            <a:extLst>
              <a:ext uri="{FF2B5EF4-FFF2-40B4-BE49-F238E27FC236}">
                <a16:creationId xmlns:a16="http://schemas.microsoft.com/office/drawing/2014/main" id="{EC571701-CDEA-CFA8-761B-09585CCD8925}"/>
              </a:ext>
            </a:extLst>
          </p:cNvPr>
          <p:cNvPicPr>
            <a:picLocks noChangeAspect="1"/>
          </p:cNvPicPr>
          <p:nvPr/>
        </p:nvPicPr>
        <p:blipFill>
          <a:blip r:embed="rId2"/>
          <a:stretch>
            <a:fillRect/>
          </a:stretch>
        </p:blipFill>
        <p:spPr>
          <a:xfrm>
            <a:off x="5129961" y="1205291"/>
            <a:ext cx="4444369" cy="4438273"/>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p:txBody>
          <a:bodyPr/>
          <a:lstStyle/>
          <a:p>
            <a:pPr marL="0" indent="0">
              <a:buNone/>
            </a:pPr>
            <a:r>
              <a:rPr lang="en-US" u="sng" dirty="0"/>
              <a:t>Master Calendar &amp; Cost Analysis for Special Events </a:t>
            </a:r>
          </a:p>
          <a:p>
            <a:pPr marL="0" indent="0">
              <a:buNone/>
            </a:pPr>
            <a:r>
              <a:rPr lang="en-US" dirty="0"/>
              <a:t>Create a master calendar for special events and provide costs analysis and cost sharing summary.</a:t>
            </a:r>
          </a:p>
          <a:p>
            <a:pPr marL="0" indent="0">
              <a:buNone/>
            </a:pPr>
            <a:r>
              <a:rPr lang="en-US" u="sng" dirty="0"/>
              <a:t>Status Update:</a:t>
            </a:r>
            <a:r>
              <a:rPr lang="en-US" dirty="0"/>
              <a:t> COMPLETE.</a:t>
            </a:r>
          </a:p>
          <a:p>
            <a:pPr marL="0" indent="0">
              <a:buNone/>
            </a:pPr>
            <a:r>
              <a:rPr lang="en-US" dirty="0"/>
              <a:t>Council adopted the master events calendar in December 2023.</a:t>
            </a:r>
          </a:p>
        </p:txBody>
      </p:sp>
    </p:spTree>
    <p:extLst>
      <p:ext uri="{BB962C8B-B14F-4D97-AF65-F5344CB8AC3E}">
        <p14:creationId xmlns:p14="http://schemas.microsoft.com/office/powerpoint/2010/main" val="16565150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br>
              <a:rPr lang="en-US" sz="2800" dirty="0"/>
            </a:br>
            <a:r>
              <a:rPr lang="en-US" sz="2800" dirty="0"/>
              <a:t>COMMUNITY FACILITIES</a:t>
            </a:r>
            <a:br>
              <a:rPr lang="en-US" sz="2800" dirty="0"/>
            </a:br>
            <a:br>
              <a:rPr lang="en-US" sz="2900" dirty="0"/>
            </a:br>
            <a:endParaRPr lang="en-US" sz="2900" dirty="0"/>
          </a:p>
        </p:txBody>
      </p:sp>
      <p:pic>
        <p:nvPicPr>
          <p:cNvPr id="4" name="Picture 3">
            <a:extLst>
              <a:ext uri="{FF2B5EF4-FFF2-40B4-BE49-F238E27FC236}">
                <a16:creationId xmlns:a16="http://schemas.microsoft.com/office/drawing/2014/main" id="{2B8423D2-5627-A7D0-0761-9B83D392434C}"/>
              </a:ext>
            </a:extLst>
          </p:cNvPr>
          <p:cNvPicPr>
            <a:picLocks noChangeAspect="1"/>
          </p:cNvPicPr>
          <p:nvPr/>
        </p:nvPicPr>
        <p:blipFill>
          <a:blip r:embed="rId2"/>
          <a:stretch>
            <a:fillRect/>
          </a:stretch>
        </p:blipFill>
        <p:spPr>
          <a:xfrm>
            <a:off x="5810775" y="494950"/>
            <a:ext cx="3509386" cy="3509386"/>
          </a:xfrm>
          <a:prstGeom prst="rect">
            <a:avLst/>
          </a:prstGeom>
        </p:spPr>
      </p:pic>
      <p:pic>
        <p:nvPicPr>
          <p:cNvPr id="5" name="Picture 4">
            <a:extLst>
              <a:ext uri="{FF2B5EF4-FFF2-40B4-BE49-F238E27FC236}">
                <a16:creationId xmlns:a16="http://schemas.microsoft.com/office/drawing/2014/main" id="{57C2EAC9-D001-BF3E-3C40-CECFEBB1DFAB}"/>
              </a:ext>
            </a:extLst>
          </p:cNvPr>
          <p:cNvPicPr>
            <a:picLocks noChangeAspect="1"/>
          </p:cNvPicPr>
          <p:nvPr/>
        </p:nvPicPr>
        <p:blipFill>
          <a:blip r:embed="rId3"/>
          <a:stretch>
            <a:fillRect/>
          </a:stretch>
        </p:blipFill>
        <p:spPr>
          <a:xfrm>
            <a:off x="5810775" y="2903211"/>
            <a:ext cx="2825685" cy="2821809"/>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p:txBody>
          <a:bodyPr/>
          <a:lstStyle/>
          <a:p>
            <a:pPr marL="0" indent="0">
              <a:buNone/>
            </a:pPr>
            <a:r>
              <a:rPr lang="en-US" u="sng" dirty="0"/>
              <a:t>Foley Family Community Pavilion </a:t>
            </a:r>
          </a:p>
          <a:p>
            <a:pPr marL="0" indent="0">
              <a:buNone/>
            </a:pPr>
            <a:r>
              <a:rPr lang="en-US" dirty="0"/>
              <a:t>Complete CEQA, Design Review, construction drawings, bidding, and majority of construction. </a:t>
            </a:r>
          </a:p>
          <a:p>
            <a:pPr marL="0" indent="0">
              <a:buNone/>
            </a:pPr>
            <a:r>
              <a:rPr lang="en-US" u="sng" dirty="0"/>
              <a:t>Status Update:</a:t>
            </a:r>
            <a:r>
              <a:rPr lang="en-US" dirty="0"/>
              <a:t> ACTIVE.</a:t>
            </a:r>
          </a:p>
          <a:p>
            <a:pPr marL="0" indent="0">
              <a:buNone/>
            </a:pPr>
            <a:r>
              <a:rPr lang="en-US" dirty="0"/>
              <a:t>The City Council approved the construction contract in December of 2023. The groundbreaking event will be scheduled in the coming weeks.</a:t>
            </a:r>
          </a:p>
          <a:p>
            <a:pPr marL="0" indent="0">
              <a:buNone/>
            </a:pPr>
            <a:endParaRPr lang="en-US" dirty="0"/>
          </a:p>
          <a:p>
            <a:pPr marL="0" indent="0">
              <a:buClr>
                <a:srgbClr val="418AB3"/>
              </a:buClr>
              <a:buNone/>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Senior Center Accessibility Construction Project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Replacing Doors and improving accessibility at Senior Center from and rear doors.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COMPLETE.</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This project was completed in June of 2023.</a:t>
            </a:r>
          </a:p>
        </p:txBody>
      </p:sp>
    </p:spTree>
    <p:extLst>
      <p:ext uri="{BB962C8B-B14F-4D97-AF65-F5344CB8AC3E}">
        <p14:creationId xmlns:p14="http://schemas.microsoft.com/office/powerpoint/2010/main" val="3889531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br>
              <a:rPr lang="en-US" sz="2800" dirty="0"/>
            </a:br>
            <a:r>
              <a:rPr lang="en-US" sz="2800" dirty="0"/>
              <a:t>COMMUNITY FACILITIES</a:t>
            </a:r>
            <a:br>
              <a:rPr lang="en-US" sz="2800" dirty="0"/>
            </a:br>
            <a:br>
              <a:rPr lang="en-US" sz="2900" dirty="0"/>
            </a:br>
            <a:endParaRPr lang="en-US" sz="2900" dirty="0"/>
          </a:p>
        </p:txBody>
      </p:sp>
      <p:pic>
        <p:nvPicPr>
          <p:cNvPr id="4" name="Picture 3">
            <a:extLst>
              <a:ext uri="{FF2B5EF4-FFF2-40B4-BE49-F238E27FC236}">
                <a16:creationId xmlns:a16="http://schemas.microsoft.com/office/drawing/2014/main" id="{9147082E-F97A-D10D-89B6-25D664A4503F}"/>
              </a:ext>
            </a:extLst>
          </p:cNvPr>
          <p:cNvPicPr>
            <a:picLocks noChangeAspect="1"/>
          </p:cNvPicPr>
          <p:nvPr/>
        </p:nvPicPr>
        <p:blipFill>
          <a:blip r:embed="rId2"/>
          <a:stretch>
            <a:fillRect/>
          </a:stretch>
        </p:blipFill>
        <p:spPr>
          <a:xfrm>
            <a:off x="5822247" y="721453"/>
            <a:ext cx="3246539" cy="3246539"/>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p:txBody>
          <a:bodyPr>
            <a:normAutofit lnSpcReduction="10000"/>
          </a:bodyPr>
          <a:lstStyle/>
          <a:p>
            <a:pPr marL="0" indent="0">
              <a:buNone/>
            </a:pPr>
            <a:r>
              <a:rPr lang="fr-FR" u="sng" dirty="0"/>
              <a:t>Villa </a:t>
            </a:r>
            <a:r>
              <a:rPr lang="fr-FR" u="sng" dirty="0" err="1"/>
              <a:t>Chanticleer</a:t>
            </a:r>
            <a:r>
              <a:rPr lang="fr-FR" u="sng" dirty="0"/>
              <a:t> Capital Replacement Plan </a:t>
            </a:r>
          </a:p>
          <a:p>
            <a:pPr marL="0" indent="0">
              <a:buNone/>
            </a:pPr>
            <a:r>
              <a:rPr lang="en-US" dirty="0"/>
              <a:t>The agreement with Milestone Events Group requires the City and Milestone to work collaboratively to develop a long-term capital replacement plan for the Villa. </a:t>
            </a:r>
          </a:p>
          <a:p>
            <a:pPr marL="0" indent="0">
              <a:buNone/>
            </a:pPr>
            <a:r>
              <a:rPr lang="en-US" u="sng" dirty="0"/>
              <a:t>Status Update:</a:t>
            </a:r>
            <a:r>
              <a:rPr lang="en-US" dirty="0"/>
              <a:t> ACTIVE.</a:t>
            </a:r>
          </a:p>
          <a:p>
            <a:pPr marL="0" indent="0">
              <a:buNone/>
            </a:pPr>
            <a:r>
              <a:rPr lang="en-US" dirty="0"/>
              <a:t>Milestone and City staff will develop the plan in 2024 to be considered as part of the FY24-26 budget process.</a:t>
            </a:r>
          </a:p>
          <a:p>
            <a:pPr marL="0" indent="0">
              <a:buNone/>
            </a:pPr>
            <a:endParaRPr lang="en-US" dirty="0"/>
          </a:p>
          <a:p>
            <a:pPr marL="0" indent="0">
              <a:buClr>
                <a:srgbClr val="418AB3"/>
              </a:buClr>
              <a:buNone/>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Concept Plan for West Plaza Parking Lot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Develop concept options and costing for maintenance upgrades and beautification of this parking lot.</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ACTIVE.</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Staff are currently scoping and developing a budget for the project. Staff will present potential options during the budget process.</a:t>
            </a:r>
          </a:p>
        </p:txBody>
      </p:sp>
    </p:spTree>
    <p:extLst>
      <p:ext uri="{BB962C8B-B14F-4D97-AF65-F5344CB8AC3E}">
        <p14:creationId xmlns:p14="http://schemas.microsoft.com/office/powerpoint/2010/main" val="31589299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br>
              <a:rPr lang="en-US" sz="2800" dirty="0"/>
            </a:br>
            <a:r>
              <a:rPr lang="en-US" sz="2800" dirty="0"/>
              <a:t>PARKS AND OPEN SPACE</a:t>
            </a:r>
            <a:br>
              <a:rPr lang="en-US" sz="2800" dirty="0"/>
            </a:br>
            <a:br>
              <a:rPr lang="en-US" sz="2900" dirty="0"/>
            </a:br>
            <a:endParaRPr lang="en-US" sz="2900" dirty="0"/>
          </a:p>
        </p:txBody>
      </p:sp>
      <p:pic>
        <p:nvPicPr>
          <p:cNvPr id="4" name="Picture 3">
            <a:extLst>
              <a:ext uri="{FF2B5EF4-FFF2-40B4-BE49-F238E27FC236}">
                <a16:creationId xmlns:a16="http://schemas.microsoft.com/office/drawing/2014/main" id="{86DD0CD0-DD26-20EC-8A1E-CAD12102B4FB}"/>
              </a:ext>
            </a:extLst>
          </p:cNvPr>
          <p:cNvPicPr>
            <a:picLocks noChangeAspect="1"/>
          </p:cNvPicPr>
          <p:nvPr/>
        </p:nvPicPr>
        <p:blipFill>
          <a:blip r:embed="rId2"/>
          <a:stretch>
            <a:fillRect/>
          </a:stretch>
        </p:blipFill>
        <p:spPr>
          <a:xfrm>
            <a:off x="5161974" y="847944"/>
            <a:ext cx="5303980" cy="5303980"/>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p:txBody>
          <a:bodyPr>
            <a:normAutofit fontScale="92500" lnSpcReduction="10000"/>
          </a:bodyPr>
          <a:lstStyle/>
          <a:p>
            <a:pPr marL="0" indent="0">
              <a:buNone/>
            </a:pPr>
            <a:r>
              <a:rPr lang="en-US" u="sng" dirty="0" err="1"/>
              <a:t>Saggio</a:t>
            </a:r>
            <a:r>
              <a:rPr lang="en-US" u="sng" dirty="0"/>
              <a:t> Hills Park Development </a:t>
            </a:r>
          </a:p>
          <a:p>
            <a:pPr marL="0" indent="0">
              <a:buNone/>
            </a:pPr>
            <a:r>
              <a:rPr lang="en-US" dirty="0"/>
              <a:t>Complete CEQA master plan review, design development, construction drawings, bidding, and initial construction. </a:t>
            </a:r>
          </a:p>
          <a:p>
            <a:pPr marL="0" indent="0">
              <a:buNone/>
            </a:pPr>
            <a:r>
              <a:rPr lang="en-US" u="sng" dirty="0"/>
              <a:t>Status Update:</a:t>
            </a:r>
            <a:r>
              <a:rPr lang="en-US" dirty="0"/>
              <a:t> ACTIVE.</a:t>
            </a:r>
          </a:p>
          <a:p>
            <a:pPr marL="0" indent="0">
              <a:buNone/>
            </a:pPr>
            <a:r>
              <a:rPr lang="en-US" dirty="0"/>
              <a:t>CEQA has been completed for Montage. The consultant is putting together a design team for design development.</a:t>
            </a:r>
          </a:p>
          <a:p>
            <a:pPr marL="0" indent="0">
              <a:buNone/>
            </a:pPr>
            <a:endParaRPr lang="en-US" dirty="0"/>
          </a:p>
          <a:p>
            <a:pPr marL="0" indent="0">
              <a:buClr>
                <a:srgbClr val="418AB3"/>
              </a:buClr>
              <a:buNone/>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Saggio Hills Park Naming Process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Complete a community-based process to identify potential names for the new park for City Council consideration.</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ACTIVE.</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32 applications potential names submitted as potential names for the new park. The park naming subcommittee members will meet to review and reduce the number of applications and work to fact-check the information and present to PRC followed by Council.</a:t>
            </a:r>
          </a:p>
        </p:txBody>
      </p:sp>
    </p:spTree>
    <p:extLst>
      <p:ext uri="{BB962C8B-B14F-4D97-AF65-F5344CB8AC3E}">
        <p14:creationId xmlns:p14="http://schemas.microsoft.com/office/powerpoint/2010/main" val="8823436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br>
              <a:rPr lang="en-US" sz="2800" dirty="0"/>
            </a:br>
            <a:r>
              <a:rPr lang="en-US" sz="2800" dirty="0"/>
              <a:t>PARKS AND OPEN SPACE</a:t>
            </a:r>
            <a:br>
              <a:rPr lang="en-US" sz="2800" dirty="0"/>
            </a:br>
            <a:br>
              <a:rPr lang="en-US" sz="2900" dirty="0"/>
            </a:br>
            <a:endParaRPr lang="en-US" sz="2900" dirty="0"/>
          </a:p>
        </p:txBody>
      </p:sp>
      <p:pic>
        <p:nvPicPr>
          <p:cNvPr id="4" name="Picture 3">
            <a:extLst>
              <a:ext uri="{FF2B5EF4-FFF2-40B4-BE49-F238E27FC236}">
                <a16:creationId xmlns:a16="http://schemas.microsoft.com/office/drawing/2014/main" id="{0BD80B0F-E703-F3CB-F488-7359E3203284}"/>
              </a:ext>
            </a:extLst>
          </p:cNvPr>
          <p:cNvPicPr>
            <a:picLocks noChangeAspect="1"/>
          </p:cNvPicPr>
          <p:nvPr/>
        </p:nvPicPr>
        <p:blipFill>
          <a:blip r:embed="rId2"/>
          <a:stretch>
            <a:fillRect/>
          </a:stretch>
        </p:blipFill>
        <p:spPr>
          <a:xfrm>
            <a:off x="4940301" y="864108"/>
            <a:ext cx="5303980" cy="5303980"/>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p:txBody>
          <a:bodyPr/>
          <a:lstStyle/>
          <a:p>
            <a:pPr marL="0" indent="0">
              <a:buNone/>
            </a:pPr>
            <a:r>
              <a:rPr lang="en-US" u="sng" dirty="0"/>
              <a:t>Badger Park Redevelopment </a:t>
            </a:r>
          </a:p>
          <a:p>
            <a:pPr marL="0" indent="0">
              <a:buNone/>
            </a:pPr>
            <a:r>
              <a:rPr lang="en-US" dirty="0"/>
              <a:t>Complete CEQA master plan review, design development and construction drawings. Bidding contingent on timing of prior work.</a:t>
            </a:r>
          </a:p>
          <a:p>
            <a:pPr marL="0" indent="0">
              <a:buNone/>
            </a:pPr>
            <a:r>
              <a:rPr lang="en-US" u="sng" dirty="0"/>
              <a:t>Status Update:</a:t>
            </a:r>
            <a:r>
              <a:rPr lang="en-US" dirty="0"/>
              <a:t> ACTIVE.</a:t>
            </a:r>
          </a:p>
          <a:p>
            <a:pPr marL="0" indent="0">
              <a:buNone/>
            </a:pPr>
            <a:r>
              <a:rPr lang="en-US" dirty="0"/>
              <a:t>The CEQA process underway. </a:t>
            </a:r>
          </a:p>
          <a:p>
            <a:pPr>
              <a:buClr>
                <a:srgbClr val="418AB3"/>
              </a:buClr>
              <a:defRPr/>
            </a:pPr>
            <a:endPar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endParaRPr>
          </a:p>
          <a:p>
            <a:pPr marL="0" indent="0">
              <a:buClr>
                <a:srgbClr val="418AB3"/>
              </a:buClr>
              <a:buNone/>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Fitch Mountain Access Improvement Project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Complete construction drawings, bidding, and construction for project.</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ACTIVE.</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The Bid award and construction were initiated in Fall 2023 and working is continuing on the project.</a:t>
            </a:r>
          </a:p>
        </p:txBody>
      </p:sp>
    </p:spTree>
    <p:extLst>
      <p:ext uri="{BB962C8B-B14F-4D97-AF65-F5344CB8AC3E}">
        <p14:creationId xmlns:p14="http://schemas.microsoft.com/office/powerpoint/2010/main" val="12330935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B1A8-3BD6-48BC-77BC-89CD8AB8AE38}"/>
              </a:ext>
            </a:extLst>
          </p:cNvPr>
          <p:cNvSpPr>
            <a:spLocks noGrp="1"/>
          </p:cNvSpPr>
          <p:nvPr>
            <p:ph type="title"/>
          </p:nvPr>
        </p:nvSpPr>
        <p:spPr>
          <a:xfrm>
            <a:off x="252918" y="1123837"/>
            <a:ext cx="3085899" cy="4601183"/>
          </a:xfrm>
        </p:spPr>
        <p:txBody>
          <a:bodyPr>
            <a:normAutofit/>
          </a:bodyPr>
          <a:lstStyle/>
          <a:p>
            <a:br>
              <a:rPr lang="en-US" sz="2800" dirty="0"/>
            </a:br>
            <a:r>
              <a:rPr lang="en-US" sz="2800" dirty="0"/>
              <a:t>PARKS AND OPEN SPACE</a:t>
            </a:r>
            <a:br>
              <a:rPr lang="en-US" sz="2800" dirty="0"/>
            </a:br>
            <a:br>
              <a:rPr lang="en-US" sz="2900" dirty="0"/>
            </a:br>
            <a:endParaRPr lang="en-US" sz="2900" dirty="0"/>
          </a:p>
        </p:txBody>
      </p:sp>
      <p:pic>
        <p:nvPicPr>
          <p:cNvPr id="4" name="Picture 3">
            <a:extLst>
              <a:ext uri="{FF2B5EF4-FFF2-40B4-BE49-F238E27FC236}">
                <a16:creationId xmlns:a16="http://schemas.microsoft.com/office/drawing/2014/main" id="{6B10C17B-5C30-9649-3E9E-B5545B48EC50}"/>
              </a:ext>
            </a:extLst>
          </p:cNvPr>
          <p:cNvPicPr>
            <a:picLocks noChangeAspect="1"/>
          </p:cNvPicPr>
          <p:nvPr/>
        </p:nvPicPr>
        <p:blipFill>
          <a:blip r:embed="rId2"/>
          <a:stretch>
            <a:fillRect/>
          </a:stretch>
        </p:blipFill>
        <p:spPr>
          <a:xfrm>
            <a:off x="6364447" y="656946"/>
            <a:ext cx="2502716" cy="2499283"/>
          </a:xfrm>
          <a:prstGeom prst="rect">
            <a:avLst/>
          </a:prstGeom>
        </p:spPr>
      </p:pic>
      <p:pic>
        <p:nvPicPr>
          <p:cNvPr id="7" name="Picture 6">
            <a:extLst>
              <a:ext uri="{FF2B5EF4-FFF2-40B4-BE49-F238E27FC236}">
                <a16:creationId xmlns:a16="http://schemas.microsoft.com/office/drawing/2014/main" id="{F007FABE-3130-1985-D5CE-9FC508765953}"/>
              </a:ext>
            </a:extLst>
          </p:cNvPr>
          <p:cNvPicPr>
            <a:picLocks noChangeAspect="1"/>
          </p:cNvPicPr>
          <p:nvPr/>
        </p:nvPicPr>
        <p:blipFill>
          <a:blip r:embed="rId3"/>
          <a:stretch>
            <a:fillRect/>
          </a:stretch>
        </p:blipFill>
        <p:spPr>
          <a:xfrm>
            <a:off x="6085890" y="3243810"/>
            <a:ext cx="2896931" cy="2896931"/>
          </a:xfrm>
          <a:prstGeom prst="rect">
            <a:avLst/>
          </a:prstGeom>
        </p:spPr>
      </p:pic>
      <p:sp>
        <p:nvSpPr>
          <p:cNvPr id="3" name="Content Placeholder 2">
            <a:extLst>
              <a:ext uri="{FF2B5EF4-FFF2-40B4-BE49-F238E27FC236}">
                <a16:creationId xmlns:a16="http://schemas.microsoft.com/office/drawing/2014/main" id="{3746FD71-53C5-9E5B-36DB-48DCB03442A1}"/>
              </a:ext>
            </a:extLst>
          </p:cNvPr>
          <p:cNvSpPr>
            <a:spLocks noGrp="1"/>
          </p:cNvSpPr>
          <p:nvPr>
            <p:ph idx="1"/>
          </p:nvPr>
        </p:nvSpPr>
        <p:spPr>
          <a:xfrm>
            <a:off x="3869267" y="780176"/>
            <a:ext cx="7497816" cy="5360565"/>
          </a:xfrm>
        </p:spPr>
        <p:txBody>
          <a:bodyPr>
            <a:normAutofit lnSpcReduction="10000"/>
          </a:bodyPr>
          <a:lstStyle/>
          <a:p>
            <a:pPr marL="0" indent="0">
              <a:buNone/>
            </a:pPr>
            <a:r>
              <a:rPr lang="en-US" u="sng" dirty="0"/>
              <a:t>Facility Improvements for Licensed Preschool Program </a:t>
            </a:r>
          </a:p>
          <a:p>
            <a:pPr marL="0" indent="0">
              <a:buNone/>
            </a:pPr>
            <a:r>
              <a:rPr lang="en-US" dirty="0"/>
              <a:t>Renovate the existing preschool rooms and outdoor play area to comply with licensing requirements.</a:t>
            </a:r>
          </a:p>
          <a:p>
            <a:pPr marL="0" indent="0">
              <a:buNone/>
            </a:pPr>
            <a:r>
              <a:rPr lang="en-US" u="sng" dirty="0"/>
              <a:t>Status Update:</a:t>
            </a:r>
            <a:r>
              <a:rPr lang="en-US" dirty="0"/>
              <a:t> COMPLETE.</a:t>
            </a:r>
          </a:p>
          <a:p>
            <a:pPr marL="0" indent="0">
              <a:buNone/>
            </a:pPr>
            <a:r>
              <a:rPr lang="en-US" dirty="0"/>
              <a:t>This project is complete and the space has been turned over to the YWCA.</a:t>
            </a:r>
          </a:p>
          <a:p>
            <a:pPr marL="0" indent="0">
              <a:buNone/>
            </a:pPr>
            <a:endParaRPr lang="en-US" dirty="0"/>
          </a:p>
          <a:p>
            <a:pPr marL="0" indent="0">
              <a:buClr>
                <a:srgbClr val="418AB3"/>
              </a:buClr>
              <a:buNone/>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Hilltop Road Erosion Repairs </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Repair erosion-related damage and make improvements to reduce future issues on Hilltop Road to ensure public safety and maintenance access.</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sng"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Status Update:</a:t>
            </a: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 ACTIVE.</a:t>
            </a:r>
          </a:p>
          <a:p>
            <a:pPr marL="0" marR="0" lvl="0" indent="0" algn="l" defTabSz="914400" rtl="0" eaLnBrk="1" fontAlgn="auto" latinLnBrk="0" hangingPunct="1">
              <a:lnSpc>
                <a:spcPct val="90000"/>
              </a:lnSpc>
              <a:spcBef>
                <a:spcPts val="1200"/>
              </a:spcBef>
              <a:spcAft>
                <a:spcPts val="0"/>
              </a:spcAft>
              <a:buClr>
                <a:srgbClr val="418AB3"/>
              </a:buClr>
              <a:buSzTx/>
              <a:buFont typeface="Wingdings 2" pitchFamily="18" charset="2"/>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Corbel" panose="020B0503020204020204"/>
                <a:ea typeface="+mn-ea"/>
                <a:cs typeface="+mn-cs"/>
              </a:rPr>
              <a:t>Phase I of the road repairs has been completed and Phase II has been pushed out to Spring of 2024 to accommodate additional community outreach.</a:t>
            </a:r>
          </a:p>
        </p:txBody>
      </p:sp>
    </p:spTree>
    <p:extLst>
      <p:ext uri="{BB962C8B-B14F-4D97-AF65-F5344CB8AC3E}">
        <p14:creationId xmlns:p14="http://schemas.microsoft.com/office/powerpoint/2010/main" val="23533873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7542-0963-46F8-A822-C90DDF71C61F}"/>
              </a:ext>
            </a:extLst>
          </p:cNvPr>
          <p:cNvSpPr>
            <a:spLocks noGrp="1"/>
          </p:cNvSpPr>
          <p:nvPr>
            <p:ph type="ctrTitle"/>
          </p:nvPr>
        </p:nvSpPr>
        <p:spPr>
          <a:xfrm>
            <a:off x="776884" y="2274810"/>
            <a:ext cx="7315200" cy="1570815"/>
          </a:xfrm>
        </p:spPr>
        <p:txBody>
          <a:bodyPr/>
          <a:lstStyle/>
          <a:p>
            <a:pPr algn="ctr"/>
            <a:r>
              <a:rPr lang="en-US" dirty="0"/>
              <a:t>Questions</a:t>
            </a:r>
          </a:p>
        </p:txBody>
      </p:sp>
      <p:pic>
        <p:nvPicPr>
          <p:cNvPr id="5" name="Picture 4" descr="A sign in front of a mirror posing for the camera&#10;&#10;Description automatically generated">
            <a:extLst>
              <a:ext uri="{FF2B5EF4-FFF2-40B4-BE49-F238E27FC236}">
                <a16:creationId xmlns:a16="http://schemas.microsoft.com/office/drawing/2014/main" id="{B048A621-2E29-4A61-9452-35029C3A19E5}"/>
              </a:ext>
            </a:extLst>
          </p:cNvPr>
          <p:cNvPicPr>
            <a:picLocks noChangeAspect="1"/>
          </p:cNvPicPr>
          <p:nvPr/>
        </p:nvPicPr>
        <p:blipFill>
          <a:blip r:embed="rId2"/>
          <a:stretch>
            <a:fillRect/>
          </a:stretch>
        </p:blipFill>
        <p:spPr>
          <a:xfrm>
            <a:off x="9486900" y="2731734"/>
            <a:ext cx="2420116" cy="1394531"/>
          </a:xfrm>
          <a:prstGeom prst="rect">
            <a:avLst/>
          </a:prstGeom>
        </p:spPr>
      </p:pic>
    </p:spTree>
    <p:extLst>
      <p:ext uri="{BB962C8B-B14F-4D97-AF65-F5344CB8AC3E}">
        <p14:creationId xmlns:p14="http://schemas.microsoft.com/office/powerpoint/2010/main" val="8944724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74A-7F27-4847-8B2F-B2A888B08AA2}"/>
              </a:ext>
            </a:extLst>
          </p:cNvPr>
          <p:cNvSpPr>
            <a:spLocks noGrp="1"/>
          </p:cNvSpPr>
          <p:nvPr>
            <p:ph type="title"/>
          </p:nvPr>
        </p:nvSpPr>
        <p:spPr>
          <a:xfrm>
            <a:off x="609600" y="995039"/>
            <a:ext cx="10972800" cy="990600"/>
          </a:xfrm>
        </p:spPr>
        <p:txBody>
          <a:bodyPr>
            <a:noAutofit/>
          </a:bodyPr>
          <a:lstStyle/>
          <a:p>
            <a:pPr algn="ctr"/>
            <a:r>
              <a:rPr lang="en-US" sz="4400" dirty="0"/>
              <a:t>Public Comment</a:t>
            </a:r>
            <a:br>
              <a:rPr lang="en-US" sz="4400" dirty="0"/>
            </a:br>
            <a:r>
              <a:rPr lang="en-US" sz="4400" dirty="0" err="1"/>
              <a:t>Comentarios</a:t>
            </a:r>
            <a:r>
              <a:rPr lang="en-US" sz="4400" dirty="0"/>
              <a:t> del público</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title="Breaktime">
                <a:extLst>
                  <a:ext uri="{FF2B5EF4-FFF2-40B4-BE49-F238E27FC236}">
                    <a16:creationId xmlns:a16="http://schemas.microsoft.com/office/drawing/2014/main" id="{9C1337F2-305F-866B-0940-AFB2A9C84D64}"/>
                  </a:ext>
                </a:extLst>
              </p:cNvPr>
              <p:cNvGraphicFramePr>
                <a:graphicFrameLocks noGrp="1"/>
              </p:cNvGraphicFramePr>
              <p:nvPr/>
            </p:nvGraphicFramePr>
            <p:xfrm>
              <a:off x="3380574" y="3724555"/>
              <a:ext cx="5430852" cy="229561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Add-in 4" title="Breaktime">
                <a:extLst>
                  <a:ext uri="{FF2B5EF4-FFF2-40B4-BE49-F238E27FC236}">
                    <a16:creationId xmlns:a16="http://schemas.microsoft.com/office/drawing/2014/main" id="{9C1337F2-305F-866B-0940-AFB2A9C84D64}"/>
                  </a:ext>
                </a:extLst>
              </p:cNvPr>
              <p:cNvPicPr>
                <a:picLocks noGrp="1" noRot="1" noChangeAspect="1" noMove="1" noResize="1" noEditPoints="1" noAdjustHandles="1" noChangeArrowheads="1" noChangeShapeType="1"/>
              </p:cNvPicPr>
              <p:nvPr/>
            </p:nvPicPr>
            <p:blipFill>
              <a:blip r:embed="rId3"/>
              <a:stretch>
                <a:fillRect/>
              </a:stretch>
            </p:blipFill>
            <p:spPr>
              <a:xfrm>
                <a:off x="3380574" y="3724555"/>
                <a:ext cx="5430852" cy="2295613"/>
              </a:xfrm>
              <a:prstGeom prst="rect">
                <a:avLst/>
              </a:prstGeom>
            </p:spPr>
          </p:pic>
        </mc:Fallback>
      </mc:AlternateContent>
    </p:spTree>
    <p:extLst>
      <p:ext uri="{BB962C8B-B14F-4D97-AF65-F5344CB8AC3E}">
        <p14:creationId xmlns:p14="http://schemas.microsoft.com/office/powerpoint/2010/main" val="41755064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txBox="1">
            <a:spLocks noGrp="1"/>
          </p:cNvSpPr>
          <p:nvPr>
            <p:ph type="ctrTitle"/>
          </p:nvPr>
        </p:nvSpPr>
        <p:spPr>
          <a:xfrm>
            <a:off x="284984" y="1298448"/>
            <a:ext cx="8630415" cy="282781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ts val="5900"/>
              <a:buFont typeface="Corbel"/>
              <a:buNone/>
            </a:pPr>
            <a:r>
              <a:rPr lang="en-US"/>
              <a:t>Update on Housing Initiatives and Growth Management Ordinance Polling</a:t>
            </a:r>
            <a:endParaRPr/>
          </a:p>
        </p:txBody>
      </p:sp>
      <p:sp>
        <p:nvSpPr>
          <p:cNvPr id="93" name="Google Shape;93;p1"/>
          <p:cNvSpPr txBox="1">
            <a:spLocks noGrp="1"/>
          </p:cNvSpPr>
          <p:nvPr>
            <p:ph type="subTitle" idx="1"/>
          </p:nvPr>
        </p:nvSpPr>
        <p:spPr>
          <a:xfrm>
            <a:off x="1100015" y="4369869"/>
            <a:ext cx="7315200" cy="1214777"/>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a:t>City Manager's Office, Housing Department, and Community Development Department</a:t>
            </a:r>
          </a:p>
          <a:p>
            <a:pPr marL="0" lvl="0" indent="0" algn="l" rtl="0">
              <a:lnSpc>
                <a:spcPct val="90000"/>
              </a:lnSpc>
              <a:spcBef>
                <a:spcPts val="1200"/>
              </a:spcBef>
              <a:spcAft>
                <a:spcPts val="0"/>
              </a:spcAft>
              <a:buSzPts val="2200"/>
              <a:buNone/>
            </a:pPr>
            <a:r>
              <a:rPr lang="en-US"/>
              <a:t>January 16, 2024</a:t>
            </a:r>
            <a:endParaRPr/>
          </a:p>
        </p:txBody>
      </p:sp>
      <p:pic>
        <p:nvPicPr>
          <p:cNvPr id="94" name="Google Shape;94;p1" descr="A sign in front of a mirror posing for the camera&#10;&#10;Description automatically generated"/>
          <p:cNvPicPr preferRelativeResize="0"/>
          <p:nvPr/>
        </p:nvPicPr>
        <p:blipFill rotWithShape="1">
          <a:blip r:embed="rId3">
            <a:alphaModFix/>
          </a:blip>
          <a:srcRect/>
          <a:stretch/>
        </p:blipFill>
        <p:spPr>
          <a:xfrm>
            <a:off x="9486900" y="2731734"/>
            <a:ext cx="2420116" cy="139453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252925" y="1123825"/>
            <a:ext cx="3154500" cy="4601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Recommended Action</a:t>
            </a:r>
            <a:endParaRPr/>
          </a:p>
        </p:txBody>
      </p:sp>
      <p:sp>
        <p:nvSpPr>
          <p:cNvPr id="101" name="Google Shape;101;p2"/>
          <p:cNvSpPr txBox="1">
            <a:spLocks noGrp="1"/>
          </p:cNvSpPr>
          <p:nvPr>
            <p:ph type="body" idx="1"/>
          </p:nvPr>
        </p:nvSpPr>
        <p:spPr>
          <a:xfrm>
            <a:off x="3869268" y="864108"/>
            <a:ext cx="7315200" cy="51206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US" sz="2800" dirty="0">
                <a:ea typeface="Times New Roman"/>
                <a:cs typeface="Times New Roman"/>
                <a:sym typeface="Times New Roman"/>
              </a:rPr>
              <a:t>Receive a presentation on the status of existing housing initiatives including planned Growth Management Ordinance polling and provide feedback to staff.</a:t>
            </a:r>
            <a:endParaRPr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660EC-D754-5C6F-1965-2C32D60FF99B}"/>
              </a:ext>
            </a:extLst>
          </p:cNvPr>
          <p:cNvSpPr>
            <a:spLocks noGrp="1"/>
          </p:cNvSpPr>
          <p:nvPr>
            <p:ph type="title"/>
          </p:nvPr>
        </p:nvSpPr>
        <p:spPr/>
        <p:txBody>
          <a:bodyPr/>
          <a:lstStyle/>
          <a:p>
            <a:r>
              <a:rPr lang="en-US" dirty="0"/>
              <a:t>                       New oversight</a:t>
            </a:r>
          </a:p>
        </p:txBody>
      </p:sp>
      <p:sp>
        <p:nvSpPr>
          <p:cNvPr id="3" name="Content Placeholder 2">
            <a:extLst>
              <a:ext uri="{FF2B5EF4-FFF2-40B4-BE49-F238E27FC236}">
                <a16:creationId xmlns:a16="http://schemas.microsoft.com/office/drawing/2014/main" id="{56F9D87E-2346-FBEA-2C1C-9F63F5C95590}"/>
              </a:ext>
            </a:extLst>
          </p:cNvPr>
          <p:cNvSpPr>
            <a:spLocks noGrp="1"/>
          </p:cNvSpPr>
          <p:nvPr>
            <p:ph idx="1"/>
          </p:nvPr>
        </p:nvSpPr>
        <p:spPr>
          <a:xfrm>
            <a:off x="620785" y="2108717"/>
            <a:ext cx="10366214" cy="4514589"/>
          </a:xfrm>
        </p:spPr>
        <p:txBody>
          <a:bodyPr>
            <a:noAutofit/>
          </a:bodyPr>
          <a:lstStyle/>
          <a:p>
            <a:r>
              <a:rPr lang="en-US" sz="2400" dirty="0"/>
              <a:t>Independent Oversight Committee</a:t>
            </a:r>
          </a:p>
          <a:p>
            <a:pPr lvl="1"/>
            <a:r>
              <a:rPr lang="en-US" sz="1800" dirty="0"/>
              <a:t>Independent County Residents – no active fire chiefs, fire directors, County employees, or spouses to any such individuals.</a:t>
            </a:r>
          </a:p>
          <a:p>
            <a:pPr lvl="1"/>
            <a:r>
              <a:rPr lang="en-US" sz="1800" dirty="0"/>
              <a:t>Eleven (11) appointed members:</a:t>
            </a:r>
          </a:p>
          <a:p>
            <a:pPr lvl="3"/>
            <a:r>
              <a:rPr lang="en-US" sz="1800" dirty="0"/>
              <a:t>Two (2) from Mayors’ and Councilmembers’ Association of Sonoma County</a:t>
            </a:r>
          </a:p>
          <a:p>
            <a:pPr lvl="3"/>
            <a:r>
              <a:rPr lang="en-US" sz="1800" dirty="0"/>
              <a:t>Two (2) from a list submitted by the labor organizations responsible for collective bargaining </a:t>
            </a:r>
          </a:p>
          <a:p>
            <a:pPr lvl="3"/>
            <a:r>
              <a:rPr lang="en-US" sz="1800" dirty="0"/>
              <a:t>Three (3) appointed by Sonoma County Fire Chiefs Association</a:t>
            </a:r>
          </a:p>
          <a:p>
            <a:pPr lvl="4"/>
            <a:r>
              <a:rPr lang="en-US" sz="1800" dirty="0"/>
              <a:t>One (1) from the general public</a:t>
            </a:r>
          </a:p>
          <a:p>
            <a:pPr lvl="3"/>
            <a:r>
              <a:rPr lang="en-US" sz="1800" dirty="0"/>
              <a:t>Two (2) appointed by the Sonoma County Fire Districts Association</a:t>
            </a:r>
          </a:p>
          <a:p>
            <a:pPr lvl="4"/>
            <a:r>
              <a:rPr lang="en-US" sz="1800" dirty="0"/>
              <a:t>One (1) from the Sonoma County Taxpayers Association</a:t>
            </a:r>
          </a:p>
          <a:p>
            <a:pPr lvl="1"/>
            <a:r>
              <a:rPr lang="en-US" sz="1800" dirty="0"/>
              <a:t>Three-year term with eligibility to reappoint</a:t>
            </a:r>
          </a:p>
          <a:p>
            <a:pPr lvl="3"/>
            <a:endParaRPr lang="en-US" sz="2400" dirty="0"/>
          </a:p>
        </p:txBody>
      </p:sp>
      <p:pic>
        <p:nvPicPr>
          <p:cNvPr id="5" name="Picture 4">
            <a:extLst>
              <a:ext uri="{FF2B5EF4-FFF2-40B4-BE49-F238E27FC236}">
                <a16:creationId xmlns:a16="http://schemas.microsoft.com/office/drawing/2014/main" id="{23E75DC1-FAAE-CB3D-087C-7CA2153EB291}"/>
              </a:ext>
            </a:extLst>
          </p:cNvPr>
          <p:cNvPicPr>
            <a:picLocks noChangeAspect="1"/>
          </p:cNvPicPr>
          <p:nvPr/>
        </p:nvPicPr>
        <p:blipFill>
          <a:blip r:embed="rId2"/>
          <a:stretch>
            <a:fillRect/>
          </a:stretch>
        </p:blipFill>
        <p:spPr>
          <a:xfrm>
            <a:off x="525330" y="189549"/>
            <a:ext cx="1597290" cy="1603387"/>
          </a:xfrm>
          <a:prstGeom prst="rect">
            <a:avLst/>
          </a:prstGeom>
        </p:spPr>
      </p:pic>
    </p:spTree>
    <p:extLst>
      <p:ext uri="{BB962C8B-B14F-4D97-AF65-F5344CB8AC3E}">
        <p14:creationId xmlns:p14="http://schemas.microsoft.com/office/powerpoint/2010/main" val="17138410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Background</a:t>
            </a:r>
            <a:endParaRPr/>
          </a:p>
        </p:txBody>
      </p:sp>
      <p:sp>
        <p:nvSpPr>
          <p:cNvPr id="108" name="Google Shape;108;p3"/>
          <p:cNvSpPr txBox="1">
            <a:spLocks noGrp="1"/>
          </p:cNvSpPr>
          <p:nvPr>
            <p:ph type="body" idx="1"/>
          </p:nvPr>
        </p:nvSpPr>
        <p:spPr>
          <a:xfrm>
            <a:off x="3574927" y="747596"/>
            <a:ext cx="8200103" cy="5353663"/>
          </a:xfrm>
          <a:prstGeom prst="rect">
            <a:avLst/>
          </a:prstGeom>
          <a:noFill/>
          <a:ln>
            <a:noFill/>
          </a:ln>
        </p:spPr>
        <p:txBody>
          <a:bodyPr spcFirstLastPara="1" wrap="square" lIns="91425" tIns="45700" rIns="91425" bIns="45700" anchor="ctr" anchorCtr="0">
            <a:normAutofit/>
          </a:bodyPr>
          <a:lstStyle/>
          <a:p>
            <a:pPr marL="685800" lvl="1" indent="-68580" algn="l" rtl="0">
              <a:lnSpc>
                <a:spcPct val="90000"/>
              </a:lnSpc>
              <a:spcBef>
                <a:spcPts val="250"/>
              </a:spcBef>
              <a:spcAft>
                <a:spcPts val="0"/>
              </a:spcAft>
              <a:buSzPts val="1800"/>
              <a:buNone/>
            </a:pPr>
            <a:endParaRPr/>
          </a:p>
          <a:p>
            <a:pPr marL="685800" lvl="1" indent="-68580" algn="l" rtl="0">
              <a:lnSpc>
                <a:spcPct val="90000"/>
              </a:lnSpc>
              <a:spcBef>
                <a:spcPts val="500"/>
              </a:spcBef>
              <a:spcAft>
                <a:spcPts val="0"/>
              </a:spcAft>
              <a:buSzPts val="1800"/>
              <a:buNone/>
            </a:pPr>
            <a:endParaRPr/>
          </a:p>
        </p:txBody>
      </p:sp>
      <p:sp>
        <p:nvSpPr>
          <p:cNvPr id="2" name="TextBox 1">
            <a:extLst>
              <a:ext uri="{FF2B5EF4-FFF2-40B4-BE49-F238E27FC236}">
                <a16:creationId xmlns:a16="http://schemas.microsoft.com/office/drawing/2014/main" id="{B1652375-45B0-8741-414D-86789E63998B}"/>
              </a:ext>
            </a:extLst>
          </p:cNvPr>
          <p:cNvSpPr txBox="1"/>
          <p:nvPr/>
        </p:nvSpPr>
        <p:spPr>
          <a:xfrm>
            <a:off x="3407343" y="747596"/>
            <a:ext cx="8367687" cy="59093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orbel" panose="020B0503020204020204" pitchFamily="34" charset="0"/>
                <a:cs typeface="Arial"/>
                <a:sym typeface="Arial"/>
              </a:rPr>
              <a:t>Housing Element and HEWG</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orbel"/>
                <a:cs typeface="Arial"/>
                <a:sym typeface="Arial"/>
              </a:rPr>
              <a:t>Housing Element Work Group established on June 7, 2021, to support Housing Element update</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orbel"/>
                <a:cs typeface="Arial"/>
                <a:sym typeface="Arial"/>
              </a:rPr>
              <a:t>Housing Element Completed by City and approved by State on June 29, 2023.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orbel" panose="020B0503020204020204" pitchFamily="34" charset="0"/>
                <a:cs typeface="Arial"/>
                <a:sym typeface="Arial"/>
              </a:rPr>
              <a:t>Moving Forward: City and HEWG Priorities</a:t>
            </a:r>
          </a:p>
          <a:p>
            <a:pPr marL="457200" marR="0" lvl="0" indent="-4572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orbel" panose="020B0503020204020204" pitchFamily="34" charset="0"/>
                <a:ea typeface="Times New Roman" panose="02020603050405020304" pitchFamily="18" charset="0"/>
                <a:cs typeface="Arial"/>
                <a:sym typeface="Arial"/>
              </a:rPr>
              <a:t>Housing Needs Assessment (HNA) and Funding Strategies </a:t>
            </a:r>
          </a:p>
          <a:p>
            <a:pPr marL="457200" marR="0" lvl="0" indent="-4572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orbel" panose="020B0503020204020204" pitchFamily="34" charset="0"/>
                <a:ea typeface="Times New Roman" panose="02020603050405020304" pitchFamily="18" charset="0"/>
                <a:cs typeface="Arial"/>
                <a:sym typeface="Arial"/>
              </a:rPr>
              <a:t>Strategies to Achieve Middle Income Housing and Homeownership Opportunities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orbel" panose="020B0503020204020204" pitchFamily="34" charset="0"/>
                <a:ea typeface="Times New Roman" panose="02020603050405020304" pitchFamily="18" charset="0"/>
                <a:cs typeface="Arial"/>
                <a:sym typeface="Arial"/>
              </a:rPr>
              <a:t>Completion of a Downtown Housing Capacity Study</a:t>
            </a:r>
          </a:p>
          <a:p>
            <a:pPr marL="457200" marR="0" lvl="0" indent="-4572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orbel" panose="020B0503020204020204" pitchFamily="34" charset="0"/>
                <a:ea typeface="Times New Roman" panose="02020603050405020304" pitchFamily="18" charset="0"/>
                <a:cs typeface="Arial"/>
                <a:sym typeface="Arial"/>
              </a:rPr>
              <a:t>Assessing the Impacts of the City’s Growth Management Ordinance (GMO)</a:t>
            </a:r>
            <a:endParaRPr kumimoji="0" lang="en-US" sz="2800" b="0" i="0" u="none" strike="noStrike" kern="0" cap="none" spc="0" normalizeH="0" baseline="0" noProof="0" dirty="0">
              <a:ln>
                <a:noFill/>
              </a:ln>
              <a:solidFill>
                <a:srgbClr val="000000"/>
              </a:solidFill>
              <a:effectLst/>
              <a:uLnTx/>
              <a:uFillTx/>
              <a:latin typeface="Corbel" panose="020B0503020204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orbel" panose="020B0503020204020204" pitchFamily="34" charset="0"/>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52894" y="2266837"/>
            <a:ext cx="4157157" cy="4296383"/>
          </a:xfrm>
          <a:prstGeom prst="rect">
            <a:avLst/>
          </a:prstGeom>
          <a:noFill/>
          <a:ln>
            <a:noFill/>
          </a:ln>
        </p:spPr>
        <p:txBody>
          <a:bodyPr spcFirstLastPara="1" wrap="square" lIns="91425" tIns="45700" rIns="91425" bIns="45700" anchor="ctr" anchorCtr="0">
            <a:normAutofit/>
          </a:bodyPr>
          <a:lstStyle/>
          <a:p>
            <a:pPr>
              <a:buSzPts val="3600"/>
            </a:pPr>
            <a:r>
              <a:rPr lang="en-US"/>
              <a:t>Housing Needs Assessment &amp; Funding Strategy</a:t>
            </a:r>
          </a:p>
        </p:txBody>
      </p:sp>
      <p:sp>
        <p:nvSpPr>
          <p:cNvPr id="121" name="Google Shape;121;p5"/>
          <p:cNvSpPr txBox="1">
            <a:spLocks noGrp="1"/>
          </p:cNvSpPr>
          <p:nvPr>
            <p:ph type="body" idx="1"/>
          </p:nvPr>
        </p:nvSpPr>
        <p:spPr>
          <a:xfrm>
            <a:off x="3463856" y="474027"/>
            <a:ext cx="8366179" cy="6429541"/>
          </a:xfrm>
          <a:prstGeom prst="rect">
            <a:avLst/>
          </a:prstGeom>
          <a:noFill/>
          <a:ln>
            <a:noFill/>
          </a:ln>
        </p:spPr>
        <p:txBody>
          <a:bodyPr spcFirstLastPara="1" wrap="square" lIns="91425" tIns="45700" rIns="91425" bIns="45700" anchor="ctr" anchorCtr="0">
            <a:normAutofit fontScale="70000" lnSpcReduction="20000"/>
          </a:bodyPr>
          <a:lstStyle/>
          <a:p>
            <a:pPr>
              <a:buNone/>
            </a:pPr>
            <a:r>
              <a:rPr lang="en-US" sz="3600" b="1"/>
              <a:t>Progression of the Housing Needs Assessment (HNA)</a:t>
            </a:r>
            <a:endParaRPr lang="en-US" sz="3600"/>
          </a:p>
          <a:p>
            <a:pPr>
              <a:buNone/>
            </a:pPr>
            <a:endParaRPr lang="en-US" sz="2800" b="1"/>
          </a:p>
          <a:p>
            <a:pPr>
              <a:buNone/>
            </a:pPr>
            <a:r>
              <a:rPr lang="en-US" sz="2800" b="1"/>
              <a:t>Contract Approval with EPS Systems INC</a:t>
            </a:r>
            <a:endParaRPr lang="en-US" b="1"/>
          </a:p>
          <a:p>
            <a:pPr>
              <a:buNone/>
            </a:pPr>
            <a:r>
              <a:rPr lang="en-US" sz="2800" i="1"/>
              <a:t>Date: September 18, 2023</a:t>
            </a:r>
            <a:endParaRPr lang="en-US" i="1"/>
          </a:p>
          <a:p>
            <a:r>
              <a:rPr lang="en-US" sz="2800"/>
              <a:t>The City Council initiated the Housing Needs Assessment process by approving a contract with EPS Systems INC.</a:t>
            </a:r>
            <a:endParaRPr lang="en-US"/>
          </a:p>
          <a:p>
            <a:pPr>
              <a:buNone/>
            </a:pPr>
            <a:r>
              <a:rPr lang="en-US" sz="2800" b="1"/>
              <a:t>Methodology Presentation to HEWG and the Public</a:t>
            </a:r>
            <a:endParaRPr lang="en-US" b="1"/>
          </a:p>
          <a:p>
            <a:pPr>
              <a:buNone/>
            </a:pPr>
            <a:r>
              <a:rPr lang="en-US" sz="2800" i="1"/>
              <a:t>Date: December 11, 2023</a:t>
            </a:r>
            <a:endParaRPr lang="en-US" i="1"/>
          </a:p>
          <a:p>
            <a:r>
              <a:rPr lang="en-US" sz="2800"/>
              <a:t>The Housing Element Work Group (HEWG), along with members of the public, received a comprehensive presentation on the methodology planned for developing the HNA.</a:t>
            </a:r>
            <a:endParaRPr lang="en-US"/>
          </a:p>
          <a:p>
            <a:pPr>
              <a:buNone/>
            </a:pPr>
            <a:r>
              <a:rPr lang="en-US" sz="2800" b="1"/>
              <a:t>Upcoming Updated HNA Presentation</a:t>
            </a:r>
            <a:endParaRPr lang="en-US" b="1"/>
          </a:p>
          <a:p>
            <a:pPr>
              <a:buNone/>
            </a:pPr>
            <a:r>
              <a:rPr lang="en-US" sz="2800" i="1"/>
              <a:t>Date: January 29, 2024</a:t>
            </a:r>
            <a:endParaRPr lang="en-US" i="1"/>
          </a:p>
          <a:p>
            <a:r>
              <a:rPr lang="en-US" sz="2800"/>
              <a:t>The HEWG and the public are scheduled to receive an updated version of the HNA. This revision will reflect the feedback and inputs gathered during the December 11th meeting, ensuring a collaborative and inclusive approach to housing needs assessment.</a:t>
            </a:r>
            <a:endParaRPr lang="en-US"/>
          </a:p>
          <a:p>
            <a:pPr>
              <a:buNone/>
            </a:pPr>
            <a:br>
              <a:rPr lang="en-US"/>
            </a:br>
            <a:endParaRPr lang="en-US"/>
          </a:p>
        </p:txBody>
      </p:sp>
      <p:pic>
        <p:nvPicPr>
          <p:cNvPr id="2" name="Picture 1">
            <a:extLst>
              <a:ext uri="{FF2B5EF4-FFF2-40B4-BE49-F238E27FC236}">
                <a16:creationId xmlns:a16="http://schemas.microsoft.com/office/drawing/2014/main" id="{CA288E44-44E3-4771-3CDC-EAAF977FAF17}"/>
              </a:ext>
            </a:extLst>
          </p:cNvPr>
          <p:cNvPicPr>
            <a:picLocks noChangeAspect="1"/>
          </p:cNvPicPr>
          <p:nvPr/>
        </p:nvPicPr>
        <p:blipFill>
          <a:blip r:embed="rId3"/>
          <a:stretch>
            <a:fillRect/>
          </a:stretch>
        </p:blipFill>
        <p:spPr>
          <a:xfrm>
            <a:off x="-697" y="732960"/>
            <a:ext cx="3467100" cy="2600325"/>
          </a:xfrm>
          <a:prstGeom prst="rect">
            <a:avLst/>
          </a:prstGeom>
          <a:ln>
            <a:noFill/>
          </a:ln>
          <a:effectLst>
            <a:softEdge rad="112500"/>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05F81-21C2-FE6F-153F-F6AEA2F52694}"/>
              </a:ext>
            </a:extLst>
          </p:cNvPr>
          <p:cNvSpPr>
            <a:spLocks noGrp="1"/>
          </p:cNvSpPr>
          <p:nvPr>
            <p:ph type="title"/>
          </p:nvPr>
        </p:nvSpPr>
        <p:spPr/>
        <p:txBody>
          <a:bodyPr/>
          <a:lstStyle/>
          <a:p>
            <a:r>
              <a:rPr lang="en-US" dirty="0"/>
              <a:t>Middle Income Housing and Home Ownership Strategies</a:t>
            </a:r>
          </a:p>
        </p:txBody>
      </p:sp>
      <p:sp>
        <p:nvSpPr>
          <p:cNvPr id="3" name="Text Placeholder 2">
            <a:extLst>
              <a:ext uri="{FF2B5EF4-FFF2-40B4-BE49-F238E27FC236}">
                <a16:creationId xmlns:a16="http://schemas.microsoft.com/office/drawing/2014/main" id="{7FE69F53-52E3-1240-1221-D45A250EED6B}"/>
              </a:ext>
            </a:extLst>
          </p:cNvPr>
          <p:cNvSpPr>
            <a:spLocks noGrp="1"/>
          </p:cNvSpPr>
          <p:nvPr>
            <p:ph type="body" idx="1"/>
          </p:nvPr>
        </p:nvSpPr>
        <p:spPr>
          <a:xfrm>
            <a:off x="3426246" y="748922"/>
            <a:ext cx="8254408" cy="5669987"/>
          </a:xfrm>
        </p:spPr>
        <p:txBody>
          <a:bodyPr>
            <a:normAutofit/>
          </a:bodyPr>
          <a:lstStyle/>
          <a:p>
            <a:pPr marL="114300" indent="0">
              <a:buNone/>
            </a:pPr>
            <a:endParaRPr lang="en-US"/>
          </a:p>
          <a:p>
            <a:pPr marL="114300" indent="0">
              <a:buNone/>
            </a:pPr>
            <a:r>
              <a:rPr lang="en-US"/>
              <a:t>The HEWG is engaged with City staff in a study to assess middle-income housing in Healdsburg. </a:t>
            </a:r>
          </a:p>
          <a:p>
            <a:pPr marL="114300" indent="0">
              <a:buNone/>
            </a:pPr>
            <a:r>
              <a:rPr lang="en-US"/>
              <a:t>This involves several key actions:</a:t>
            </a:r>
          </a:p>
          <a:p>
            <a:r>
              <a:rPr lang="en-US" b="1"/>
              <a:t>Quantifying the Need</a:t>
            </a:r>
            <a:r>
              <a:rPr lang="en-US"/>
              <a:t>: The HEWG is assessing the demand for middle-income housing to accurately understand the scope of the requirement in Healdsburg through the HNA process.</a:t>
            </a:r>
          </a:p>
          <a:p>
            <a:r>
              <a:rPr lang="en-US" b="1"/>
              <a:t>Optimizing Measure P Units</a:t>
            </a:r>
            <a:r>
              <a:rPr lang="en-US"/>
              <a:t>: Strategies are being developed to enhance the effectiveness of the City’s Measure P units, ensuring they cater to the needs of middle-income households.</a:t>
            </a:r>
          </a:p>
          <a:p>
            <a:r>
              <a:rPr lang="en-US" b="1"/>
              <a:t>Funding Middle-Income Housing</a:t>
            </a:r>
            <a:r>
              <a:rPr lang="en-US"/>
              <a:t>: The HEWG is identifying and recommending funding programs specifically tailored for the development of middle-income housing units.</a:t>
            </a:r>
          </a:p>
          <a:p>
            <a:r>
              <a:rPr lang="en-US" b="1"/>
              <a:t>Expanding Homeownership Opportunities</a:t>
            </a:r>
            <a:r>
              <a:rPr lang="en-US"/>
              <a:t>: There is a focus on creating pathways to homeownership for all income levels, aiming to increase access to stable and affordable housing.</a:t>
            </a:r>
          </a:p>
          <a:p>
            <a:endParaRPr lang="en-US"/>
          </a:p>
          <a:p>
            <a:endParaRPr lang="en-US"/>
          </a:p>
        </p:txBody>
      </p:sp>
    </p:spTree>
    <p:extLst>
      <p:ext uri="{BB962C8B-B14F-4D97-AF65-F5344CB8AC3E}">
        <p14:creationId xmlns:p14="http://schemas.microsoft.com/office/powerpoint/2010/main" val="8813274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Downtown Housing Capacity Study Update</a:t>
            </a:r>
            <a:endParaRPr/>
          </a:p>
        </p:txBody>
      </p:sp>
      <p:sp>
        <p:nvSpPr>
          <p:cNvPr id="114" name="Google Shape;114;p4"/>
          <p:cNvSpPr txBox="1"/>
          <p:nvPr/>
        </p:nvSpPr>
        <p:spPr>
          <a:xfrm>
            <a:off x="3450209" y="683964"/>
            <a:ext cx="8352149" cy="55091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Corbel"/>
                <a:cs typeface="Arial"/>
                <a:sym typeface="Corbel"/>
              </a:rPr>
              <a:t>City Council Goal</a:t>
            </a:r>
            <a:r>
              <a:rPr kumimoji="0" lang="en-US" sz="2200" b="0" i="0" u="none" strike="noStrike" kern="0" cap="none" spc="0" normalizeH="0" baseline="0" noProof="0" dirty="0">
                <a:ln>
                  <a:noFill/>
                </a:ln>
                <a:solidFill>
                  <a:srgbClr val="000000"/>
                </a:solidFill>
                <a:effectLst/>
                <a:uLnTx/>
                <a:uFillTx/>
                <a:latin typeface="Corbel"/>
                <a:cs typeface="Arial"/>
                <a:sym typeface="Corbel"/>
              </a:rPr>
              <a:t>: </a:t>
            </a:r>
            <a:endParaRPr kumimoji="0" lang="en-US" sz="2200" b="0" i="0" u="none" strike="noStrike" kern="0" cap="none" spc="0" normalizeH="0" baseline="0" noProof="0" dirty="0">
              <a:ln>
                <a:noFill/>
              </a:ln>
              <a:solidFill>
                <a:srgbClr val="000000"/>
              </a:solidFill>
              <a:effectLst/>
              <a:uLnTx/>
              <a:uFillTx/>
              <a:latin typeface="Corbe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Corbel"/>
                <a:cs typeface="Arial"/>
                <a:sym typeface="Corbel"/>
              </a:rPr>
              <a:t>Evaluation of existing codes, legislation, and law to identify barriers to, and opportunities for increased housing capacity in Downtown Healdsburg.</a:t>
            </a:r>
            <a:endParaRPr kumimoji="0" lang="en-US" sz="2200" b="0" i="0" u="none" strike="noStrike" kern="0" cap="none" spc="0" normalizeH="0" baseline="0" noProof="0" dirty="0">
              <a:ln>
                <a:noFill/>
              </a:ln>
              <a:solidFill>
                <a:srgbClr val="000000"/>
              </a:solidFill>
              <a:effectLst/>
              <a:uLnTx/>
              <a:uFillTx/>
              <a:latin typeface="Corbe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Corbel"/>
              </a:rPr>
              <a:t>Competitive RFP process resulted in selection of </a:t>
            </a:r>
            <a:r>
              <a:rPr kumimoji="0" lang="en-US" sz="2200" b="0" i="0" u="none" strike="noStrike" kern="0" cap="none" spc="0" normalizeH="0" baseline="0" noProof="0" dirty="0" err="1">
                <a:ln>
                  <a:noFill/>
                </a:ln>
                <a:solidFill>
                  <a:srgbClr val="000000"/>
                </a:solidFill>
                <a:effectLst/>
                <a:uLnTx/>
                <a:uFillTx/>
                <a:latin typeface="Corbel"/>
                <a:cs typeface="Arial"/>
                <a:sym typeface="Corbel"/>
              </a:rPr>
              <a:t>Opticos</a:t>
            </a:r>
            <a:r>
              <a:rPr kumimoji="0" lang="en-US" sz="2200" b="0" i="0" u="none" strike="noStrike" kern="0" cap="none" spc="0" normalizeH="0" baseline="0" noProof="0" dirty="0">
                <a:ln>
                  <a:noFill/>
                </a:ln>
                <a:solidFill>
                  <a:srgbClr val="000000"/>
                </a:solidFill>
                <a:effectLst/>
                <a:uLnTx/>
                <a:uFillTx/>
                <a:latin typeface="Corbel"/>
                <a:cs typeface="Arial"/>
                <a:sym typeface="Corbel"/>
              </a:rPr>
              <a:t> Design</a:t>
            </a:r>
            <a:endParaRPr kumimoji="0" lang="en-US" sz="2200" b="0" i="0" u="none" strike="noStrike" kern="0" cap="none" spc="0" normalizeH="0" baseline="0" noProof="0" dirty="0">
              <a:ln>
                <a:noFill/>
              </a:ln>
              <a:solidFill>
                <a:srgbClr val="000000"/>
              </a:solidFill>
              <a:effectLst/>
              <a:uLnTx/>
              <a:uFillTx/>
              <a:latin typeface="Corbe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Corbel"/>
              </a:rPr>
              <a:t>Analyzing 5 sites located within the Downtown Commercial and Service Commercial zoning districts.</a:t>
            </a:r>
            <a:endParaRPr kumimoji="0" lang="en-US" sz="2200" b="0" i="0" u="none" strike="noStrike" kern="0" cap="none" spc="0" normalizeH="0" baseline="0" noProof="0" dirty="0">
              <a:ln>
                <a:noFill/>
              </a:ln>
              <a:solidFill>
                <a:srgbClr val="000000"/>
              </a:solidFill>
              <a:effectLst/>
              <a:uLnTx/>
              <a:uFillTx/>
              <a:latin typeface="Corbe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ea typeface="Corbel"/>
                <a:cs typeface="Corbel"/>
                <a:sym typeface="Corbel"/>
              </a:rPr>
              <a:t>Low &amp; high-yield scenarios with site plans, street views, and site visualizations.</a:t>
            </a:r>
            <a:endParaRPr kumimoji="0" lang="en-US" sz="2200" b="0" i="0" u="none" strike="noStrike" kern="0" cap="none" spc="0" normalizeH="0" baseline="0" noProof="0" dirty="0">
              <a:ln>
                <a:noFill/>
              </a:ln>
              <a:solidFill>
                <a:srgbClr val="000000"/>
              </a:solidFill>
              <a:effectLst/>
              <a:uLnTx/>
              <a:uFillTx/>
              <a:latin typeface="Corbe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0000"/>
              </a:solidFill>
              <a:effectLst/>
              <a:uLnTx/>
              <a:uFillTx/>
              <a:latin typeface="Corbe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Corbel"/>
                <a:cs typeface="Arial"/>
                <a:sym typeface="Arial"/>
              </a:rPr>
              <a:t>Study Sites:</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505-535 Healdsburg Avenue – Rite Aid, O’Reilly Auto, etc. – SC District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502 Healdsburg Avenue – Bank of America – SC District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2 North Street – West Plaza City Parking Lot – DC District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456 Healdsburg Avenue – Former Gas Station – DC District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434 Healdsburg Avenue – City Parking Lot – DC District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2">
          <a:extLst>
            <a:ext uri="{FF2B5EF4-FFF2-40B4-BE49-F238E27FC236}">
              <a16:creationId xmlns:a16="http://schemas.microsoft.com/office/drawing/2014/main" id="{A5284156-FE2A-0A5A-8CA2-3F8FF9E33608}"/>
            </a:ext>
          </a:extLst>
        </p:cNvPr>
        <p:cNvGrpSpPr/>
        <p:nvPr/>
      </p:nvGrpSpPr>
      <p:grpSpPr>
        <a:xfrm>
          <a:off x="0" y="0"/>
          <a:ext cx="0" cy="0"/>
          <a:chOff x="0" y="0"/>
          <a:chExt cx="0" cy="0"/>
        </a:xfrm>
      </p:grpSpPr>
      <p:sp>
        <p:nvSpPr>
          <p:cNvPr id="113" name="Google Shape;113;p4">
            <a:extLst>
              <a:ext uri="{FF2B5EF4-FFF2-40B4-BE49-F238E27FC236}">
                <a16:creationId xmlns:a16="http://schemas.microsoft.com/office/drawing/2014/main" id="{54FCE27D-59F5-9A8F-E829-EA99158AAE8C}"/>
              </a:ext>
            </a:extLst>
          </p:cNvPr>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Downtown Housing Capacity Study Update</a:t>
            </a:r>
            <a:endParaRPr/>
          </a:p>
        </p:txBody>
      </p:sp>
      <p:sp>
        <p:nvSpPr>
          <p:cNvPr id="114" name="Google Shape;114;p4">
            <a:extLst>
              <a:ext uri="{FF2B5EF4-FFF2-40B4-BE49-F238E27FC236}">
                <a16:creationId xmlns:a16="http://schemas.microsoft.com/office/drawing/2014/main" id="{41A8B553-C1E3-A9A7-C840-514F79E8A6DF}"/>
              </a:ext>
            </a:extLst>
          </p:cNvPr>
          <p:cNvSpPr txBox="1"/>
          <p:nvPr/>
        </p:nvSpPr>
        <p:spPr>
          <a:xfrm>
            <a:off x="3648453" y="618112"/>
            <a:ext cx="6125278" cy="58477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Arial"/>
                <a:cs typeface="Arial"/>
                <a:sym typeface="Corbel"/>
              </a:rPr>
              <a:t>Development Assumptions</a:t>
            </a:r>
            <a:endParaRPr kumimoji="0" lang="en-US" sz="2200" b="1"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Building heights</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Setbacks</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Lot coverage</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Floor Area Ratios (FAR)</a:t>
            </a: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Density</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Parking requirements</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Mix of unit types</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0000"/>
                </a:solidFill>
                <a:effectLst/>
                <a:uLnTx/>
                <a:uFillTx/>
                <a:latin typeface="Arial"/>
                <a:cs typeface="Arial"/>
                <a:sym typeface="Arial"/>
              </a:rPr>
              <a:t>Next Steps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Site testing</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Draft site plan alternatives</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Public workshop</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Final site plans and site visualizations</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Potential housing yield</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Report on barriers and recommendations</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200" b="0" i="0" u="none" strike="noStrike" kern="0" cap="none" spc="0" normalizeH="0" baseline="0" noProof="0" dirty="0">
                <a:ln>
                  <a:noFill/>
                </a:ln>
                <a:solidFill>
                  <a:srgbClr val="000000"/>
                </a:solidFill>
                <a:effectLst/>
                <a:uLnTx/>
                <a:uFillTx/>
                <a:latin typeface="Corbel"/>
                <a:cs typeface="Arial"/>
                <a:sym typeface="Arial"/>
              </a:rPr>
              <a:t>Council presentation</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8106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txBox="1">
            <a:spLocks noGrp="1"/>
          </p:cNvSpPr>
          <p:nvPr>
            <p:ph type="title"/>
          </p:nvPr>
        </p:nvSpPr>
        <p:spPr>
          <a:xfrm>
            <a:off x="252919" y="1123837"/>
            <a:ext cx="2947482" cy="4601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a:t>City Growth Management Ordinance</a:t>
            </a:r>
            <a:endParaRPr/>
          </a:p>
        </p:txBody>
      </p:sp>
      <p:sp>
        <p:nvSpPr>
          <p:cNvPr id="127" name="Google Shape;127;p6"/>
          <p:cNvSpPr txBox="1">
            <a:spLocks noGrp="1"/>
          </p:cNvSpPr>
          <p:nvPr>
            <p:ph type="body" idx="1"/>
          </p:nvPr>
        </p:nvSpPr>
        <p:spPr>
          <a:xfrm>
            <a:off x="3613355" y="864108"/>
            <a:ext cx="8082116" cy="5120640"/>
          </a:xfrm>
          <a:prstGeom prst="rect">
            <a:avLst/>
          </a:prstGeom>
          <a:noFill/>
          <a:ln>
            <a:noFill/>
          </a:ln>
        </p:spPr>
        <p:txBody>
          <a:bodyPr spcFirstLastPara="1" wrap="square" lIns="91425" tIns="45700" rIns="91425" bIns="45700" anchor="ctr" anchorCtr="0">
            <a:normAutofit/>
          </a:bodyPr>
          <a:lstStyle/>
          <a:p>
            <a:pPr marL="0" marR="0" lvl="0" indent="0" algn="l" rtl="0">
              <a:lnSpc>
                <a:spcPct val="107000"/>
              </a:lnSpc>
              <a:spcBef>
                <a:spcPts val="0"/>
              </a:spcBef>
              <a:spcAft>
                <a:spcPts val="0"/>
              </a:spcAft>
              <a:buSzPct val="100000"/>
              <a:buNone/>
            </a:pPr>
            <a:r>
              <a:rPr lang="en-US" sz="2800" dirty="0">
                <a:latin typeface="Corbel"/>
                <a:ea typeface="Corbel"/>
                <a:cs typeface="Corbel"/>
                <a:sym typeface="Corbel"/>
              </a:rPr>
              <a:t>Established by Voter Initiative in </a:t>
            </a:r>
            <a:r>
              <a:rPr lang="en-US" sz="2800" dirty="0"/>
              <a:t>2000</a:t>
            </a:r>
            <a:endParaRPr lang="en-US" sz="2800" dirty="0">
              <a:latin typeface="Corbel"/>
              <a:ea typeface="Corbel"/>
              <a:cs typeface="Corbel"/>
            </a:endParaRPr>
          </a:p>
          <a:p>
            <a:pPr marL="0" indent="0">
              <a:lnSpc>
                <a:spcPct val="107000"/>
              </a:lnSpc>
              <a:spcBef>
                <a:spcPts val="0"/>
              </a:spcBef>
              <a:buSzPct val="100000"/>
              <a:buNone/>
            </a:pPr>
            <a:r>
              <a:rPr lang="en-US" sz="2800" dirty="0"/>
              <a:t>Modified by the voters over last 24 years</a:t>
            </a:r>
          </a:p>
          <a:p>
            <a:pPr marL="0" marR="0" lvl="0" indent="0" algn="l" rtl="0">
              <a:lnSpc>
                <a:spcPct val="107000"/>
              </a:lnSpc>
              <a:spcBef>
                <a:spcPts val="0"/>
              </a:spcBef>
              <a:spcAft>
                <a:spcPts val="0"/>
              </a:spcAft>
              <a:buSzPct val="100000"/>
              <a:buNone/>
            </a:pPr>
            <a:endParaRPr lang="en-US" sz="2800" dirty="0">
              <a:latin typeface="Corbel"/>
              <a:ea typeface="Corbel"/>
              <a:cs typeface="Corbel"/>
            </a:endParaRPr>
          </a:p>
          <a:p>
            <a:pPr marL="0" indent="0">
              <a:lnSpc>
                <a:spcPct val="107000"/>
              </a:lnSpc>
              <a:spcBef>
                <a:spcPts val="0"/>
              </a:spcBef>
              <a:buSzPct val="100000"/>
              <a:buNone/>
            </a:pPr>
            <a:r>
              <a:rPr lang="en-US" sz="2800" b="1" dirty="0">
                <a:latin typeface="Corbel"/>
                <a:ea typeface="Corbel"/>
                <a:cs typeface="Corbel"/>
                <a:sym typeface="Corbel"/>
              </a:rPr>
              <a:t>Main Components of GMO</a:t>
            </a:r>
            <a:r>
              <a:rPr lang="en-US" sz="2800" b="1" dirty="0"/>
              <a:t>: 3-year cycles</a:t>
            </a:r>
            <a:endParaRPr lang="en-US" sz="2800" b="1" dirty="0">
              <a:latin typeface="Corbel"/>
              <a:ea typeface="Corbel"/>
              <a:cs typeface="Corbel"/>
            </a:endParaRPr>
          </a:p>
          <a:p>
            <a:pPr marL="514350" indent="-514350">
              <a:lnSpc>
                <a:spcPct val="107000"/>
              </a:lnSpc>
              <a:spcBef>
                <a:spcPts val="0"/>
              </a:spcBef>
              <a:buSzPct val="100000"/>
              <a:buAutoNum type="arabicPeriod"/>
            </a:pPr>
            <a:r>
              <a:rPr lang="en-US" sz="2600" dirty="0"/>
              <a:t>Category A – 4 or fewer residential units – (30)</a:t>
            </a:r>
          </a:p>
          <a:p>
            <a:pPr marL="514350" indent="-514350">
              <a:lnSpc>
                <a:spcPct val="107000"/>
              </a:lnSpc>
              <a:spcBef>
                <a:spcPts val="0"/>
              </a:spcBef>
              <a:buSzPct val="100000"/>
              <a:buAutoNum type="arabicPeriod"/>
            </a:pPr>
            <a:r>
              <a:rPr lang="en-US" sz="2600" dirty="0">
                <a:latin typeface="Corbel"/>
                <a:ea typeface="Corbel"/>
                <a:cs typeface="Corbel"/>
                <a:sym typeface="Corbel"/>
              </a:rPr>
              <a:t>Category B</a:t>
            </a:r>
            <a:r>
              <a:rPr lang="en-US" sz="2600" dirty="0"/>
              <a:t> – 5 or more residential units – (60)</a:t>
            </a:r>
            <a:endParaRPr lang="en-US" sz="2600" dirty="0">
              <a:latin typeface="Corbel"/>
              <a:ea typeface="Corbel"/>
              <a:cs typeface="Corbel"/>
            </a:endParaRPr>
          </a:p>
          <a:p>
            <a:pPr marL="514350" indent="-514350">
              <a:lnSpc>
                <a:spcPct val="107000"/>
              </a:lnSpc>
              <a:spcBef>
                <a:spcPts val="0"/>
              </a:spcBef>
              <a:buSzPct val="100000"/>
              <a:buAutoNum type="arabicPeriod"/>
            </a:pPr>
            <a:r>
              <a:rPr lang="en-US" sz="2600" dirty="0"/>
              <a:t>Category C – multifamily middle-income units – (150)</a:t>
            </a:r>
            <a:endParaRPr lang="en-US" sz="2600" dirty="0">
              <a:latin typeface="Corbel"/>
              <a:ea typeface="Corbel"/>
              <a:cs typeface="Corbe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D071-5E13-AF30-2EF7-6C5CCC2318EB}"/>
              </a:ext>
            </a:extLst>
          </p:cNvPr>
          <p:cNvSpPr>
            <a:spLocks noGrp="1"/>
          </p:cNvSpPr>
          <p:nvPr>
            <p:ph type="title"/>
          </p:nvPr>
        </p:nvSpPr>
        <p:spPr/>
        <p:txBody>
          <a:bodyPr/>
          <a:lstStyle/>
          <a:p>
            <a:r>
              <a:rPr lang="en-US"/>
              <a:t>Assessment of the City’s Growth Management Ordinance</a:t>
            </a:r>
          </a:p>
        </p:txBody>
      </p:sp>
      <p:sp>
        <p:nvSpPr>
          <p:cNvPr id="3" name="Text Placeholder 2">
            <a:extLst>
              <a:ext uri="{FF2B5EF4-FFF2-40B4-BE49-F238E27FC236}">
                <a16:creationId xmlns:a16="http://schemas.microsoft.com/office/drawing/2014/main" id="{8DE2A548-14A8-65BD-B083-E6A476BDD06D}"/>
              </a:ext>
            </a:extLst>
          </p:cNvPr>
          <p:cNvSpPr>
            <a:spLocks noGrp="1"/>
          </p:cNvSpPr>
          <p:nvPr>
            <p:ph type="body" idx="1"/>
          </p:nvPr>
        </p:nvSpPr>
        <p:spPr/>
        <p:txBody>
          <a:bodyPr/>
          <a:lstStyle/>
          <a:p>
            <a:pPr marL="114300" indent="0">
              <a:buNone/>
            </a:pPr>
            <a:r>
              <a:rPr lang="en-US" sz="2400" dirty="0"/>
              <a:t>Healdsburg has changed substantially since the passing of the GMO. The GMO is consistently identified as a key barrier to developing housing that meets the needs of the entire community. </a:t>
            </a:r>
          </a:p>
          <a:p>
            <a:pPr marL="114300" indent="0">
              <a:buNone/>
            </a:pPr>
            <a:endParaRPr lang="en-US" sz="2400" dirty="0"/>
          </a:p>
          <a:p>
            <a:pPr marL="114300" indent="0">
              <a:buNone/>
            </a:pPr>
            <a:r>
              <a:rPr lang="en-US" sz="2400" dirty="0"/>
              <a:t>Staff, the HEWG, and other stakeholders have identified potential modifications to the GMO that would increase opportunities for market rate and affordable housing development. </a:t>
            </a:r>
          </a:p>
        </p:txBody>
      </p:sp>
    </p:spTree>
    <p:extLst>
      <p:ext uri="{BB962C8B-B14F-4D97-AF65-F5344CB8AC3E}">
        <p14:creationId xmlns:p14="http://schemas.microsoft.com/office/powerpoint/2010/main" val="39318781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D071-5E13-AF30-2EF7-6C5CCC2318EB}"/>
              </a:ext>
            </a:extLst>
          </p:cNvPr>
          <p:cNvSpPr>
            <a:spLocks noGrp="1"/>
          </p:cNvSpPr>
          <p:nvPr>
            <p:ph type="title"/>
          </p:nvPr>
        </p:nvSpPr>
        <p:spPr/>
        <p:txBody>
          <a:bodyPr/>
          <a:lstStyle/>
          <a:p>
            <a:r>
              <a:rPr lang="en-US"/>
              <a:t>Assessment of the City’s Growth Management Ordinance</a:t>
            </a:r>
          </a:p>
        </p:txBody>
      </p:sp>
      <p:sp>
        <p:nvSpPr>
          <p:cNvPr id="3" name="Text Placeholder 2">
            <a:extLst>
              <a:ext uri="{FF2B5EF4-FFF2-40B4-BE49-F238E27FC236}">
                <a16:creationId xmlns:a16="http://schemas.microsoft.com/office/drawing/2014/main" id="{8DE2A548-14A8-65BD-B083-E6A476BDD06D}"/>
              </a:ext>
            </a:extLst>
          </p:cNvPr>
          <p:cNvSpPr>
            <a:spLocks noGrp="1"/>
          </p:cNvSpPr>
          <p:nvPr>
            <p:ph type="body" idx="1"/>
          </p:nvPr>
        </p:nvSpPr>
        <p:spPr>
          <a:xfrm>
            <a:off x="3455469" y="779646"/>
            <a:ext cx="8364354" cy="5332396"/>
          </a:xfrm>
        </p:spPr>
        <p:txBody>
          <a:bodyPr/>
          <a:lstStyle/>
          <a:p>
            <a:pPr marL="114300" indent="0">
              <a:buNone/>
            </a:pPr>
            <a:r>
              <a:rPr lang="en-US" sz="2400" b="1" dirty="0"/>
              <a:t>Option One: </a:t>
            </a:r>
            <a:r>
              <a:rPr lang="en-US" sz="2400" dirty="0"/>
              <a:t>Geographic Exclusion(s)</a:t>
            </a:r>
          </a:p>
          <a:p>
            <a:pPr marL="114300" indent="0">
              <a:buNone/>
            </a:pPr>
            <a:r>
              <a:rPr lang="en-US" dirty="0"/>
              <a:t>Staff believe the following geographic exclusions are worth exploring:</a:t>
            </a:r>
          </a:p>
          <a:p>
            <a:pPr marL="571500" indent="-457200">
              <a:buAutoNum type="alphaUcPeriod"/>
            </a:pPr>
            <a:r>
              <a:rPr lang="en-US" b="1" dirty="0"/>
              <a:t>Downtown: </a:t>
            </a:r>
            <a:r>
              <a:rPr lang="en-US" dirty="0">
                <a:effectLst/>
                <a:ea typeface="Calibri" panose="020F0502020204030204" pitchFamily="34" charset="0"/>
                <a:cs typeface="Arial"/>
              </a:rPr>
              <a:t>Area bounded by Grant Street to the north, Mill Street to the south, East Street to the east, and the SMART ROW to the west.</a:t>
            </a:r>
          </a:p>
          <a:p>
            <a:pPr marL="571500" indent="-457200">
              <a:buFont typeface="Noto Sans Symbols"/>
              <a:buAutoNum type="alphaUcPeriod"/>
            </a:pPr>
            <a:r>
              <a:rPr lang="en-US" b="1" kern="100" dirty="0">
                <a:effectLst/>
                <a:ea typeface="Calibri" panose="020F0502020204030204" pitchFamily="34" charset="0"/>
                <a:cs typeface="Arial"/>
              </a:rPr>
              <a:t>Healdsburg Avenue North</a:t>
            </a:r>
            <a:r>
              <a:rPr lang="en-US" b="1" kern="100" dirty="0">
                <a:ea typeface="Calibri" panose="020F0502020204030204" pitchFamily="34" charset="0"/>
                <a:cs typeface="Arial"/>
              </a:rPr>
              <a:t>:</a:t>
            </a:r>
            <a:r>
              <a:rPr lang="en-US" kern="100" dirty="0">
                <a:effectLst/>
                <a:ea typeface="Calibri" panose="020F0502020204030204" pitchFamily="34" charset="0"/>
                <a:cs typeface="Arial"/>
              </a:rPr>
              <a:t> Properties fronting on Healdsburg Avenue from Grant Street at the south to Grove Street (Community Center) at the north.</a:t>
            </a:r>
          </a:p>
          <a:p>
            <a:pPr marL="571500" indent="-457200">
              <a:buFont typeface="Noto Sans Symbols"/>
              <a:buAutoNum type="alphaUcPeriod"/>
            </a:pPr>
            <a:r>
              <a:rPr lang="en-US" b="1" kern="100" dirty="0">
                <a:effectLst/>
                <a:ea typeface="Calibri" panose="020F0502020204030204" pitchFamily="34" charset="0"/>
                <a:cs typeface="Arial"/>
              </a:rPr>
              <a:t>Central Healdsburg Avenue Plan (Depot Area):</a:t>
            </a:r>
            <a:r>
              <a:rPr lang="en-US" kern="100" dirty="0">
                <a:effectLst/>
                <a:ea typeface="Calibri" panose="020F0502020204030204" pitchFamily="34" charset="0"/>
                <a:cs typeface="Arial"/>
              </a:rPr>
              <a:t> Properties within the adopted CHAP boundary.</a:t>
            </a:r>
          </a:p>
          <a:p>
            <a:pPr marL="571500" indent="-457200">
              <a:buFont typeface="Noto Sans Symbols"/>
              <a:buAutoNum type="alphaUcPeriod"/>
            </a:pPr>
            <a:r>
              <a:rPr lang="en-US" b="1" kern="100" dirty="0">
                <a:effectLst/>
                <a:ea typeface="Calibri" panose="020F0502020204030204" pitchFamily="34" charset="0"/>
                <a:cs typeface="Arial"/>
              </a:rPr>
              <a:t>South Entry Area Plan </a:t>
            </a:r>
            <a:r>
              <a:rPr lang="en-US" kern="100" dirty="0">
                <a:effectLst/>
                <a:ea typeface="Calibri" panose="020F0502020204030204" pitchFamily="34" charset="0"/>
                <a:cs typeface="Arial"/>
              </a:rPr>
              <a:t>– Properties within the Healdsburg City limits located east of the Russian River on the other side of the Healdsburg Bridge.</a:t>
            </a:r>
            <a:r>
              <a:rPr lang="en-US" kern="100" dirty="0">
                <a:ea typeface="Calibri" panose="020F0502020204030204" pitchFamily="34" charset="0"/>
                <a:cs typeface="Arial"/>
              </a:rPr>
              <a:t> </a:t>
            </a:r>
            <a:endParaRPr lang="en-US" dirty="0"/>
          </a:p>
        </p:txBody>
      </p:sp>
    </p:spTree>
    <p:extLst>
      <p:ext uri="{BB962C8B-B14F-4D97-AF65-F5344CB8AC3E}">
        <p14:creationId xmlns:p14="http://schemas.microsoft.com/office/powerpoint/2010/main" val="11013537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D071-5E13-AF30-2EF7-6C5CCC2318EB}"/>
              </a:ext>
            </a:extLst>
          </p:cNvPr>
          <p:cNvSpPr>
            <a:spLocks noGrp="1"/>
          </p:cNvSpPr>
          <p:nvPr>
            <p:ph type="title"/>
          </p:nvPr>
        </p:nvSpPr>
        <p:spPr/>
        <p:txBody>
          <a:bodyPr/>
          <a:lstStyle/>
          <a:p>
            <a:r>
              <a:rPr lang="en-US"/>
              <a:t>Assessment of the City’s Growth Management Ordinance</a:t>
            </a:r>
          </a:p>
        </p:txBody>
      </p:sp>
      <p:sp>
        <p:nvSpPr>
          <p:cNvPr id="3" name="Text Placeholder 2">
            <a:extLst>
              <a:ext uri="{FF2B5EF4-FFF2-40B4-BE49-F238E27FC236}">
                <a16:creationId xmlns:a16="http://schemas.microsoft.com/office/drawing/2014/main" id="{8DE2A548-14A8-65BD-B083-E6A476BDD06D}"/>
              </a:ext>
            </a:extLst>
          </p:cNvPr>
          <p:cNvSpPr>
            <a:spLocks noGrp="1"/>
          </p:cNvSpPr>
          <p:nvPr>
            <p:ph type="body" idx="1"/>
          </p:nvPr>
        </p:nvSpPr>
        <p:spPr>
          <a:xfrm>
            <a:off x="3388093" y="864107"/>
            <a:ext cx="8672362" cy="5363437"/>
          </a:xfrm>
        </p:spPr>
        <p:txBody>
          <a:bodyPr>
            <a:normAutofit/>
          </a:bodyPr>
          <a:lstStyle/>
          <a:p>
            <a:pPr marL="114300" indent="0">
              <a:buNone/>
            </a:pPr>
            <a:r>
              <a:rPr lang="en-US" sz="2400" b="1" dirty="0"/>
              <a:t>Option 2:</a:t>
            </a:r>
            <a:r>
              <a:rPr lang="en-US" sz="2400" dirty="0"/>
              <a:t> Remove income restriction on multifamily rental units</a:t>
            </a:r>
          </a:p>
          <a:p>
            <a:r>
              <a:rPr lang="en-US" dirty="0"/>
              <a:t>Current GMO allows for 150 multifamily units to be built per three-year cycle.</a:t>
            </a:r>
          </a:p>
          <a:p>
            <a:r>
              <a:rPr lang="en-US" dirty="0"/>
              <a:t>Units are subject to an income restriction at the “middle income” level 120-160% AMI. </a:t>
            </a:r>
          </a:p>
          <a:p>
            <a:r>
              <a:rPr lang="en-US" dirty="0"/>
              <a:t>Burdensome income verification requirements for tenants that results in participants losing housing security when they are financially successful.</a:t>
            </a:r>
          </a:p>
          <a:p>
            <a:r>
              <a:rPr lang="en-US" dirty="0"/>
              <a:t>No significant new workforce housing has resulted since creation.</a:t>
            </a:r>
          </a:p>
          <a:p>
            <a:pPr marL="114300" indent="0">
              <a:buNone/>
            </a:pPr>
            <a:r>
              <a:rPr lang="en-US" dirty="0"/>
              <a:t>Polling will explore the feasibility of removing the income restriction for </a:t>
            </a:r>
            <a:r>
              <a:rPr lang="en-US" b="1" i="1" u="sng" dirty="0"/>
              <a:t>rental units </a:t>
            </a:r>
            <a:r>
              <a:rPr lang="en-US" dirty="0"/>
              <a:t>only (not for sale). </a:t>
            </a:r>
          </a:p>
          <a:p>
            <a:pPr marL="114300" indent="0">
              <a:buNone/>
            </a:pPr>
            <a:r>
              <a:rPr lang="en-US" dirty="0"/>
              <a:t>Staff believe this will unlock the potential of more workforce housing by eliminating the burdensome requirements for developers and tenants.</a:t>
            </a:r>
          </a:p>
          <a:p>
            <a:pPr marL="114300" indent="0">
              <a:buNone/>
            </a:pPr>
            <a:r>
              <a:rPr lang="en-US" dirty="0"/>
              <a:t>These units would also be subject to the City's Inclusionary Housing Ordinance.  </a:t>
            </a:r>
          </a:p>
        </p:txBody>
      </p:sp>
    </p:spTree>
    <p:extLst>
      <p:ext uri="{BB962C8B-B14F-4D97-AF65-F5344CB8AC3E}">
        <p14:creationId xmlns:p14="http://schemas.microsoft.com/office/powerpoint/2010/main" val="18149416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84E-A294-4D90-B75B-A1365DD9E3B1}"/>
              </a:ext>
            </a:extLst>
          </p:cNvPr>
          <p:cNvSpPr>
            <a:spLocks noGrp="1"/>
          </p:cNvSpPr>
          <p:nvPr>
            <p:ph type="title"/>
          </p:nvPr>
        </p:nvSpPr>
        <p:spPr>
          <a:xfrm>
            <a:off x="1524001" y="232110"/>
            <a:ext cx="6055969" cy="1325563"/>
          </a:xfrm>
        </p:spPr>
        <p:txBody>
          <a:bodyPr/>
          <a:lstStyle/>
          <a:p>
            <a:r>
              <a:rPr lang="en-US" dirty="0"/>
              <a:t>About FM3</a:t>
            </a:r>
          </a:p>
        </p:txBody>
      </p:sp>
      <p:sp>
        <p:nvSpPr>
          <p:cNvPr id="7" name="Text Placeholder 6">
            <a:extLst>
              <a:ext uri="{FF2B5EF4-FFF2-40B4-BE49-F238E27FC236}">
                <a16:creationId xmlns:a16="http://schemas.microsoft.com/office/drawing/2014/main" id="{CF1B3312-7536-4AA8-9EE0-5B09DFCF3674}"/>
              </a:ext>
            </a:extLst>
          </p:cNvPr>
          <p:cNvSpPr>
            <a:spLocks noGrp="1"/>
          </p:cNvSpPr>
          <p:nvPr>
            <p:ph type="body" sz="quarter" idx="10"/>
          </p:nvPr>
        </p:nvSpPr>
        <p:spPr>
          <a:xfrm>
            <a:off x="1698879" y="894890"/>
            <a:ext cx="5817548" cy="5115293"/>
          </a:xfrm>
        </p:spPr>
        <p:txBody>
          <a:bodyPr/>
          <a:lstStyle/>
          <a:p>
            <a:pPr algn="just">
              <a:buFont typeface="Arial" panose="020B0604020202020204" pitchFamily="34" charset="0"/>
              <a:buChar char="•"/>
            </a:pPr>
            <a:r>
              <a:rPr lang="en-US" sz="2600" dirty="0"/>
              <a:t>Founded in 1981</a:t>
            </a:r>
          </a:p>
          <a:p>
            <a:pPr algn="just">
              <a:buFont typeface="Arial" panose="020B0604020202020204" pitchFamily="34" charset="0"/>
              <a:buChar char="•"/>
            </a:pPr>
            <a:r>
              <a:rPr lang="en-US" sz="2600" dirty="0"/>
              <a:t>Conducts public opinion research and guides strategy for hundreds of projects each year</a:t>
            </a:r>
          </a:p>
          <a:p>
            <a:pPr algn="just">
              <a:buFont typeface="Arial" panose="020B0604020202020204" pitchFamily="34" charset="0"/>
              <a:buChar char="•"/>
            </a:pPr>
            <a:r>
              <a:rPr lang="en-US" sz="2600" dirty="0"/>
              <a:t>22 employees between Oakland, Los Angeles and Portland</a:t>
            </a:r>
          </a:p>
          <a:p>
            <a:pPr algn="just">
              <a:buFont typeface="Arial" panose="020B0604020202020204" pitchFamily="34" charset="0"/>
              <a:buChar char="•"/>
            </a:pPr>
            <a:r>
              <a:rPr lang="en-US" sz="2600" dirty="0"/>
              <a:t>Completes more than 300+ surveys and 160+ focus groups each year</a:t>
            </a:r>
          </a:p>
          <a:p>
            <a:pPr algn="just">
              <a:buFont typeface="Arial" panose="020B0604020202020204" pitchFamily="34" charset="0"/>
              <a:buChar char="•"/>
            </a:pPr>
            <a:r>
              <a:rPr lang="en-US" sz="2600" dirty="0"/>
              <a:t>FM3 has conducted research in Healdsburg since 2012, including surveys on a prior GMO amendment (2016), sales tax measures (2012 and 2020), and community attitudes (2018)</a:t>
            </a:r>
          </a:p>
        </p:txBody>
      </p:sp>
    </p:spTree>
    <p:extLst>
      <p:ext uri="{BB962C8B-B14F-4D97-AF65-F5344CB8AC3E}">
        <p14:creationId xmlns:p14="http://schemas.microsoft.com/office/powerpoint/2010/main" val="3303660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660EC-D754-5C6F-1965-2C32D60FF99B}"/>
              </a:ext>
            </a:extLst>
          </p:cNvPr>
          <p:cNvSpPr>
            <a:spLocks noGrp="1"/>
          </p:cNvSpPr>
          <p:nvPr>
            <p:ph type="title"/>
          </p:nvPr>
        </p:nvSpPr>
        <p:spPr>
          <a:xfrm>
            <a:off x="1202919" y="284176"/>
            <a:ext cx="9784080" cy="1508760"/>
          </a:xfrm>
        </p:spPr>
        <p:txBody>
          <a:bodyPr>
            <a:normAutofit/>
          </a:bodyPr>
          <a:lstStyle/>
          <a:p>
            <a:r>
              <a:rPr lang="en-US" dirty="0"/>
              <a:t>            Annual Performance audit</a:t>
            </a:r>
          </a:p>
        </p:txBody>
      </p:sp>
      <p:sp>
        <p:nvSpPr>
          <p:cNvPr id="3" name="Content Placeholder 2">
            <a:extLst>
              <a:ext uri="{FF2B5EF4-FFF2-40B4-BE49-F238E27FC236}">
                <a16:creationId xmlns:a16="http://schemas.microsoft.com/office/drawing/2014/main" id="{56F9D87E-2346-FBEA-2C1C-9F63F5C95590}"/>
              </a:ext>
            </a:extLst>
          </p:cNvPr>
          <p:cNvSpPr>
            <a:spLocks noGrp="1"/>
          </p:cNvSpPr>
          <p:nvPr>
            <p:ph idx="1"/>
          </p:nvPr>
        </p:nvSpPr>
        <p:spPr>
          <a:xfrm>
            <a:off x="1202920" y="2011680"/>
            <a:ext cx="10721602" cy="4206240"/>
          </a:xfrm>
        </p:spPr>
        <p:txBody>
          <a:bodyPr>
            <a:normAutofit/>
          </a:bodyPr>
          <a:lstStyle/>
          <a:p>
            <a:r>
              <a:rPr lang="en-US" sz="2000" dirty="0"/>
              <a:t>Performance Audit</a:t>
            </a:r>
          </a:p>
          <a:p>
            <a:pPr lvl="1"/>
            <a:r>
              <a:rPr lang="en-US" dirty="0"/>
              <a:t>Each agency shall prepare and distribute to the Committee an annual report which includes the amount received from the measure and how it was allocated.</a:t>
            </a:r>
          </a:p>
          <a:p>
            <a:pPr lvl="2"/>
            <a:r>
              <a:rPr lang="en-US" sz="2000" dirty="0"/>
              <a:t>A summary of the positions and start up, equipment and facilities that were funded with revenue.</a:t>
            </a:r>
          </a:p>
          <a:p>
            <a:pPr lvl="2"/>
            <a:r>
              <a:rPr lang="en-US" sz="2000" dirty="0"/>
              <a:t>The specific activities that support fire prevention, including vegetation management.</a:t>
            </a:r>
          </a:p>
          <a:p>
            <a:pPr lvl="2"/>
            <a:r>
              <a:rPr lang="en-US" sz="2000" dirty="0"/>
              <a:t>Status of facility capital improvement projects that are funded with revenue from the tax.</a:t>
            </a:r>
          </a:p>
          <a:p>
            <a:pPr lvl="2"/>
            <a:r>
              <a:rPr lang="en-US" sz="2000" dirty="0"/>
              <a:t>Demonstration of compliance with the requirements of this plan that the funds shall be used to pay for enhancing operations.</a:t>
            </a:r>
          </a:p>
          <a:p>
            <a:pPr lvl="2"/>
            <a:r>
              <a:rPr lang="en-US" sz="2000" dirty="0"/>
              <a:t>Any remaining funds from allocations provided in previous years, and an explanation for proposed use of such funds.</a:t>
            </a:r>
          </a:p>
        </p:txBody>
      </p:sp>
      <p:pic>
        <p:nvPicPr>
          <p:cNvPr id="5" name="Picture 4">
            <a:extLst>
              <a:ext uri="{FF2B5EF4-FFF2-40B4-BE49-F238E27FC236}">
                <a16:creationId xmlns:a16="http://schemas.microsoft.com/office/drawing/2014/main" id="{6F180D1F-488F-4B0F-90FE-B7E60B9F803F}"/>
              </a:ext>
            </a:extLst>
          </p:cNvPr>
          <p:cNvPicPr>
            <a:picLocks noChangeAspect="1"/>
          </p:cNvPicPr>
          <p:nvPr/>
        </p:nvPicPr>
        <p:blipFill>
          <a:blip r:embed="rId2"/>
          <a:stretch>
            <a:fillRect/>
          </a:stretch>
        </p:blipFill>
        <p:spPr>
          <a:xfrm>
            <a:off x="404274" y="189549"/>
            <a:ext cx="1597290" cy="1603387"/>
          </a:xfrm>
          <a:prstGeom prst="rect">
            <a:avLst/>
          </a:prstGeom>
        </p:spPr>
      </p:pic>
    </p:spTree>
    <p:extLst>
      <p:ext uri="{BB962C8B-B14F-4D97-AF65-F5344CB8AC3E}">
        <p14:creationId xmlns:p14="http://schemas.microsoft.com/office/powerpoint/2010/main" val="11917918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C8F1-5808-414F-BD13-F3409783CF66}"/>
              </a:ext>
            </a:extLst>
          </p:cNvPr>
          <p:cNvSpPr>
            <a:spLocks noGrp="1"/>
          </p:cNvSpPr>
          <p:nvPr>
            <p:ph type="title"/>
          </p:nvPr>
        </p:nvSpPr>
        <p:spPr/>
        <p:txBody>
          <a:bodyPr>
            <a:normAutofit/>
          </a:bodyPr>
          <a:lstStyle/>
          <a:p>
            <a:r>
              <a:rPr lang="en-US" sz="3600" dirty="0"/>
              <a:t>Survey Methodology</a:t>
            </a:r>
          </a:p>
        </p:txBody>
      </p:sp>
      <p:graphicFrame>
        <p:nvGraphicFramePr>
          <p:cNvPr id="44" name="Table 43">
            <a:extLst>
              <a:ext uri="{FF2B5EF4-FFF2-40B4-BE49-F238E27FC236}">
                <a16:creationId xmlns:a16="http://schemas.microsoft.com/office/drawing/2014/main" id="{24C083AE-A7C4-46E6-8E31-C2191E1D070E}"/>
              </a:ext>
            </a:extLst>
          </p:cNvPr>
          <p:cNvGraphicFramePr>
            <a:graphicFrameLocks noGrp="1"/>
          </p:cNvGraphicFramePr>
          <p:nvPr/>
        </p:nvGraphicFramePr>
        <p:xfrm>
          <a:off x="1682385" y="824252"/>
          <a:ext cx="8827233" cy="5209496"/>
        </p:xfrm>
        <a:graphic>
          <a:graphicData uri="http://schemas.openxmlformats.org/drawingml/2006/table">
            <a:tbl>
              <a:tblPr firstCol="1" bandRow="1">
                <a:tableStyleId>{93296810-A885-4BE3-A3E7-6D5BEEA58F35}</a:tableStyleId>
              </a:tblPr>
              <a:tblGrid>
                <a:gridCol w="2708401">
                  <a:extLst>
                    <a:ext uri="{9D8B030D-6E8A-4147-A177-3AD203B41FA5}">
                      <a16:colId xmlns:a16="http://schemas.microsoft.com/office/drawing/2014/main" val="90720934"/>
                    </a:ext>
                  </a:extLst>
                </a:gridCol>
                <a:gridCol w="6118832">
                  <a:extLst>
                    <a:ext uri="{9D8B030D-6E8A-4147-A177-3AD203B41FA5}">
                      <a16:colId xmlns:a16="http://schemas.microsoft.com/office/drawing/2014/main" val="4125130851"/>
                    </a:ext>
                  </a:extLst>
                </a:gridCol>
              </a:tblGrid>
              <a:tr h="578833">
                <a:tc>
                  <a:txBody>
                    <a:bodyPr/>
                    <a:lstStyle/>
                    <a:p>
                      <a:pPr algn="ctr"/>
                      <a:r>
                        <a:rPr lang="en-US" sz="1800" dirty="0"/>
                        <a:t>Survey Type</a:t>
                      </a:r>
                    </a:p>
                  </a:txBody>
                  <a:tcPr anchor="ctr">
                    <a:solidFill>
                      <a:schemeClr val="accent1"/>
                    </a:solidFill>
                  </a:tcPr>
                </a:tc>
                <a:tc>
                  <a:txBody>
                    <a:bodyPr/>
                    <a:lstStyle/>
                    <a:p>
                      <a:pPr marL="0" marR="0" algn="ctr">
                        <a:lnSpc>
                          <a:spcPct val="107000"/>
                        </a:lnSpc>
                        <a:spcBef>
                          <a:spcPts val="0"/>
                        </a:spcBef>
                        <a:spcAft>
                          <a:spcPts val="800"/>
                        </a:spcAft>
                      </a:pPr>
                      <a:r>
                        <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20-Minute Dual-Mode Voter Survey      </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3586739"/>
                  </a:ext>
                </a:extLst>
              </a:tr>
              <a:tr h="578833">
                <a:tc>
                  <a:txBody>
                    <a:bodyPr/>
                    <a:lstStyle/>
                    <a:p>
                      <a:pPr algn="ctr"/>
                      <a:r>
                        <a:rPr lang="en-US" sz="1800" dirty="0"/>
                        <a:t>Research Population</a:t>
                      </a:r>
                    </a:p>
                  </a:txBody>
                  <a:tcPr anchor="ctr">
                    <a:solidFill>
                      <a:schemeClr val="accent1"/>
                    </a:solidFill>
                  </a:tcPr>
                </a:tc>
                <a:tc>
                  <a:txBody>
                    <a:bodyPr/>
                    <a:lstStyle/>
                    <a:p>
                      <a:pPr marL="0" marR="0" algn="ctr">
                        <a:lnSpc>
                          <a:spcPct val="107000"/>
                        </a:lnSpc>
                        <a:spcBef>
                          <a:spcPts val="0"/>
                        </a:spcBef>
                        <a:spcAft>
                          <a:spcPts val="800"/>
                        </a:spcAft>
                      </a:pPr>
                      <a:r>
                        <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400 Likely Nov. 2024 Voters in City of Healdsburg</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45775839"/>
                  </a:ext>
                </a:extLst>
              </a:tr>
              <a:tr h="578833">
                <a:tc>
                  <a:txBody>
                    <a:bodyPr/>
                    <a:lstStyle/>
                    <a:p>
                      <a:pPr algn="ctr"/>
                      <a:r>
                        <a:rPr lang="en-US" sz="1800" dirty="0"/>
                        <a:t>Margin of Sampling Error</a:t>
                      </a:r>
                    </a:p>
                  </a:txBody>
                  <a:tcPr anchor="ctr">
                    <a:solidFill>
                      <a:schemeClr val="accent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±4.9% </a:t>
                      </a:r>
                      <a:r>
                        <a:rPr lang="en-US" sz="1800" b="0" i="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the 95% Confidence Level </a:t>
                      </a:r>
                      <a:endParaRPr lang="en-US" sz="18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5793943"/>
                  </a:ext>
                </a:extLst>
              </a:tr>
              <a:tr h="578833">
                <a:tc>
                  <a:txBody>
                    <a:bodyPr/>
                    <a:lstStyle/>
                    <a:p>
                      <a:pPr algn="ctr"/>
                      <a:r>
                        <a:rPr lang="en-US" sz="1800" dirty="0"/>
                        <a:t>Languages</a:t>
                      </a:r>
                    </a:p>
                  </a:txBody>
                  <a:tcPr anchor="ctr">
                    <a:solidFill>
                      <a:schemeClr val="accent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b="0" i="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Phone interviews in English and Spanish;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b="0" i="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online interviews in English only</a:t>
                      </a:r>
                      <a:r>
                        <a:rPr lang="en-US" sz="1800" b="0" i="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4126025"/>
                  </a:ext>
                </a:extLst>
              </a:tr>
              <a:tr h="1447082">
                <a:tc>
                  <a:txBody>
                    <a:bodyPr/>
                    <a:lstStyle/>
                    <a:p>
                      <a:pPr algn="ctr"/>
                      <a:endParaRPr lang="en-US" sz="1800" dirty="0"/>
                    </a:p>
                    <a:p>
                      <a:pPr algn="ctr"/>
                      <a:r>
                        <a:rPr lang="en-US" sz="1800" dirty="0"/>
                        <a:t>Contact Methods</a:t>
                      </a:r>
                    </a:p>
                    <a:p>
                      <a:pPr algn="ctr"/>
                      <a:endParaRPr lang="en-US" sz="1800" dirty="0"/>
                    </a:p>
                  </a:txBody>
                  <a:tcPr anchor="ctr">
                    <a:solidFill>
                      <a:schemeClr val="accent1"/>
                    </a:solidFill>
                  </a:tcPr>
                </a:tc>
                <a:tc>
                  <a:txBody>
                    <a:bodyPr/>
                    <a:lstStyle/>
                    <a:p>
                      <a:pPr algn="ctr"/>
                      <a:endParaRPr lang="en-US" sz="1800" dirty="0"/>
                    </a:p>
                  </a:txBody>
                  <a:tcPr anchor="ctr"/>
                </a:tc>
                <a:extLst>
                  <a:ext uri="{0D108BD9-81ED-4DB2-BD59-A6C34878D82A}">
                    <a16:rowId xmlns:a16="http://schemas.microsoft.com/office/drawing/2014/main" val="1056214626"/>
                  </a:ext>
                </a:extLst>
              </a:tr>
              <a:tr h="1447082">
                <a:tc>
                  <a:txBody>
                    <a:bodyPr/>
                    <a:lstStyle/>
                    <a:p>
                      <a:pPr algn="ctr"/>
                      <a:endParaRPr lang="en-US" sz="1800" dirty="0"/>
                    </a:p>
                    <a:p>
                      <a:pPr algn="ctr"/>
                      <a:r>
                        <a:rPr lang="en-US" sz="1800" dirty="0"/>
                        <a:t>Data Collection Modes</a:t>
                      </a:r>
                    </a:p>
                    <a:p>
                      <a:pPr algn="ctr"/>
                      <a:endParaRPr lang="en-US" sz="1800" dirty="0"/>
                    </a:p>
                  </a:txBody>
                  <a:tcPr anchor="ctr">
                    <a:solidFill>
                      <a:schemeClr val="accent1"/>
                    </a:solidFill>
                  </a:tcPr>
                </a:tc>
                <a:tc>
                  <a:txBody>
                    <a:bodyPr/>
                    <a:lstStyle/>
                    <a:p>
                      <a:pPr algn="ctr"/>
                      <a:endParaRPr lang="en-US" sz="1800" dirty="0"/>
                    </a:p>
                  </a:txBody>
                  <a:tcPr anchor="ctr"/>
                </a:tc>
                <a:extLst>
                  <a:ext uri="{0D108BD9-81ED-4DB2-BD59-A6C34878D82A}">
                    <a16:rowId xmlns:a16="http://schemas.microsoft.com/office/drawing/2014/main" val="598336593"/>
                  </a:ext>
                </a:extLst>
              </a:tr>
            </a:tbl>
          </a:graphicData>
        </a:graphic>
      </p:graphicFrame>
      <p:grpSp>
        <p:nvGrpSpPr>
          <p:cNvPr id="48" name="Group 47">
            <a:extLst>
              <a:ext uri="{FF2B5EF4-FFF2-40B4-BE49-F238E27FC236}">
                <a16:creationId xmlns:a16="http://schemas.microsoft.com/office/drawing/2014/main" id="{2AB2646E-C178-4581-A01D-CCCD9894B45D}"/>
              </a:ext>
            </a:extLst>
          </p:cNvPr>
          <p:cNvGrpSpPr/>
          <p:nvPr/>
        </p:nvGrpSpPr>
        <p:grpSpPr>
          <a:xfrm>
            <a:off x="6970349" y="3302188"/>
            <a:ext cx="1221067" cy="1143448"/>
            <a:chOff x="5686888" y="3357941"/>
            <a:chExt cx="1221067" cy="1143448"/>
          </a:xfrm>
        </p:grpSpPr>
        <p:sp>
          <p:nvSpPr>
            <p:cNvPr id="49" name="TextBox 48">
              <a:extLst>
                <a:ext uri="{FF2B5EF4-FFF2-40B4-BE49-F238E27FC236}">
                  <a16:creationId xmlns:a16="http://schemas.microsoft.com/office/drawing/2014/main" id="{8FF6A4E0-ED1D-4C4A-946A-B6041BAB4678}"/>
                </a:ext>
              </a:extLst>
            </p:cNvPr>
            <p:cNvSpPr txBox="1"/>
            <p:nvPr/>
          </p:nvSpPr>
          <p:spPr>
            <a:xfrm>
              <a:off x="5686888" y="3855057"/>
              <a:ext cx="1221067" cy="646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sym typeface="Arial"/>
                </a:rPr>
                <a:t>Text</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sym typeface="Arial"/>
                </a:rPr>
                <a:t>Invitations</a:t>
              </a:r>
            </a:p>
          </p:txBody>
        </p:sp>
        <p:pic>
          <p:nvPicPr>
            <p:cNvPr id="51" name="Picture 50">
              <a:extLst>
                <a:ext uri="{FF2B5EF4-FFF2-40B4-BE49-F238E27FC236}">
                  <a16:creationId xmlns:a16="http://schemas.microsoft.com/office/drawing/2014/main" id="{195999B4-A563-46F3-937F-AAEC7CCB7D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000000">
              <a:off x="6057399" y="3357941"/>
              <a:ext cx="481626" cy="478578"/>
            </a:xfrm>
            <a:prstGeom prst="rect">
              <a:avLst/>
            </a:prstGeom>
          </p:spPr>
        </p:pic>
      </p:grpSp>
      <p:grpSp>
        <p:nvGrpSpPr>
          <p:cNvPr id="52" name="Group 51">
            <a:extLst>
              <a:ext uri="{FF2B5EF4-FFF2-40B4-BE49-F238E27FC236}">
                <a16:creationId xmlns:a16="http://schemas.microsoft.com/office/drawing/2014/main" id="{50C2C65D-1D33-4ECB-B1DD-AF49D6684A6D}"/>
              </a:ext>
            </a:extLst>
          </p:cNvPr>
          <p:cNvGrpSpPr/>
          <p:nvPr/>
        </p:nvGrpSpPr>
        <p:grpSpPr>
          <a:xfrm>
            <a:off x="5219680" y="3283603"/>
            <a:ext cx="1221067" cy="1208285"/>
            <a:chOff x="2552457" y="3293103"/>
            <a:chExt cx="1221067" cy="1208285"/>
          </a:xfrm>
        </p:grpSpPr>
        <p:sp>
          <p:nvSpPr>
            <p:cNvPr id="53" name="TextBox 52">
              <a:extLst>
                <a:ext uri="{FF2B5EF4-FFF2-40B4-BE49-F238E27FC236}">
                  <a16:creationId xmlns:a16="http://schemas.microsoft.com/office/drawing/2014/main" id="{5CBEE2ED-BB5D-44DF-8374-61207A5C9077}"/>
                </a:ext>
              </a:extLst>
            </p:cNvPr>
            <p:cNvSpPr txBox="1"/>
            <p:nvPr/>
          </p:nvSpPr>
          <p:spPr>
            <a:xfrm>
              <a:off x="2552457" y="3855057"/>
              <a:ext cx="12210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sym typeface="Arial"/>
                </a:rPr>
                <a:t>Telephone</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sym typeface="Arial"/>
                </a:rPr>
                <a:t>Calls</a:t>
              </a:r>
            </a:p>
          </p:txBody>
        </p:sp>
        <p:pic>
          <p:nvPicPr>
            <p:cNvPr id="54" name="Picture 53" descr="A close up of a logo&#10;&#10;Description automatically generated">
              <a:extLst>
                <a:ext uri="{FF2B5EF4-FFF2-40B4-BE49-F238E27FC236}">
                  <a16:creationId xmlns:a16="http://schemas.microsoft.com/office/drawing/2014/main" id="{18B41703-6C9F-43C8-B066-190C5DE30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831" y="3293103"/>
              <a:ext cx="571429" cy="571429"/>
            </a:xfrm>
            <a:prstGeom prst="rect">
              <a:avLst/>
            </a:prstGeom>
          </p:spPr>
        </p:pic>
      </p:grpSp>
      <p:grpSp>
        <p:nvGrpSpPr>
          <p:cNvPr id="55" name="Group 54">
            <a:extLst>
              <a:ext uri="{FF2B5EF4-FFF2-40B4-BE49-F238E27FC236}">
                <a16:creationId xmlns:a16="http://schemas.microsoft.com/office/drawing/2014/main" id="{21FB6D43-D19A-4ADE-AF0D-B760093B0B66}"/>
              </a:ext>
            </a:extLst>
          </p:cNvPr>
          <p:cNvGrpSpPr/>
          <p:nvPr/>
        </p:nvGrpSpPr>
        <p:grpSpPr>
          <a:xfrm>
            <a:off x="8694085" y="3293109"/>
            <a:ext cx="1221067" cy="1142027"/>
            <a:chOff x="3553008" y="3359361"/>
            <a:chExt cx="1221067" cy="1142027"/>
          </a:xfrm>
        </p:grpSpPr>
        <p:sp>
          <p:nvSpPr>
            <p:cNvPr id="56" name="TextBox 55">
              <a:extLst>
                <a:ext uri="{FF2B5EF4-FFF2-40B4-BE49-F238E27FC236}">
                  <a16:creationId xmlns:a16="http://schemas.microsoft.com/office/drawing/2014/main" id="{69EAC3FB-6913-4AFB-89CF-F8BEB52DD5C3}"/>
                </a:ext>
              </a:extLst>
            </p:cNvPr>
            <p:cNvSpPr txBox="1"/>
            <p:nvPr/>
          </p:nvSpPr>
          <p:spPr>
            <a:xfrm>
              <a:off x="3553008" y="3855057"/>
              <a:ext cx="12210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sym typeface="Arial"/>
                </a:rPr>
                <a:t>Email</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sym typeface="Arial"/>
                </a:rPr>
                <a:t>Invitations</a:t>
              </a:r>
            </a:p>
          </p:txBody>
        </p:sp>
        <p:pic>
          <p:nvPicPr>
            <p:cNvPr id="57" name="Picture 22">
              <a:extLst>
                <a:ext uri="{FF2B5EF4-FFF2-40B4-BE49-F238E27FC236}">
                  <a16:creationId xmlns:a16="http://schemas.microsoft.com/office/drawing/2014/main" id="{356F6BCC-6884-4549-8D89-CAAB608298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944085" y="3359361"/>
              <a:ext cx="438912" cy="438912"/>
            </a:xfrm>
            <a:prstGeom prst="rect">
              <a:avLst/>
            </a:prstGeom>
          </p:spPr>
        </p:pic>
      </p:grpSp>
      <p:grpSp>
        <p:nvGrpSpPr>
          <p:cNvPr id="58" name="Group 57">
            <a:extLst>
              <a:ext uri="{FF2B5EF4-FFF2-40B4-BE49-F238E27FC236}">
                <a16:creationId xmlns:a16="http://schemas.microsoft.com/office/drawing/2014/main" id="{9EB7FD3F-0649-49F9-A97F-5D37C4712C9C}"/>
              </a:ext>
            </a:extLst>
          </p:cNvPr>
          <p:cNvGrpSpPr/>
          <p:nvPr/>
        </p:nvGrpSpPr>
        <p:grpSpPr>
          <a:xfrm>
            <a:off x="5967508" y="4704009"/>
            <a:ext cx="1221067" cy="1161901"/>
            <a:chOff x="3128433" y="4558347"/>
            <a:chExt cx="1221067" cy="1161901"/>
          </a:xfrm>
        </p:grpSpPr>
        <p:sp>
          <p:nvSpPr>
            <p:cNvPr id="59" name="TextBox 58">
              <a:extLst>
                <a:ext uri="{FF2B5EF4-FFF2-40B4-BE49-F238E27FC236}">
                  <a16:creationId xmlns:a16="http://schemas.microsoft.com/office/drawing/2014/main" id="{AE3F51B0-5AEB-4DAF-8666-3C4F490B4FA5}"/>
                </a:ext>
              </a:extLst>
            </p:cNvPr>
            <p:cNvSpPr txBox="1"/>
            <p:nvPr/>
          </p:nvSpPr>
          <p:spPr>
            <a:xfrm>
              <a:off x="3128433" y="5073917"/>
              <a:ext cx="12210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sym typeface="Arial"/>
                </a:rPr>
                <a:t>Telephone</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sym typeface="Arial"/>
                </a:rPr>
                <a:t>Interviews</a:t>
              </a:r>
            </a:p>
          </p:txBody>
        </p:sp>
        <p:pic>
          <p:nvPicPr>
            <p:cNvPr id="60" name="Picture 59" descr="A close up of a logo&#10;&#10;Description automatically generated">
              <a:extLst>
                <a:ext uri="{FF2B5EF4-FFF2-40B4-BE49-F238E27FC236}">
                  <a16:creationId xmlns:a16="http://schemas.microsoft.com/office/drawing/2014/main" id="{8710608B-7835-474E-97DC-B26CDCA36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252" y="4558347"/>
              <a:ext cx="571429" cy="571429"/>
            </a:xfrm>
            <a:prstGeom prst="rect">
              <a:avLst/>
            </a:prstGeom>
          </p:spPr>
        </p:pic>
      </p:grpSp>
      <p:grpSp>
        <p:nvGrpSpPr>
          <p:cNvPr id="61" name="Group 60">
            <a:extLst>
              <a:ext uri="{FF2B5EF4-FFF2-40B4-BE49-F238E27FC236}">
                <a16:creationId xmlns:a16="http://schemas.microsoft.com/office/drawing/2014/main" id="{69795236-2DD8-419D-8725-3471586DAA27}"/>
              </a:ext>
            </a:extLst>
          </p:cNvPr>
          <p:cNvGrpSpPr/>
          <p:nvPr/>
        </p:nvGrpSpPr>
        <p:grpSpPr>
          <a:xfrm>
            <a:off x="7628029" y="4719441"/>
            <a:ext cx="1221067" cy="1161902"/>
            <a:chOff x="4304928" y="4558347"/>
            <a:chExt cx="1221067" cy="1161902"/>
          </a:xfrm>
        </p:grpSpPr>
        <p:sp>
          <p:nvSpPr>
            <p:cNvPr id="62" name="TextBox 61">
              <a:extLst>
                <a:ext uri="{FF2B5EF4-FFF2-40B4-BE49-F238E27FC236}">
                  <a16:creationId xmlns:a16="http://schemas.microsoft.com/office/drawing/2014/main" id="{949E3581-0C06-4782-9AD9-041236C52ECB}"/>
                </a:ext>
              </a:extLst>
            </p:cNvPr>
            <p:cNvSpPr txBox="1"/>
            <p:nvPr/>
          </p:nvSpPr>
          <p:spPr>
            <a:xfrm>
              <a:off x="4304928" y="5073917"/>
              <a:ext cx="1221067" cy="646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sym typeface="Arial"/>
                </a:rPr>
                <a:t>Online</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sym typeface="Arial"/>
                </a:rPr>
                <a:t>Interviews</a:t>
              </a:r>
            </a:p>
          </p:txBody>
        </p:sp>
        <p:pic>
          <p:nvPicPr>
            <p:cNvPr id="63" name="Picture 62">
              <a:extLst>
                <a:ext uri="{FF2B5EF4-FFF2-40B4-BE49-F238E27FC236}">
                  <a16:creationId xmlns:a16="http://schemas.microsoft.com/office/drawing/2014/main" id="{EBAAAE77-E960-4A72-AFE9-BCE736F340BD}"/>
                </a:ext>
              </a:extLst>
            </p:cNvPr>
            <p:cNvPicPr>
              <a:picLocks noChangeAspect="1"/>
            </p:cNvPicPr>
            <p:nvPr/>
          </p:nvPicPr>
          <p:blipFill>
            <a:blip r:embed="rId6"/>
            <a:stretch>
              <a:fillRect/>
            </a:stretch>
          </p:blipFill>
          <p:spPr>
            <a:xfrm>
              <a:off x="4604384" y="4558347"/>
              <a:ext cx="622155" cy="490810"/>
            </a:xfrm>
            <a:prstGeom prst="rect">
              <a:avLst/>
            </a:prstGeom>
          </p:spPr>
        </p:pic>
      </p:grpSp>
    </p:spTree>
    <p:extLst>
      <p:ext uri="{BB962C8B-B14F-4D97-AF65-F5344CB8AC3E}">
        <p14:creationId xmlns:p14="http://schemas.microsoft.com/office/powerpoint/2010/main" val="21322087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Arrow: Down 283">
            <a:extLst>
              <a:ext uri="{FF2B5EF4-FFF2-40B4-BE49-F238E27FC236}">
                <a16:creationId xmlns:a16="http://schemas.microsoft.com/office/drawing/2014/main" id="{4B9AA104-358D-42BE-B99C-10DB6BAA78AB}"/>
              </a:ext>
            </a:extLst>
          </p:cNvPr>
          <p:cNvSpPr/>
          <p:nvPr/>
        </p:nvSpPr>
        <p:spPr bwMode="auto">
          <a:xfrm>
            <a:off x="3418586" y="5187588"/>
            <a:ext cx="1338393" cy="691713"/>
          </a:xfrm>
          <a:prstGeom prst="downArrow">
            <a:avLst>
              <a:gd name="adj1" fmla="val 50000"/>
              <a:gd name="adj2" fmla="val 46219"/>
            </a:avLst>
          </a:prstGeom>
          <a:solidFill>
            <a:schemeClr val="accent1">
              <a:alpha val="10000"/>
            </a:scheme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820718" rtl="0" eaLnBrk="1" fontAlgn="base" latinLnBrk="0" hangingPunct="1">
              <a:lnSpc>
                <a:spcPct val="100000"/>
              </a:lnSpc>
              <a:spcBef>
                <a:spcPct val="0"/>
              </a:spcBef>
              <a:spcAft>
                <a:spcPct val="0"/>
              </a:spcAft>
              <a:buClrTx/>
              <a:buSzTx/>
              <a:buFont typeface="Arial"/>
              <a:buNone/>
              <a:tabLst/>
              <a:defRPr/>
            </a:pPr>
            <a:endParaRPr kumimoji="0" lang="en-US" sz="2200" b="0" i="0" u="none" strike="noStrike" kern="1200" cap="none" spc="0" normalizeH="0" baseline="0" noProof="0">
              <a:ln>
                <a:noFill/>
              </a:ln>
              <a:solidFill>
                <a:prstClr val="black"/>
              </a:solidFill>
              <a:effectLst/>
              <a:uLnTx/>
              <a:uFillTx/>
              <a:latin typeface="Arial" charset="0"/>
              <a:ea typeface="+mn-ea"/>
              <a:cs typeface="Arial"/>
              <a:sym typeface="Arial"/>
            </a:endParaRPr>
          </a:p>
        </p:txBody>
      </p:sp>
      <p:pic>
        <p:nvPicPr>
          <p:cNvPr id="74" name="Picture 73">
            <a:extLst>
              <a:ext uri="{FF2B5EF4-FFF2-40B4-BE49-F238E27FC236}">
                <a16:creationId xmlns:a16="http://schemas.microsoft.com/office/drawing/2014/main" id="{6B1D5CB4-3717-4FAF-B735-41AAF1E7A1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2842298" y="856996"/>
            <a:ext cx="121461" cy="283730"/>
          </a:xfrm>
          <a:prstGeom prst="rect">
            <a:avLst/>
          </a:prstGeom>
        </p:spPr>
      </p:pic>
      <p:pic>
        <p:nvPicPr>
          <p:cNvPr id="75" name="Picture 74">
            <a:extLst>
              <a:ext uri="{FF2B5EF4-FFF2-40B4-BE49-F238E27FC236}">
                <a16:creationId xmlns:a16="http://schemas.microsoft.com/office/drawing/2014/main" id="{14803394-2808-471F-8E18-E9D8B4C7B7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3353252" y="925582"/>
            <a:ext cx="132039" cy="271135"/>
          </a:xfrm>
          <a:prstGeom prst="rect">
            <a:avLst/>
          </a:prstGeom>
        </p:spPr>
      </p:pic>
      <p:pic>
        <p:nvPicPr>
          <p:cNvPr id="76" name="Picture 75">
            <a:extLst>
              <a:ext uri="{FF2B5EF4-FFF2-40B4-BE49-F238E27FC236}">
                <a16:creationId xmlns:a16="http://schemas.microsoft.com/office/drawing/2014/main" id="{EBD125DB-0BC1-4582-B146-78BA69150B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3127295" y="783552"/>
            <a:ext cx="121461" cy="283730"/>
          </a:xfrm>
          <a:prstGeom prst="rect">
            <a:avLst/>
          </a:prstGeom>
        </p:spPr>
      </p:pic>
      <p:pic>
        <p:nvPicPr>
          <p:cNvPr id="77" name="Picture 76">
            <a:extLst>
              <a:ext uri="{FF2B5EF4-FFF2-40B4-BE49-F238E27FC236}">
                <a16:creationId xmlns:a16="http://schemas.microsoft.com/office/drawing/2014/main" id="{2AAAD481-CC2B-44F1-8367-8B70C53586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3969820" y="1052961"/>
            <a:ext cx="121461" cy="283730"/>
          </a:xfrm>
          <a:prstGeom prst="rect">
            <a:avLst/>
          </a:prstGeom>
        </p:spPr>
      </p:pic>
      <p:pic>
        <p:nvPicPr>
          <p:cNvPr id="78" name="Picture 77">
            <a:extLst>
              <a:ext uri="{FF2B5EF4-FFF2-40B4-BE49-F238E27FC236}">
                <a16:creationId xmlns:a16="http://schemas.microsoft.com/office/drawing/2014/main" id="{6D9C45DD-C22A-4275-A0A5-977E125A83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3014407" y="1178483"/>
            <a:ext cx="121461" cy="283730"/>
          </a:xfrm>
          <a:prstGeom prst="rect">
            <a:avLst/>
          </a:prstGeom>
        </p:spPr>
      </p:pic>
      <p:pic>
        <p:nvPicPr>
          <p:cNvPr id="109" name="Picture 108">
            <a:extLst>
              <a:ext uri="{FF2B5EF4-FFF2-40B4-BE49-F238E27FC236}">
                <a16:creationId xmlns:a16="http://schemas.microsoft.com/office/drawing/2014/main" id="{585CB416-EA9D-452B-B01B-088419148C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3485682" y="1312578"/>
            <a:ext cx="121461" cy="283730"/>
          </a:xfrm>
          <a:prstGeom prst="rect">
            <a:avLst/>
          </a:prstGeom>
        </p:spPr>
      </p:pic>
      <p:pic>
        <p:nvPicPr>
          <p:cNvPr id="110" name="Picture 109">
            <a:extLst>
              <a:ext uri="{FF2B5EF4-FFF2-40B4-BE49-F238E27FC236}">
                <a16:creationId xmlns:a16="http://schemas.microsoft.com/office/drawing/2014/main" id="{B6232D9A-F92A-4C5D-9D64-570E70E33C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4179189" y="1138151"/>
            <a:ext cx="121461" cy="283730"/>
          </a:xfrm>
          <a:prstGeom prst="rect">
            <a:avLst/>
          </a:prstGeom>
        </p:spPr>
      </p:pic>
      <p:pic>
        <p:nvPicPr>
          <p:cNvPr id="111" name="Picture 110">
            <a:extLst>
              <a:ext uri="{FF2B5EF4-FFF2-40B4-BE49-F238E27FC236}">
                <a16:creationId xmlns:a16="http://schemas.microsoft.com/office/drawing/2014/main" id="{316763E0-D253-45B1-A2B3-9E729B87EE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3692044" y="1026950"/>
            <a:ext cx="121461" cy="283730"/>
          </a:xfrm>
          <a:prstGeom prst="rect">
            <a:avLst/>
          </a:prstGeom>
        </p:spPr>
      </p:pic>
      <p:pic>
        <p:nvPicPr>
          <p:cNvPr id="112" name="Picture 111">
            <a:extLst>
              <a:ext uri="{FF2B5EF4-FFF2-40B4-BE49-F238E27FC236}">
                <a16:creationId xmlns:a16="http://schemas.microsoft.com/office/drawing/2014/main" id="{BAE1F88F-1159-429E-B3F0-09AE002789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4102312" y="1672660"/>
            <a:ext cx="121461" cy="283730"/>
          </a:xfrm>
          <a:prstGeom prst="rect">
            <a:avLst/>
          </a:prstGeom>
        </p:spPr>
      </p:pic>
      <p:pic>
        <p:nvPicPr>
          <p:cNvPr id="114" name="Picture 113">
            <a:extLst>
              <a:ext uri="{FF2B5EF4-FFF2-40B4-BE49-F238E27FC236}">
                <a16:creationId xmlns:a16="http://schemas.microsoft.com/office/drawing/2014/main" id="{FE83FB8A-2363-41CD-A506-BE9779380D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3364690" y="1681102"/>
            <a:ext cx="121461" cy="283730"/>
          </a:xfrm>
          <a:prstGeom prst="rect">
            <a:avLst/>
          </a:prstGeom>
        </p:spPr>
      </p:pic>
      <p:pic>
        <p:nvPicPr>
          <p:cNvPr id="115" name="Picture 114">
            <a:extLst>
              <a:ext uri="{FF2B5EF4-FFF2-40B4-BE49-F238E27FC236}">
                <a16:creationId xmlns:a16="http://schemas.microsoft.com/office/drawing/2014/main" id="{3F464ED7-84F4-47FF-8FB4-5D73CC6286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4531335" y="1336691"/>
            <a:ext cx="121461" cy="283730"/>
          </a:xfrm>
          <a:prstGeom prst="rect">
            <a:avLst/>
          </a:prstGeom>
        </p:spPr>
      </p:pic>
      <p:pic>
        <p:nvPicPr>
          <p:cNvPr id="116" name="Picture 115">
            <a:extLst>
              <a:ext uri="{FF2B5EF4-FFF2-40B4-BE49-F238E27FC236}">
                <a16:creationId xmlns:a16="http://schemas.microsoft.com/office/drawing/2014/main" id="{2C453791-DB95-4977-87D5-A79377E3FF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2497786" y="1486591"/>
            <a:ext cx="121461" cy="283730"/>
          </a:xfrm>
          <a:prstGeom prst="rect">
            <a:avLst/>
          </a:prstGeom>
        </p:spPr>
      </p:pic>
      <p:pic>
        <p:nvPicPr>
          <p:cNvPr id="117" name="Picture 116">
            <a:extLst>
              <a:ext uri="{FF2B5EF4-FFF2-40B4-BE49-F238E27FC236}">
                <a16:creationId xmlns:a16="http://schemas.microsoft.com/office/drawing/2014/main" id="{1DBA3C70-1E4C-4A7E-B3F3-981007654C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2753606" y="1221817"/>
            <a:ext cx="132039" cy="271135"/>
          </a:xfrm>
          <a:prstGeom prst="rect">
            <a:avLst/>
          </a:prstGeom>
        </p:spPr>
      </p:pic>
      <p:pic>
        <p:nvPicPr>
          <p:cNvPr id="118" name="Picture 117">
            <a:extLst>
              <a:ext uri="{FF2B5EF4-FFF2-40B4-BE49-F238E27FC236}">
                <a16:creationId xmlns:a16="http://schemas.microsoft.com/office/drawing/2014/main" id="{8E1C24CB-A7F0-49C7-A9F0-5AE6238609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3192504" y="1266482"/>
            <a:ext cx="132039" cy="271135"/>
          </a:xfrm>
          <a:prstGeom prst="rect">
            <a:avLst/>
          </a:prstGeom>
        </p:spPr>
      </p:pic>
      <p:pic>
        <p:nvPicPr>
          <p:cNvPr id="119" name="Picture 118">
            <a:extLst>
              <a:ext uri="{FF2B5EF4-FFF2-40B4-BE49-F238E27FC236}">
                <a16:creationId xmlns:a16="http://schemas.microsoft.com/office/drawing/2014/main" id="{997A43A1-B68D-430B-B2E2-22F6E3D07F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3100555" y="1570401"/>
            <a:ext cx="132039" cy="271135"/>
          </a:xfrm>
          <a:prstGeom prst="rect">
            <a:avLst/>
          </a:prstGeom>
        </p:spPr>
      </p:pic>
      <p:pic>
        <p:nvPicPr>
          <p:cNvPr id="120" name="Picture 119">
            <a:extLst>
              <a:ext uri="{FF2B5EF4-FFF2-40B4-BE49-F238E27FC236}">
                <a16:creationId xmlns:a16="http://schemas.microsoft.com/office/drawing/2014/main" id="{3F45CEC1-9F70-4825-9127-05D348644E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3932576" y="1393100"/>
            <a:ext cx="132039" cy="271135"/>
          </a:xfrm>
          <a:prstGeom prst="rect">
            <a:avLst/>
          </a:prstGeom>
        </p:spPr>
      </p:pic>
      <p:pic>
        <p:nvPicPr>
          <p:cNvPr id="121" name="Picture 120">
            <a:extLst>
              <a:ext uri="{FF2B5EF4-FFF2-40B4-BE49-F238E27FC236}">
                <a16:creationId xmlns:a16="http://schemas.microsoft.com/office/drawing/2014/main" id="{DF2F84D1-A1CB-48A1-B645-5A5E7BB2C1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4620124" y="962355"/>
            <a:ext cx="132039" cy="271135"/>
          </a:xfrm>
          <a:prstGeom prst="rect">
            <a:avLst/>
          </a:prstGeom>
        </p:spPr>
      </p:pic>
      <p:pic>
        <p:nvPicPr>
          <p:cNvPr id="122" name="Picture 121">
            <a:extLst>
              <a:ext uri="{FF2B5EF4-FFF2-40B4-BE49-F238E27FC236}">
                <a16:creationId xmlns:a16="http://schemas.microsoft.com/office/drawing/2014/main" id="{5C8F6B27-27BD-48D5-87AC-CE3FCFE27B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4240401" y="1431361"/>
            <a:ext cx="132039" cy="271135"/>
          </a:xfrm>
          <a:prstGeom prst="rect">
            <a:avLst/>
          </a:prstGeom>
        </p:spPr>
      </p:pic>
      <p:pic>
        <p:nvPicPr>
          <p:cNvPr id="123" name="Picture 122">
            <a:extLst>
              <a:ext uri="{FF2B5EF4-FFF2-40B4-BE49-F238E27FC236}">
                <a16:creationId xmlns:a16="http://schemas.microsoft.com/office/drawing/2014/main" id="{1EDD8F5F-2075-4D7A-B36C-773F3A221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4399559" y="1607789"/>
            <a:ext cx="132039" cy="271135"/>
          </a:xfrm>
          <a:prstGeom prst="rect">
            <a:avLst/>
          </a:prstGeom>
        </p:spPr>
      </p:pic>
      <p:pic>
        <p:nvPicPr>
          <p:cNvPr id="124" name="Picture 123">
            <a:extLst>
              <a:ext uri="{FF2B5EF4-FFF2-40B4-BE49-F238E27FC236}">
                <a16:creationId xmlns:a16="http://schemas.microsoft.com/office/drawing/2014/main" id="{C206E4C0-A3D7-48E8-B425-B70E1FBBF8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3906711" y="749518"/>
            <a:ext cx="132039" cy="271135"/>
          </a:xfrm>
          <a:prstGeom prst="rect">
            <a:avLst/>
          </a:prstGeom>
        </p:spPr>
      </p:pic>
      <p:pic>
        <p:nvPicPr>
          <p:cNvPr id="125" name="Picture 124">
            <a:extLst>
              <a:ext uri="{FF2B5EF4-FFF2-40B4-BE49-F238E27FC236}">
                <a16:creationId xmlns:a16="http://schemas.microsoft.com/office/drawing/2014/main" id="{25482641-4749-485C-B33E-4A3278276A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4756249" y="1207423"/>
            <a:ext cx="132039" cy="271135"/>
          </a:xfrm>
          <a:prstGeom prst="rect">
            <a:avLst/>
          </a:prstGeom>
        </p:spPr>
      </p:pic>
      <p:pic>
        <p:nvPicPr>
          <p:cNvPr id="126" name="Picture 125">
            <a:extLst>
              <a:ext uri="{FF2B5EF4-FFF2-40B4-BE49-F238E27FC236}">
                <a16:creationId xmlns:a16="http://schemas.microsoft.com/office/drawing/2014/main" id="{FBD0D49F-6B36-4277-9656-C41A98442A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3558156" y="721429"/>
            <a:ext cx="132039" cy="271135"/>
          </a:xfrm>
          <a:prstGeom prst="rect">
            <a:avLst/>
          </a:prstGeom>
        </p:spPr>
      </p:pic>
      <p:pic>
        <p:nvPicPr>
          <p:cNvPr id="127" name="Picture 126">
            <a:extLst>
              <a:ext uri="{FF2B5EF4-FFF2-40B4-BE49-F238E27FC236}">
                <a16:creationId xmlns:a16="http://schemas.microsoft.com/office/drawing/2014/main" id="{29ECFCE0-D229-4940-B63C-A25B7B57C2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3727187" y="1704913"/>
            <a:ext cx="132039" cy="271135"/>
          </a:xfrm>
          <a:prstGeom prst="rect">
            <a:avLst/>
          </a:prstGeom>
        </p:spPr>
      </p:pic>
      <p:pic>
        <p:nvPicPr>
          <p:cNvPr id="128" name="Picture 127">
            <a:extLst>
              <a:ext uri="{FF2B5EF4-FFF2-40B4-BE49-F238E27FC236}">
                <a16:creationId xmlns:a16="http://schemas.microsoft.com/office/drawing/2014/main" id="{3954F35B-8C54-432B-9972-E3254F63F9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2781567" y="1531391"/>
            <a:ext cx="121461" cy="283730"/>
          </a:xfrm>
          <a:prstGeom prst="rect">
            <a:avLst/>
          </a:prstGeom>
        </p:spPr>
      </p:pic>
      <p:pic>
        <p:nvPicPr>
          <p:cNvPr id="129" name="Picture 128">
            <a:extLst>
              <a:ext uri="{FF2B5EF4-FFF2-40B4-BE49-F238E27FC236}">
                <a16:creationId xmlns:a16="http://schemas.microsoft.com/office/drawing/2014/main" id="{04ED72FC-8E74-4E40-A24A-9A8BFD4B3E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2499150" y="1067282"/>
            <a:ext cx="121461" cy="283730"/>
          </a:xfrm>
          <a:prstGeom prst="rect">
            <a:avLst/>
          </a:prstGeom>
        </p:spPr>
      </p:pic>
      <p:pic>
        <p:nvPicPr>
          <p:cNvPr id="130" name="Picture 129">
            <a:extLst>
              <a:ext uri="{FF2B5EF4-FFF2-40B4-BE49-F238E27FC236}">
                <a16:creationId xmlns:a16="http://schemas.microsoft.com/office/drawing/2014/main" id="{036A2AAC-0DB7-4354-AA63-99B5B2C01B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4423854" y="1033248"/>
            <a:ext cx="132039" cy="271135"/>
          </a:xfrm>
          <a:prstGeom prst="rect">
            <a:avLst/>
          </a:prstGeom>
        </p:spPr>
      </p:pic>
      <p:pic>
        <p:nvPicPr>
          <p:cNvPr id="131" name="Picture 130">
            <a:extLst>
              <a:ext uri="{FF2B5EF4-FFF2-40B4-BE49-F238E27FC236}">
                <a16:creationId xmlns:a16="http://schemas.microsoft.com/office/drawing/2014/main" id="{A6498B8D-AA37-4192-A54C-E95A09C774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974" t="1" b="-6835"/>
          <a:stretch/>
        </p:blipFill>
        <p:spPr>
          <a:xfrm>
            <a:off x="3699314" y="1342989"/>
            <a:ext cx="132039" cy="271135"/>
          </a:xfrm>
          <a:prstGeom prst="rect">
            <a:avLst/>
          </a:prstGeom>
        </p:spPr>
      </p:pic>
      <p:pic>
        <p:nvPicPr>
          <p:cNvPr id="132" name="Picture 131">
            <a:extLst>
              <a:ext uri="{FF2B5EF4-FFF2-40B4-BE49-F238E27FC236}">
                <a16:creationId xmlns:a16="http://schemas.microsoft.com/office/drawing/2014/main" id="{4D58E495-FC95-4CB2-B14A-7FA1D69AB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 r="52140" b="-11795"/>
          <a:stretch/>
        </p:blipFill>
        <p:spPr>
          <a:xfrm>
            <a:off x="4208790" y="783716"/>
            <a:ext cx="121461" cy="283730"/>
          </a:xfrm>
          <a:prstGeom prst="rect">
            <a:avLst/>
          </a:prstGeom>
        </p:spPr>
      </p:pic>
      <p:cxnSp>
        <p:nvCxnSpPr>
          <p:cNvPr id="135" name="Straight Arrow Connector 134">
            <a:extLst>
              <a:ext uri="{FF2B5EF4-FFF2-40B4-BE49-F238E27FC236}">
                <a16:creationId xmlns:a16="http://schemas.microsoft.com/office/drawing/2014/main" id="{27DC3B47-EED3-4FC0-85A3-85ABCB59E3A9}"/>
              </a:ext>
            </a:extLst>
          </p:cNvPr>
          <p:cNvCxnSpPr>
            <a:cxnSpLocks/>
          </p:cNvCxnSpPr>
          <p:nvPr/>
        </p:nvCxnSpPr>
        <p:spPr bwMode="auto">
          <a:xfrm flipH="1">
            <a:off x="2653771" y="1910096"/>
            <a:ext cx="117746" cy="447100"/>
          </a:xfrm>
          <a:prstGeom prst="straightConnector1">
            <a:avLst/>
          </a:prstGeom>
          <a:solidFill>
            <a:srgbClr val="1E2B6D"/>
          </a:solidFill>
          <a:ln w="63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36" name="Straight Arrow Connector 135">
            <a:extLst>
              <a:ext uri="{FF2B5EF4-FFF2-40B4-BE49-F238E27FC236}">
                <a16:creationId xmlns:a16="http://schemas.microsoft.com/office/drawing/2014/main" id="{C780B175-CC06-4A3D-9D95-D6D602E38920}"/>
              </a:ext>
            </a:extLst>
          </p:cNvPr>
          <p:cNvCxnSpPr>
            <a:cxnSpLocks/>
          </p:cNvCxnSpPr>
          <p:nvPr/>
        </p:nvCxnSpPr>
        <p:spPr bwMode="auto">
          <a:xfrm flipH="1">
            <a:off x="2882284" y="1982870"/>
            <a:ext cx="66430" cy="374326"/>
          </a:xfrm>
          <a:prstGeom prst="straightConnector1">
            <a:avLst/>
          </a:prstGeom>
          <a:solidFill>
            <a:srgbClr val="1E2B6D"/>
          </a:solidFill>
          <a:ln w="63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37" name="Straight Arrow Connector 136">
            <a:extLst>
              <a:ext uri="{FF2B5EF4-FFF2-40B4-BE49-F238E27FC236}">
                <a16:creationId xmlns:a16="http://schemas.microsoft.com/office/drawing/2014/main" id="{93708B35-2B18-4503-AE15-EC0066CA804E}"/>
              </a:ext>
            </a:extLst>
          </p:cNvPr>
          <p:cNvCxnSpPr>
            <a:cxnSpLocks/>
          </p:cNvCxnSpPr>
          <p:nvPr/>
        </p:nvCxnSpPr>
        <p:spPr bwMode="auto">
          <a:xfrm flipH="1">
            <a:off x="3098633" y="2016382"/>
            <a:ext cx="39916" cy="340814"/>
          </a:xfrm>
          <a:prstGeom prst="straightConnector1">
            <a:avLst/>
          </a:prstGeom>
          <a:solidFill>
            <a:srgbClr val="1E2B6D"/>
          </a:solidFill>
          <a:ln w="63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38" name="Straight Arrow Connector 137">
            <a:extLst>
              <a:ext uri="{FF2B5EF4-FFF2-40B4-BE49-F238E27FC236}">
                <a16:creationId xmlns:a16="http://schemas.microsoft.com/office/drawing/2014/main" id="{F6EB061B-29A6-4D45-8D08-74F86275A46D}"/>
              </a:ext>
            </a:extLst>
          </p:cNvPr>
          <p:cNvCxnSpPr>
            <a:cxnSpLocks/>
          </p:cNvCxnSpPr>
          <p:nvPr/>
        </p:nvCxnSpPr>
        <p:spPr bwMode="auto">
          <a:xfrm flipH="1">
            <a:off x="3318121" y="2066430"/>
            <a:ext cx="19408" cy="290766"/>
          </a:xfrm>
          <a:prstGeom prst="straightConnector1">
            <a:avLst/>
          </a:prstGeom>
          <a:solidFill>
            <a:srgbClr val="1E2B6D"/>
          </a:solidFill>
          <a:ln w="63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39" name="Straight Arrow Connector 138">
            <a:extLst>
              <a:ext uri="{FF2B5EF4-FFF2-40B4-BE49-F238E27FC236}">
                <a16:creationId xmlns:a16="http://schemas.microsoft.com/office/drawing/2014/main" id="{E629F35B-427A-4FBC-8239-ED2944098641}"/>
              </a:ext>
            </a:extLst>
          </p:cNvPr>
          <p:cNvCxnSpPr>
            <a:cxnSpLocks/>
          </p:cNvCxnSpPr>
          <p:nvPr/>
        </p:nvCxnSpPr>
        <p:spPr bwMode="auto">
          <a:xfrm flipH="1">
            <a:off x="3535355" y="2085854"/>
            <a:ext cx="16112" cy="271342"/>
          </a:xfrm>
          <a:prstGeom prst="straightConnector1">
            <a:avLst/>
          </a:prstGeom>
          <a:solidFill>
            <a:srgbClr val="1E2B6D"/>
          </a:solidFill>
          <a:ln w="63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41" name="Straight Arrow Connector 140">
            <a:extLst>
              <a:ext uri="{FF2B5EF4-FFF2-40B4-BE49-F238E27FC236}">
                <a16:creationId xmlns:a16="http://schemas.microsoft.com/office/drawing/2014/main" id="{743EAFF7-614D-4815-B8C4-DC61D3FB5832}"/>
              </a:ext>
            </a:extLst>
          </p:cNvPr>
          <p:cNvCxnSpPr>
            <a:cxnSpLocks/>
          </p:cNvCxnSpPr>
          <p:nvPr/>
        </p:nvCxnSpPr>
        <p:spPr bwMode="auto">
          <a:xfrm>
            <a:off x="3954040" y="2069402"/>
            <a:ext cx="27690" cy="287794"/>
          </a:xfrm>
          <a:prstGeom prst="straightConnector1">
            <a:avLst/>
          </a:prstGeom>
          <a:solidFill>
            <a:srgbClr val="1E2B6D"/>
          </a:solidFill>
          <a:ln w="63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42" name="Straight Arrow Connector 141">
            <a:extLst>
              <a:ext uri="{FF2B5EF4-FFF2-40B4-BE49-F238E27FC236}">
                <a16:creationId xmlns:a16="http://schemas.microsoft.com/office/drawing/2014/main" id="{54ED85E3-7845-4C83-A7D3-4735F17E5857}"/>
              </a:ext>
            </a:extLst>
          </p:cNvPr>
          <p:cNvCxnSpPr>
            <a:cxnSpLocks/>
          </p:cNvCxnSpPr>
          <p:nvPr/>
        </p:nvCxnSpPr>
        <p:spPr bwMode="auto">
          <a:xfrm>
            <a:off x="4355030" y="1985116"/>
            <a:ext cx="72483" cy="372080"/>
          </a:xfrm>
          <a:prstGeom prst="straightConnector1">
            <a:avLst/>
          </a:prstGeom>
          <a:solidFill>
            <a:srgbClr val="1E2B6D"/>
          </a:solidFill>
          <a:ln w="63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43" name="Straight Arrow Connector 142">
            <a:extLst>
              <a:ext uri="{FF2B5EF4-FFF2-40B4-BE49-F238E27FC236}">
                <a16:creationId xmlns:a16="http://schemas.microsoft.com/office/drawing/2014/main" id="{ECBE124F-277B-4EAE-B972-5D4B02D2E426}"/>
              </a:ext>
            </a:extLst>
          </p:cNvPr>
          <p:cNvCxnSpPr>
            <a:cxnSpLocks/>
          </p:cNvCxnSpPr>
          <p:nvPr/>
        </p:nvCxnSpPr>
        <p:spPr bwMode="auto">
          <a:xfrm>
            <a:off x="4151934" y="2021162"/>
            <a:ext cx="53495" cy="336035"/>
          </a:xfrm>
          <a:prstGeom prst="straightConnector1">
            <a:avLst/>
          </a:prstGeom>
          <a:solidFill>
            <a:srgbClr val="1E2B6D"/>
          </a:solidFill>
          <a:ln w="63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44" name="Straight Arrow Connector 143">
            <a:extLst>
              <a:ext uri="{FF2B5EF4-FFF2-40B4-BE49-F238E27FC236}">
                <a16:creationId xmlns:a16="http://schemas.microsoft.com/office/drawing/2014/main" id="{ACDB0CCE-395B-46A0-99A7-ABE9DA532290}"/>
              </a:ext>
            </a:extLst>
          </p:cNvPr>
          <p:cNvCxnSpPr>
            <a:cxnSpLocks/>
          </p:cNvCxnSpPr>
          <p:nvPr/>
        </p:nvCxnSpPr>
        <p:spPr bwMode="auto">
          <a:xfrm>
            <a:off x="4531334" y="1910096"/>
            <a:ext cx="129392" cy="447100"/>
          </a:xfrm>
          <a:prstGeom prst="straightConnector1">
            <a:avLst/>
          </a:prstGeom>
          <a:solidFill>
            <a:srgbClr val="1E2B6D"/>
          </a:solidFill>
          <a:ln w="63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145" name="Speech Bubble: Rectangle with Corners Rounded 144">
            <a:extLst>
              <a:ext uri="{FF2B5EF4-FFF2-40B4-BE49-F238E27FC236}">
                <a16:creationId xmlns:a16="http://schemas.microsoft.com/office/drawing/2014/main" id="{6E3F121A-9B42-4883-8511-6EECF29584C7}"/>
              </a:ext>
            </a:extLst>
          </p:cNvPr>
          <p:cNvSpPr/>
          <p:nvPr/>
        </p:nvSpPr>
        <p:spPr>
          <a:xfrm>
            <a:off x="5571858" y="1221271"/>
            <a:ext cx="4372242" cy="396980"/>
          </a:xfrm>
          <a:prstGeom prst="wedgeRoundRectCallout">
            <a:avLst>
              <a:gd name="adj1" fmla="val -57123"/>
              <a:gd name="adj2" fmla="val -13425"/>
              <a:gd name="adj3" fmla="val 16667"/>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34A90"/>
                </a:solidFill>
                <a:effectLst/>
                <a:uLnTx/>
                <a:uFillTx/>
                <a:latin typeface="Arial"/>
                <a:ea typeface="+mn-ea"/>
                <a:cs typeface="+mn-cs"/>
                <a:sym typeface="Arial"/>
              </a:rPr>
              <a:t>FM3 identifies and models the overall voter universe.</a:t>
            </a:r>
          </a:p>
        </p:txBody>
      </p:sp>
      <p:cxnSp>
        <p:nvCxnSpPr>
          <p:cNvPr id="150" name="Straight Arrow Connector 149">
            <a:extLst>
              <a:ext uri="{FF2B5EF4-FFF2-40B4-BE49-F238E27FC236}">
                <a16:creationId xmlns:a16="http://schemas.microsoft.com/office/drawing/2014/main" id="{BC2104B0-EE89-430E-AE78-6DB3A3D3254A}"/>
              </a:ext>
            </a:extLst>
          </p:cNvPr>
          <p:cNvCxnSpPr>
            <a:cxnSpLocks/>
          </p:cNvCxnSpPr>
          <p:nvPr/>
        </p:nvCxnSpPr>
        <p:spPr bwMode="auto">
          <a:xfrm>
            <a:off x="3749293" y="2078656"/>
            <a:ext cx="7446" cy="278540"/>
          </a:xfrm>
          <a:prstGeom prst="straightConnector1">
            <a:avLst/>
          </a:prstGeom>
          <a:solidFill>
            <a:srgbClr val="1E2B6D"/>
          </a:solidFill>
          <a:ln w="635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216" name="Rectangle 215">
            <a:extLst>
              <a:ext uri="{FF2B5EF4-FFF2-40B4-BE49-F238E27FC236}">
                <a16:creationId xmlns:a16="http://schemas.microsoft.com/office/drawing/2014/main" id="{B78E3E3D-639F-49E7-B50C-F9AC0142EAED}"/>
              </a:ext>
            </a:extLst>
          </p:cNvPr>
          <p:cNvSpPr/>
          <p:nvPr/>
        </p:nvSpPr>
        <p:spPr>
          <a:xfrm>
            <a:off x="2588381" y="4188785"/>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17" name="Rectangle 216">
            <a:extLst>
              <a:ext uri="{FF2B5EF4-FFF2-40B4-BE49-F238E27FC236}">
                <a16:creationId xmlns:a16="http://schemas.microsoft.com/office/drawing/2014/main" id="{1F50F2F1-35B0-46F4-B473-26DE39A86AD0}"/>
              </a:ext>
            </a:extLst>
          </p:cNvPr>
          <p:cNvSpPr/>
          <p:nvPr/>
        </p:nvSpPr>
        <p:spPr>
          <a:xfrm>
            <a:off x="2813264" y="4188785"/>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18" name="Rectangle 217">
            <a:extLst>
              <a:ext uri="{FF2B5EF4-FFF2-40B4-BE49-F238E27FC236}">
                <a16:creationId xmlns:a16="http://schemas.microsoft.com/office/drawing/2014/main" id="{5F43AB10-82BE-4FE9-B6CD-B4B4E7CC561E}"/>
              </a:ext>
            </a:extLst>
          </p:cNvPr>
          <p:cNvSpPr/>
          <p:nvPr/>
        </p:nvSpPr>
        <p:spPr>
          <a:xfrm>
            <a:off x="3032573" y="4188785"/>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19" name="Rectangle 218">
            <a:extLst>
              <a:ext uri="{FF2B5EF4-FFF2-40B4-BE49-F238E27FC236}">
                <a16:creationId xmlns:a16="http://schemas.microsoft.com/office/drawing/2014/main" id="{C2CC9EF2-0CB6-4FC3-8BE0-00980CB38F16}"/>
              </a:ext>
            </a:extLst>
          </p:cNvPr>
          <p:cNvSpPr/>
          <p:nvPr/>
        </p:nvSpPr>
        <p:spPr>
          <a:xfrm>
            <a:off x="3251882" y="4188785"/>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0" name="Rectangle 219">
            <a:extLst>
              <a:ext uri="{FF2B5EF4-FFF2-40B4-BE49-F238E27FC236}">
                <a16:creationId xmlns:a16="http://schemas.microsoft.com/office/drawing/2014/main" id="{B90A4B94-0F3E-4C9B-B1E9-938E8BD51896}"/>
              </a:ext>
            </a:extLst>
          </p:cNvPr>
          <p:cNvSpPr/>
          <p:nvPr/>
        </p:nvSpPr>
        <p:spPr>
          <a:xfrm>
            <a:off x="3471191" y="4188784"/>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1" name="Rectangle 220">
            <a:extLst>
              <a:ext uri="{FF2B5EF4-FFF2-40B4-BE49-F238E27FC236}">
                <a16:creationId xmlns:a16="http://schemas.microsoft.com/office/drawing/2014/main" id="{3A385B78-34C6-477C-95B4-EFEF5CD212D6}"/>
              </a:ext>
            </a:extLst>
          </p:cNvPr>
          <p:cNvSpPr/>
          <p:nvPr/>
        </p:nvSpPr>
        <p:spPr>
          <a:xfrm>
            <a:off x="3690500" y="4188783"/>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2" name="Rectangle 221">
            <a:extLst>
              <a:ext uri="{FF2B5EF4-FFF2-40B4-BE49-F238E27FC236}">
                <a16:creationId xmlns:a16="http://schemas.microsoft.com/office/drawing/2014/main" id="{02C7732D-A7FA-495A-AF32-3255448A3DBD}"/>
              </a:ext>
            </a:extLst>
          </p:cNvPr>
          <p:cNvSpPr/>
          <p:nvPr/>
        </p:nvSpPr>
        <p:spPr>
          <a:xfrm>
            <a:off x="3916232" y="4188781"/>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3" name="Rectangle 222">
            <a:extLst>
              <a:ext uri="{FF2B5EF4-FFF2-40B4-BE49-F238E27FC236}">
                <a16:creationId xmlns:a16="http://schemas.microsoft.com/office/drawing/2014/main" id="{2370E80B-A537-4FBB-A627-30F4A4BE648E}"/>
              </a:ext>
            </a:extLst>
          </p:cNvPr>
          <p:cNvSpPr/>
          <p:nvPr/>
        </p:nvSpPr>
        <p:spPr>
          <a:xfrm>
            <a:off x="4141964" y="4188782"/>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4" name="Rectangle 223">
            <a:extLst>
              <a:ext uri="{FF2B5EF4-FFF2-40B4-BE49-F238E27FC236}">
                <a16:creationId xmlns:a16="http://schemas.microsoft.com/office/drawing/2014/main" id="{6E1EE5CA-E3E7-462A-AFF7-8BD92C25E30B}"/>
              </a:ext>
            </a:extLst>
          </p:cNvPr>
          <p:cNvSpPr/>
          <p:nvPr/>
        </p:nvSpPr>
        <p:spPr>
          <a:xfrm>
            <a:off x="4361273" y="4188783"/>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5" name="Rectangle 224">
            <a:extLst>
              <a:ext uri="{FF2B5EF4-FFF2-40B4-BE49-F238E27FC236}">
                <a16:creationId xmlns:a16="http://schemas.microsoft.com/office/drawing/2014/main" id="{5B4BDA2F-68B4-4C82-B840-BE77F2F5E14E}"/>
              </a:ext>
            </a:extLst>
          </p:cNvPr>
          <p:cNvSpPr/>
          <p:nvPr/>
        </p:nvSpPr>
        <p:spPr>
          <a:xfrm>
            <a:off x="4588243" y="4188782"/>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6" name="Rectangle 225">
            <a:extLst>
              <a:ext uri="{FF2B5EF4-FFF2-40B4-BE49-F238E27FC236}">
                <a16:creationId xmlns:a16="http://schemas.microsoft.com/office/drawing/2014/main" id="{DCC3D2CF-1ED1-4594-83F5-7B8B5ADAD9A1}"/>
              </a:ext>
            </a:extLst>
          </p:cNvPr>
          <p:cNvSpPr/>
          <p:nvPr/>
        </p:nvSpPr>
        <p:spPr>
          <a:xfrm>
            <a:off x="2582137" y="2428974"/>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7" name="Rectangle 226">
            <a:extLst>
              <a:ext uri="{FF2B5EF4-FFF2-40B4-BE49-F238E27FC236}">
                <a16:creationId xmlns:a16="http://schemas.microsoft.com/office/drawing/2014/main" id="{E803F4CD-5F43-4DDE-B375-767694ED4EF7}"/>
              </a:ext>
            </a:extLst>
          </p:cNvPr>
          <p:cNvSpPr/>
          <p:nvPr/>
        </p:nvSpPr>
        <p:spPr>
          <a:xfrm>
            <a:off x="2807020" y="2428974"/>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8" name="Rectangle 227">
            <a:extLst>
              <a:ext uri="{FF2B5EF4-FFF2-40B4-BE49-F238E27FC236}">
                <a16:creationId xmlns:a16="http://schemas.microsoft.com/office/drawing/2014/main" id="{1B5E9D1D-6D5A-4498-9A16-2196A58AA66E}"/>
              </a:ext>
            </a:extLst>
          </p:cNvPr>
          <p:cNvSpPr/>
          <p:nvPr/>
        </p:nvSpPr>
        <p:spPr>
          <a:xfrm>
            <a:off x="3026329" y="2428974"/>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29" name="Rectangle 228">
            <a:extLst>
              <a:ext uri="{FF2B5EF4-FFF2-40B4-BE49-F238E27FC236}">
                <a16:creationId xmlns:a16="http://schemas.microsoft.com/office/drawing/2014/main" id="{46B90572-CCAC-4F07-B7DA-5C6544D2CAC7}"/>
              </a:ext>
            </a:extLst>
          </p:cNvPr>
          <p:cNvSpPr/>
          <p:nvPr/>
        </p:nvSpPr>
        <p:spPr>
          <a:xfrm>
            <a:off x="3245638" y="2428974"/>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0" name="Rectangle 229">
            <a:extLst>
              <a:ext uri="{FF2B5EF4-FFF2-40B4-BE49-F238E27FC236}">
                <a16:creationId xmlns:a16="http://schemas.microsoft.com/office/drawing/2014/main" id="{B934E636-2B7B-439D-8B6E-536618E9F48E}"/>
              </a:ext>
            </a:extLst>
          </p:cNvPr>
          <p:cNvSpPr/>
          <p:nvPr/>
        </p:nvSpPr>
        <p:spPr>
          <a:xfrm>
            <a:off x="3464947" y="2428973"/>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1" name="Rectangle 230">
            <a:extLst>
              <a:ext uri="{FF2B5EF4-FFF2-40B4-BE49-F238E27FC236}">
                <a16:creationId xmlns:a16="http://schemas.microsoft.com/office/drawing/2014/main" id="{A016A2C9-8A4C-4829-82F2-D8ACCB517643}"/>
              </a:ext>
            </a:extLst>
          </p:cNvPr>
          <p:cNvSpPr/>
          <p:nvPr/>
        </p:nvSpPr>
        <p:spPr>
          <a:xfrm>
            <a:off x="3684256" y="2428972"/>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2" name="Rectangle 231">
            <a:extLst>
              <a:ext uri="{FF2B5EF4-FFF2-40B4-BE49-F238E27FC236}">
                <a16:creationId xmlns:a16="http://schemas.microsoft.com/office/drawing/2014/main" id="{82360CF4-904F-46AC-BE84-A409E95AA6C5}"/>
              </a:ext>
            </a:extLst>
          </p:cNvPr>
          <p:cNvSpPr/>
          <p:nvPr/>
        </p:nvSpPr>
        <p:spPr>
          <a:xfrm>
            <a:off x="3909988" y="2428970"/>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3" name="Rectangle 232">
            <a:extLst>
              <a:ext uri="{FF2B5EF4-FFF2-40B4-BE49-F238E27FC236}">
                <a16:creationId xmlns:a16="http://schemas.microsoft.com/office/drawing/2014/main" id="{19702B3F-1188-41BB-BE5E-5B65188106E0}"/>
              </a:ext>
            </a:extLst>
          </p:cNvPr>
          <p:cNvSpPr/>
          <p:nvPr/>
        </p:nvSpPr>
        <p:spPr>
          <a:xfrm>
            <a:off x="4135720" y="2428971"/>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4" name="Rectangle 233">
            <a:extLst>
              <a:ext uri="{FF2B5EF4-FFF2-40B4-BE49-F238E27FC236}">
                <a16:creationId xmlns:a16="http://schemas.microsoft.com/office/drawing/2014/main" id="{03839338-665D-445A-9960-8895B11BC4E2}"/>
              </a:ext>
            </a:extLst>
          </p:cNvPr>
          <p:cNvSpPr/>
          <p:nvPr/>
        </p:nvSpPr>
        <p:spPr>
          <a:xfrm>
            <a:off x="4355029" y="2428972"/>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5" name="Rectangle 234">
            <a:extLst>
              <a:ext uri="{FF2B5EF4-FFF2-40B4-BE49-F238E27FC236}">
                <a16:creationId xmlns:a16="http://schemas.microsoft.com/office/drawing/2014/main" id="{59AE8729-CA4E-4148-81EB-AA2FD03EF574}"/>
              </a:ext>
            </a:extLst>
          </p:cNvPr>
          <p:cNvSpPr/>
          <p:nvPr/>
        </p:nvSpPr>
        <p:spPr>
          <a:xfrm>
            <a:off x="4581999" y="2428971"/>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36" name="Speech Bubble: Rectangle with Corners Rounded 235">
            <a:extLst>
              <a:ext uri="{FF2B5EF4-FFF2-40B4-BE49-F238E27FC236}">
                <a16:creationId xmlns:a16="http://schemas.microsoft.com/office/drawing/2014/main" id="{86595B42-6F1C-42AA-8A6B-7AD9ABC60E79}"/>
              </a:ext>
            </a:extLst>
          </p:cNvPr>
          <p:cNvSpPr/>
          <p:nvPr/>
        </p:nvSpPr>
        <p:spPr>
          <a:xfrm>
            <a:off x="5571858" y="2120896"/>
            <a:ext cx="4351320" cy="865605"/>
          </a:xfrm>
          <a:prstGeom prst="wedgeRoundRectCallout">
            <a:avLst>
              <a:gd name="adj1" fmla="val -57123"/>
              <a:gd name="adj2" fmla="val -13425"/>
              <a:gd name="adj3" fmla="val 16667"/>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34A90"/>
                </a:solidFill>
                <a:effectLst/>
                <a:uLnTx/>
                <a:uFillTx/>
                <a:latin typeface="Arial"/>
                <a:ea typeface="+mn-ea"/>
                <a:cs typeface="+mn-cs"/>
                <a:sym typeface="Arial"/>
              </a:rPr>
              <a:t>FM3 pulls a random sample of stratified clusters of Healdsburg likely voters; each cluster contains voters with similar demographic/geographic characteristics.</a:t>
            </a:r>
          </a:p>
        </p:txBody>
      </p:sp>
      <p:pic>
        <p:nvPicPr>
          <p:cNvPr id="237" name="Picture 236">
            <a:extLst>
              <a:ext uri="{FF2B5EF4-FFF2-40B4-BE49-F238E27FC236}">
                <a16:creationId xmlns:a16="http://schemas.microsoft.com/office/drawing/2014/main" id="{60A07816-D152-4D32-A573-C96E6839F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4817" y="3488289"/>
            <a:ext cx="504407" cy="385206"/>
          </a:xfrm>
          <a:prstGeom prst="rect">
            <a:avLst/>
          </a:prstGeom>
        </p:spPr>
      </p:pic>
      <p:pic>
        <p:nvPicPr>
          <p:cNvPr id="238" name="Picture 237">
            <a:extLst>
              <a:ext uri="{FF2B5EF4-FFF2-40B4-BE49-F238E27FC236}">
                <a16:creationId xmlns:a16="http://schemas.microsoft.com/office/drawing/2014/main" id="{136F25EA-0AA6-48C3-BDF8-B8A7F2DC72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4790" y="3248478"/>
            <a:ext cx="910618" cy="910618"/>
          </a:xfrm>
          <a:prstGeom prst="rect">
            <a:avLst/>
          </a:prstGeom>
        </p:spPr>
      </p:pic>
      <p:sp>
        <p:nvSpPr>
          <p:cNvPr id="239" name="Left Brace 238">
            <a:extLst>
              <a:ext uri="{FF2B5EF4-FFF2-40B4-BE49-F238E27FC236}">
                <a16:creationId xmlns:a16="http://schemas.microsoft.com/office/drawing/2014/main" id="{FC871C53-07A5-4952-B003-545A12F300C3}"/>
              </a:ext>
            </a:extLst>
          </p:cNvPr>
          <p:cNvSpPr/>
          <p:nvPr/>
        </p:nvSpPr>
        <p:spPr>
          <a:xfrm rot="16200000">
            <a:off x="2955881" y="2627675"/>
            <a:ext cx="260904" cy="110870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240" name="Arrow: Right 239">
            <a:extLst>
              <a:ext uri="{FF2B5EF4-FFF2-40B4-BE49-F238E27FC236}">
                <a16:creationId xmlns:a16="http://schemas.microsoft.com/office/drawing/2014/main" id="{45A5A9C8-488A-492A-AD04-5BE632962891}"/>
              </a:ext>
            </a:extLst>
          </p:cNvPr>
          <p:cNvSpPr/>
          <p:nvPr/>
        </p:nvSpPr>
        <p:spPr>
          <a:xfrm>
            <a:off x="3575291" y="3501719"/>
            <a:ext cx="392594" cy="3345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41" name="Speech Bubble: Rectangle with Corners Rounded 240">
            <a:extLst>
              <a:ext uri="{FF2B5EF4-FFF2-40B4-BE49-F238E27FC236}">
                <a16:creationId xmlns:a16="http://schemas.microsoft.com/office/drawing/2014/main" id="{0E8996A9-86DB-44CF-947C-5A74C832A37F}"/>
              </a:ext>
            </a:extLst>
          </p:cNvPr>
          <p:cNvSpPr/>
          <p:nvPr/>
        </p:nvSpPr>
        <p:spPr>
          <a:xfrm>
            <a:off x="5571858" y="3187696"/>
            <a:ext cx="4372242" cy="865605"/>
          </a:xfrm>
          <a:prstGeom prst="wedgeRoundRectCallout">
            <a:avLst>
              <a:gd name="adj1" fmla="val -57123"/>
              <a:gd name="adj2" fmla="val -13425"/>
              <a:gd name="adj3" fmla="val 16667"/>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34A90"/>
                </a:solidFill>
                <a:effectLst/>
                <a:uLnTx/>
                <a:uFillTx/>
                <a:latin typeface="Arial"/>
                <a:ea typeface="+mn-ea"/>
                <a:cs typeface="+mn-cs"/>
                <a:sym typeface="Arial"/>
              </a:rPr>
              <a:t>FM3 emails those with email addresses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34A90"/>
                </a:solidFill>
                <a:effectLst/>
                <a:uLnTx/>
                <a:uFillTx/>
                <a:latin typeface="Arial"/>
                <a:ea typeface="+mn-ea"/>
                <a:cs typeface="+mn-cs"/>
                <a:sym typeface="Arial"/>
              </a:rPr>
              <a:t>and texts those with cell phones,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34A90"/>
                </a:solidFill>
                <a:effectLst/>
                <a:uLnTx/>
                <a:uFillTx/>
                <a:latin typeface="Arial"/>
                <a:ea typeface="+mn-ea"/>
                <a:cs typeface="+mn-cs"/>
                <a:sym typeface="Arial"/>
              </a:rPr>
              <a:t>inviting them to take the online survey.</a:t>
            </a:r>
          </a:p>
        </p:txBody>
      </p:sp>
      <p:sp>
        <p:nvSpPr>
          <p:cNvPr id="242" name="Speech Bubble: Rectangle with Corners Rounded 241">
            <a:extLst>
              <a:ext uri="{FF2B5EF4-FFF2-40B4-BE49-F238E27FC236}">
                <a16:creationId xmlns:a16="http://schemas.microsoft.com/office/drawing/2014/main" id="{F8BFC29C-2399-42DF-A185-FD869B8B201F}"/>
              </a:ext>
            </a:extLst>
          </p:cNvPr>
          <p:cNvSpPr/>
          <p:nvPr/>
        </p:nvSpPr>
        <p:spPr>
          <a:xfrm>
            <a:off x="5570514" y="4250845"/>
            <a:ext cx="4372242" cy="593842"/>
          </a:xfrm>
          <a:prstGeom prst="wedgeRoundRectCallout">
            <a:avLst>
              <a:gd name="adj1" fmla="val -57123"/>
              <a:gd name="adj2" fmla="val -13425"/>
              <a:gd name="adj3" fmla="val 16667"/>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34A90"/>
                </a:solidFill>
                <a:effectLst/>
                <a:uLnTx/>
                <a:uFillTx/>
                <a:latin typeface="Arial"/>
                <a:ea typeface="+mn-ea"/>
                <a:cs typeface="+mn-cs"/>
                <a:sym typeface="Arial"/>
              </a:rPr>
              <a:t>FM3 identifies which clusters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34A90"/>
                </a:solidFill>
                <a:effectLst/>
                <a:uLnTx/>
                <a:uFillTx/>
                <a:latin typeface="Arial"/>
                <a:ea typeface="+mn-ea"/>
                <a:cs typeface="+mn-cs"/>
                <a:sym typeface="Arial"/>
              </a:rPr>
              <a:t>have completed online interviews.</a:t>
            </a:r>
          </a:p>
        </p:txBody>
      </p:sp>
      <p:sp>
        <p:nvSpPr>
          <p:cNvPr id="244" name="Left Brace 243">
            <a:extLst>
              <a:ext uri="{FF2B5EF4-FFF2-40B4-BE49-F238E27FC236}">
                <a16:creationId xmlns:a16="http://schemas.microsoft.com/office/drawing/2014/main" id="{26FEAB0A-F877-4145-A657-24D6184BFB9D}"/>
              </a:ext>
            </a:extLst>
          </p:cNvPr>
          <p:cNvSpPr/>
          <p:nvPr/>
        </p:nvSpPr>
        <p:spPr>
          <a:xfrm rot="16200000">
            <a:off x="3957332" y="4335958"/>
            <a:ext cx="260904" cy="127836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sym typeface="Arial"/>
            </a:endParaRPr>
          </a:p>
        </p:txBody>
      </p:sp>
      <p:sp>
        <p:nvSpPr>
          <p:cNvPr id="245" name="Speech Bubble: Rectangle with Corners Rounded 244">
            <a:extLst>
              <a:ext uri="{FF2B5EF4-FFF2-40B4-BE49-F238E27FC236}">
                <a16:creationId xmlns:a16="http://schemas.microsoft.com/office/drawing/2014/main" id="{1855E18D-3C11-47BF-B119-1EAAD121964B}"/>
              </a:ext>
            </a:extLst>
          </p:cNvPr>
          <p:cNvSpPr/>
          <p:nvPr/>
        </p:nvSpPr>
        <p:spPr>
          <a:xfrm>
            <a:off x="5570513" y="5387372"/>
            <a:ext cx="4372242" cy="876888"/>
          </a:xfrm>
          <a:prstGeom prst="wedgeRoundRectCallout">
            <a:avLst>
              <a:gd name="adj1" fmla="val -57123"/>
              <a:gd name="adj2" fmla="val -13425"/>
              <a:gd name="adj3" fmla="val 16667"/>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34A90"/>
                </a:solidFill>
                <a:effectLst/>
                <a:uLnTx/>
                <a:uFillTx/>
                <a:latin typeface="Arial"/>
                <a:ea typeface="+mn-ea"/>
                <a:cs typeface="+mn-cs"/>
                <a:sym typeface="Arial"/>
              </a:rPr>
              <a:t>FM3 completes telephone interviews with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34A90"/>
                </a:solidFill>
                <a:effectLst/>
                <a:uLnTx/>
                <a:uFillTx/>
                <a:latin typeface="Arial"/>
                <a:ea typeface="+mn-ea"/>
                <a:cs typeface="+mn-cs"/>
                <a:sym typeface="Arial"/>
              </a:rPr>
              <a:t>voters in the remaining clusters to ensure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srgbClr val="034A90"/>
                </a:solidFill>
                <a:effectLst/>
                <a:uLnTx/>
                <a:uFillTx/>
                <a:latin typeface="Arial"/>
                <a:ea typeface="+mn-ea"/>
                <a:cs typeface="+mn-cs"/>
                <a:sym typeface="Arial"/>
              </a:rPr>
              <a:t>a representative sample of likely voters. </a:t>
            </a:r>
          </a:p>
        </p:txBody>
      </p:sp>
      <p:sp>
        <p:nvSpPr>
          <p:cNvPr id="246" name="TextBox 245">
            <a:extLst>
              <a:ext uri="{FF2B5EF4-FFF2-40B4-BE49-F238E27FC236}">
                <a16:creationId xmlns:a16="http://schemas.microsoft.com/office/drawing/2014/main" id="{DE502C92-71DD-405E-8A55-BFAB32E3CB77}"/>
              </a:ext>
            </a:extLst>
          </p:cNvPr>
          <p:cNvSpPr txBox="1"/>
          <p:nvPr/>
        </p:nvSpPr>
        <p:spPr>
          <a:xfrm>
            <a:off x="2596621" y="4408442"/>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47" name="TextBox 246">
            <a:extLst>
              <a:ext uri="{FF2B5EF4-FFF2-40B4-BE49-F238E27FC236}">
                <a16:creationId xmlns:a16="http://schemas.microsoft.com/office/drawing/2014/main" id="{04B5AFA7-E017-4254-ACB1-65B685B47C56}"/>
              </a:ext>
            </a:extLst>
          </p:cNvPr>
          <p:cNvSpPr txBox="1"/>
          <p:nvPr/>
        </p:nvSpPr>
        <p:spPr>
          <a:xfrm>
            <a:off x="2818648" y="4406637"/>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48" name="TextBox 247">
            <a:extLst>
              <a:ext uri="{FF2B5EF4-FFF2-40B4-BE49-F238E27FC236}">
                <a16:creationId xmlns:a16="http://schemas.microsoft.com/office/drawing/2014/main" id="{02E09054-F2D9-43EF-A40E-C73BA6BF420B}"/>
              </a:ext>
            </a:extLst>
          </p:cNvPr>
          <p:cNvSpPr txBox="1"/>
          <p:nvPr/>
        </p:nvSpPr>
        <p:spPr>
          <a:xfrm>
            <a:off x="3038451" y="4405159"/>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49" name="TextBox 248">
            <a:extLst>
              <a:ext uri="{FF2B5EF4-FFF2-40B4-BE49-F238E27FC236}">
                <a16:creationId xmlns:a16="http://schemas.microsoft.com/office/drawing/2014/main" id="{9148762F-9FC7-4259-8506-76B03A70E0C3}"/>
              </a:ext>
            </a:extLst>
          </p:cNvPr>
          <p:cNvSpPr txBox="1"/>
          <p:nvPr/>
        </p:nvSpPr>
        <p:spPr>
          <a:xfrm>
            <a:off x="3261939" y="4405158"/>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50" name="Rectangle 249">
            <a:extLst>
              <a:ext uri="{FF2B5EF4-FFF2-40B4-BE49-F238E27FC236}">
                <a16:creationId xmlns:a16="http://schemas.microsoft.com/office/drawing/2014/main" id="{21B0B3C6-ABEE-41FD-BCB0-C5256529FEF9}"/>
              </a:ext>
            </a:extLst>
          </p:cNvPr>
          <p:cNvSpPr/>
          <p:nvPr/>
        </p:nvSpPr>
        <p:spPr>
          <a:xfrm>
            <a:off x="2593579" y="4195767"/>
            <a:ext cx="134570" cy="617618"/>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51" name="Rectangle 250">
            <a:extLst>
              <a:ext uri="{FF2B5EF4-FFF2-40B4-BE49-F238E27FC236}">
                <a16:creationId xmlns:a16="http://schemas.microsoft.com/office/drawing/2014/main" id="{F41054EC-6903-43D2-90B5-D0C15A367E9D}"/>
              </a:ext>
            </a:extLst>
          </p:cNvPr>
          <p:cNvSpPr/>
          <p:nvPr/>
        </p:nvSpPr>
        <p:spPr>
          <a:xfrm>
            <a:off x="2820388" y="4195767"/>
            <a:ext cx="134570" cy="617618"/>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52" name="Rectangle 251">
            <a:extLst>
              <a:ext uri="{FF2B5EF4-FFF2-40B4-BE49-F238E27FC236}">
                <a16:creationId xmlns:a16="http://schemas.microsoft.com/office/drawing/2014/main" id="{3BAACB31-24C5-43B7-B79C-42224DAF6EDC}"/>
              </a:ext>
            </a:extLst>
          </p:cNvPr>
          <p:cNvSpPr/>
          <p:nvPr/>
        </p:nvSpPr>
        <p:spPr>
          <a:xfrm>
            <a:off x="3257428" y="4195631"/>
            <a:ext cx="134570" cy="617618"/>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53" name="Rectangle 252">
            <a:extLst>
              <a:ext uri="{FF2B5EF4-FFF2-40B4-BE49-F238E27FC236}">
                <a16:creationId xmlns:a16="http://schemas.microsoft.com/office/drawing/2014/main" id="{73318338-CD1F-49E5-AED7-B60FCF3F1AFC}"/>
              </a:ext>
            </a:extLst>
          </p:cNvPr>
          <p:cNvSpPr/>
          <p:nvPr/>
        </p:nvSpPr>
        <p:spPr>
          <a:xfrm>
            <a:off x="3038620" y="4195767"/>
            <a:ext cx="134570" cy="617618"/>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54" name="Rectangle 253">
            <a:extLst>
              <a:ext uri="{FF2B5EF4-FFF2-40B4-BE49-F238E27FC236}">
                <a16:creationId xmlns:a16="http://schemas.microsoft.com/office/drawing/2014/main" id="{E80ADB1E-CF10-4DE8-BDA9-73B764EEA3AE}"/>
              </a:ext>
            </a:extLst>
          </p:cNvPr>
          <p:cNvSpPr/>
          <p:nvPr/>
        </p:nvSpPr>
        <p:spPr>
          <a:xfrm>
            <a:off x="2582137" y="5918679"/>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55" name="Rectangle 254">
            <a:extLst>
              <a:ext uri="{FF2B5EF4-FFF2-40B4-BE49-F238E27FC236}">
                <a16:creationId xmlns:a16="http://schemas.microsoft.com/office/drawing/2014/main" id="{4EB85A4F-1459-4DA2-9C9F-AF9B8403D4E9}"/>
              </a:ext>
            </a:extLst>
          </p:cNvPr>
          <p:cNvSpPr/>
          <p:nvPr/>
        </p:nvSpPr>
        <p:spPr>
          <a:xfrm>
            <a:off x="2807020" y="5918679"/>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56" name="Rectangle 255">
            <a:extLst>
              <a:ext uri="{FF2B5EF4-FFF2-40B4-BE49-F238E27FC236}">
                <a16:creationId xmlns:a16="http://schemas.microsoft.com/office/drawing/2014/main" id="{674A092C-F5C4-4DD6-AC23-A094EFEEDB93}"/>
              </a:ext>
            </a:extLst>
          </p:cNvPr>
          <p:cNvSpPr/>
          <p:nvPr/>
        </p:nvSpPr>
        <p:spPr>
          <a:xfrm>
            <a:off x="3026329" y="5918679"/>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57" name="Rectangle 256">
            <a:extLst>
              <a:ext uri="{FF2B5EF4-FFF2-40B4-BE49-F238E27FC236}">
                <a16:creationId xmlns:a16="http://schemas.microsoft.com/office/drawing/2014/main" id="{04AEE968-10B4-4FF5-BFE2-A3086627FA0A}"/>
              </a:ext>
            </a:extLst>
          </p:cNvPr>
          <p:cNvSpPr/>
          <p:nvPr/>
        </p:nvSpPr>
        <p:spPr>
          <a:xfrm>
            <a:off x="3245638" y="5918679"/>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58" name="Rectangle 257">
            <a:extLst>
              <a:ext uri="{FF2B5EF4-FFF2-40B4-BE49-F238E27FC236}">
                <a16:creationId xmlns:a16="http://schemas.microsoft.com/office/drawing/2014/main" id="{6B9F1227-D3DF-47F7-A846-E42B397B9179}"/>
              </a:ext>
            </a:extLst>
          </p:cNvPr>
          <p:cNvSpPr/>
          <p:nvPr/>
        </p:nvSpPr>
        <p:spPr>
          <a:xfrm>
            <a:off x="3464947" y="5918678"/>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59" name="Rectangle 258">
            <a:extLst>
              <a:ext uri="{FF2B5EF4-FFF2-40B4-BE49-F238E27FC236}">
                <a16:creationId xmlns:a16="http://schemas.microsoft.com/office/drawing/2014/main" id="{BF441510-18F4-4F5D-9BCD-28D24F443D31}"/>
              </a:ext>
            </a:extLst>
          </p:cNvPr>
          <p:cNvSpPr/>
          <p:nvPr/>
        </p:nvSpPr>
        <p:spPr>
          <a:xfrm>
            <a:off x="3684256" y="5918677"/>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60" name="Rectangle 259">
            <a:extLst>
              <a:ext uri="{FF2B5EF4-FFF2-40B4-BE49-F238E27FC236}">
                <a16:creationId xmlns:a16="http://schemas.microsoft.com/office/drawing/2014/main" id="{2465765C-83E0-456A-93DB-942167CD5110}"/>
              </a:ext>
            </a:extLst>
          </p:cNvPr>
          <p:cNvSpPr/>
          <p:nvPr/>
        </p:nvSpPr>
        <p:spPr>
          <a:xfrm>
            <a:off x="3909988" y="5918675"/>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61" name="Rectangle 260">
            <a:extLst>
              <a:ext uri="{FF2B5EF4-FFF2-40B4-BE49-F238E27FC236}">
                <a16:creationId xmlns:a16="http://schemas.microsoft.com/office/drawing/2014/main" id="{91B1DA4D-933E-4203-800A-D6A866DABFC1}"/>
              </a:ext>
            </a:extLst>
          </p:cNvPr>
          <p:cNvSpPr/>
          <p:nvPr/>
        </p:nvSpPr>
        <p:spPr>
          <a:xfrm>
            <a:off x="4135720" y="5918676"/>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62" name="Rectangle 261">
            <a:extLst>
              <a:ext uri="{FF2B5EF4-FFF2-40B4-BE49-F238E27FC236}">
                <a16:creationId xmlns:a16="http://schemas.microsoft.com/office/drawing/2014/main" id="{9B14F76E-DD33-4584-8A65-FA4402195829}"/>
              </a:ext>
            </a:extLst>
          </p:cNvPr>
          <p:cNvSpPr/>
          <p:nvPr/>
        </p:nvSpPr>
        <p:spPr>
          <a:xfrm>
            <a:off x="4355029" y="5918677"/>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63" name="Rectangle 262">
            <a:extLst>
              <a:ext uri="{FF2B5EF4-FFF2-40B4-BE49-F238E27FC236}">
                <a16:creationId xmlns:a16="http://schemas.microsoft.com/office/drawing/2014/main" id="{E9497DCF-CE55-4C86-9467-380FF3E04ABB}"/>
              </a:ext>
            </a:extLst>
          </p:cNvPr>
          <p:cNvSpPr/>
          <p:nvPr/>
        </p:nvSpPr>
        <p:spPr>
          <a:xfrm>
            <a:off x="4581999" y="5918676"/>
            <a:ext cx="144966" cy="624469"/>
          </a:xfrm>
          <a:prstGeom prst="rect">
            <a:avLst/>
          </a:prstGeom>
          <a:pattFill prst="lt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64" name="TextBox 263">
            <a:extLst>
              <a:ext uri="{FF2B5EF4-FFF2-40B4-BE49-F238E27FC236}">
                <a16:creationId xmlns:a16="http://schemas.microsoft.com/office/drawing/2014/main" id="{E3F96871-1DDC-4EA0-8015-BE7F56D39D09}"/>
              </a:ext>
            </a:extLst>
          </p:cNvPr>
          <p:cNvSpPr txBox="1"/>
          <p:nvPr/>
        </p:nvSpPr>
        <p:spPr>
          <a:xfrm>
            <a:off x="2590377" y="6138336"/>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65" name="TextBox 264">
            <a:extLst>
              <a:ext uri="{FF2B5EF4-FFF2-40B4-BE49-F238E27FC236}">
                <a16:creationId xmlns:a16="http://schemas.microsoft.com/office/drawing/2014/main" id="{70FDF7A4-02A2-445B-87C0-8EB1AF174875}"/>
              </a:ext>
            </a:extLst>
          </p:cNvPr>
          <p:cNvSpPr txBox="1"/>
          <p:nvPr/>
        </p:nvSpPr>
        <p:spPr>
          <a:xfrm>
            <a:off x="2812404" y="6136531"/>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66" name="TextBox 265">
            <a:extLst>
              <a:ext uri="{FF2B5EF4-FFF2-40B4-BE49-F238E27FC236}">
                <a16:creationId xmlns:a16="http://schemas.microsoft.com/office/drawing/2014/main" id="{8A90E1AA-AFD7-44B0-9E78-1FB752404FDA}"/>
              </a:ext>
            </a:extLst>
          </p:cNvPr>
          <p:cNvSpPr txBox="1"/>
          <p:nvPr/>
        </p:nvSpPr>
        <p:spPr>
          <a:xfrm>
            <a:off x="3032207" y="6135053"/>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67" name="TextBox 266">
            <a:extLst>
              <a:ext uri="{FF2B5EF4-FFF2-40B4-BE49-F238E27FC236}">
                <a16:creationId xmlns:a16="http://schemas.microsoft.com/office/drawing/2014/main" id="{A6B8DEB3-CD31-4B03-818B-24FFB7B8CF7D}"/>
              </a:ext>
            </a:extLst>
          </p:cNvPr>
          <p:cNvSpPr txBox="1"/>
          <p:nvPr/>
        </p:nvSpPr>
        <p:spPr>
          <a:xfrm>
            <a:off x="3255695" y="6135052"/>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68" name="Rectangle 267">
            <a:extLst>
              <a:ext uri="{FF2B5EF4-FFF2-40B4-BE49-F238E27FC236}">
                <a16:creationId xmlns:a16="http://schemas.microsoft.com/office/drawing/2014/main" id="{1957C9BE-C8BA-45A1-AD47-7B9CC0502BE2}"/>
              </a:ext>
            </a:extLst>
          </p:cNvPr>
          <p:cNvSpPr/>
          <p:nvPr/>
        </p:nvSpPr>
        <p:spPr>
          <a:xfrm>
            <a:off x="2587335" y="5925661"/>
            <a:ext cx="134570" cy="617618"/>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69" name="Rectangle 268">
            <a:extLst>
              <a:ext uri="{FF2B5EF4-FFF2-40B4-BE49-F238E27FC236}">
                <a16:creationId xmlns:a16="http://schemas.microsoft.com/office/drawing/2014/main" id="{0E92BA3E-C3FB-4BC3-AFF0-9B33198B2F77}"/>
              </a:ext>
            </a:extLst>
          </p:cNvPr>
          <p:cNvSpPr/>
          <p:nvPr/>
        </p:nvSpPr>
        <p:spPr>
          <a:xfrm>
            <a:off x="2814144" y="5925661"/>
            <a:ext cx="134570" cy="617618"/>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70" name="Rectangle 269">
            <a:extLst>
              <a:ext uri="{FF2B5EF4-FFF2-40B4-BE49-F238E27FC236}">
                <a16:creationId xmlns:a16="http://schemas.microsoft.com/office/drawing/2014/main" id="{4E8DE336-E8FC-4086-83AE-1FCE4C01A41E}"/>
              </a:ext>
            </a:extLst>
          </p:cNvPr>
          <p:cNvSpPr/>
          <p:nvPr/>
        </p:nvSpPr>
        <p:spPr>
          <a:xfrm>
            <a:off x="3251184" y="5925525"/>
            <a:ext cx="134570" cy="617618"/>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71" name="Rectangle 270">
            <a:extLst>
              <a:ext uri="{FF2B5EF4-FFF2-40B4-BE49-F238E27FC236}">
                <a16:creationId xmlns:a16="http://schemas.microsoft.com/office/drawing/2014/main" id="{DE752D73-C398-4486-91DC-981021BFC8E3}"/>
              </a:ext>
            </a:extLst>
          </p:cNvPr>
          <p:cNvSpPr/>
          <p:nvPr/>
        </p:nvSpPr>
        <p:spPr>
          <a:xfrm>
            <a:off x="3470222" y="5921056"/>
            <a:ext cx="134570" cy="172353"/>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72" name="Rectangle 271">
            <a:extLst>
              <a:ext uri="{FF2B5EF4-FFF2-40B4-BE49-F238E27FC236}">
                <a16:creationId xmlns:a16="http://schemas.microsoft.com/office/drawing/2014/main" id="{C97B281D-883D-4735-8919-CF3E765BC9FF}"/>
              </a:ext>
            </a:extLst>
          </p:cNvPr>
          <p:cNvSpPr/>
          <p:nvPr/>
        </p:nvSpPr>
        <p:spPr>
          <a:xfrm>
            <a:off x="3689454" y="5925525"/>
            <a:ext cx="134570" cy="274722"/>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73" name="Rectangle 272">
            <a:extLst>
              <a:ext uri="{FF2B5EF4-FFF2-40B4-BE49-F238E27FC236}">
                <a16:creationId xmlns:a16="http://schemas.microsoft.com/office/drawing/2014/main" id="{64C6A79C-ED2D-485C-9648-61BA54FA4FAD}"/>
              </a:ext>
            </a:extLst>
          </p:cNvPr>
          <p:cNvSpPr/>
          <p:nvPr/>
        </p:nvSpPr>
        <p:spPr>
          <a:xfrm>
            <a:off x="3917649" y="5925525"/>
            <a:ext cx="134570" cy="389022"/>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74" name="Rectangle 273">
            <a:extLst>
              <a:ext uri="{FF2B5EF4-FFF2-40B4-BE49-F238E27FC236}">
                <a16:creationId xmlns:a16="http://schemas.microsoft.com/office/drawing/2014/main" id="{732AF762-7BEC-43CE-BFBC-18148B5451DF}"/>
              </a:ext>
            </a:extLst>
          </p:cNvPr>
          <p:cNvSpPr/>
          <p:nvPr/>
        </p:nvSpPr>
        <p:spPr>
          <a:xfrm>
            <a:off x="4143595" y="5925527"/>
            <a:ext cx="134570" cy="274721"/>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75" name="Rectangle 274">
            <a:extLst>
              <a:ext uri="{FF2B5EF4-FFF2-40B4-BE49-F238E27FC236}">
                <a16:creationId xmlns:a16="http://schemas.microsoft.com/office/drawing/2014/main" id="{D54CC288-6370-4FE3-983B-2CFE3571B586}"/>
              </a:ext>
            </a:extLst>
          </p:cNvPr>
          <p:cNvSpPr/>
          <p:nvPr/>
        </p:nvSpPr>
        <p:spPr>
          <a:xfrm>
            <a:off x="4362905" y="5925527"/>
            <a:ext cx="134570" cy="56687"/>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76" name="Rectangle 275">
            <a:extLst>
              <a:ext uri="{FF2B5EF4-FFF2-40B4-BE49-F238E27FC236}">
                <a16:creationId xmlns:a16="http://schemas.microsoft.com/office/drawing/2014/main" id="{B78B0F0B-AFA5-43D8-86BB-7904FB5C73AE}"/>
              </a:ext>
            </a:extLst>
          </p:cNvPr>
          <p:cNvSpPr/>
          <p:nvPr/>
        </p:nvSpPr>
        <p:spPr>
          <a:xfrm>
            <a:off x="4589834" y="5925527"/>
            <a:ext cx="134570" cy="247695"/>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77" name="Rectangle 276">
            <a:extLst>
              <a:ext uri="{FF2B5EF4-FFF2-40B4-BE49-F238E27FC236}">
                <a16:creationId xmlns:a16="http://schemas.microsoft.com/office/drawing/2014/main" id="{CDAC2AC5-29C0-443B-93BA-88E28D349284}"/>
              </a:ext>
            </a:extLst>
          </p:cNvPr>
          <p:cNvSpPr/>
          <p:nvPr/>
        </p:nvSpPr>
        <p:spPr>
          <a:xfrm>
            <a:off x="3032376" y="5925661"/>
            <a:ext cx="134570" cy="617618"/>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278" name="TextBox 277">
            <a:extLst>
              <a:ext uri="{FF2B5EF4-FFF2-40B4-BE49-F238E27FC236}">
                <a16:creationId xmlns:a16="http://schemas.microsoft.com/office/drawing/2014/main" id="{E4BD6ED2-36DE-4CBC-A45F-3EEDEC1B6551}"/>
              </a:ext>
            </a:extLst>
          </p:cNvPr>
          <p:cNvSpPr txBox="1"/>
          <p:nvPr/>
        </p:nvSpPr>
        <p:spPr>
          <a:xfrm>
            <a:off x="3478205" y="6138336"/>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79" name="TextBox 278">
            <a:extLst>
              <a:ext uri="{FF2B5EF4-FFF2-40B4-BE49-F238E27FC236}">
                <a16:creationId xmlns:a16="http://schemas.microsoft.com/office/drawing/2014/main" id="{5B0B8215-B252-43AE-8460-6198B32F7491}"/>
              </a:ext>
            </a:extLst>
          </p:cNvPr>
          <p:cNvSpPr txBox="1"/>
          <p:nvPr/>
        </p:nvSpPr>
        <p:spPr>
          <a:xfrm>
            <a:off x="3700232" y="6136531"/>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80" name="TextBox 279">
            <a:extLst>
              <a:ext uri="{FF2B5EF4-FFF2-40B4-BE49-F238E27FC236}">
                <a16:creationId xmlns:a16="http://schemas.microsoft.com/office/drawing/2014/main" id="{0D8E9E9F-A303-43B4-9ACE-BED2E150273B}"/>
              </a:ext>
            </a:extLst>
          </p:cNvPr>
          <p:cNvSpPr txBox="1"/>
          <p:nvPr/>
        </p:nvSpPr>
        <p:spPr>
          <a:xfrm>
            <a:off x="3920035" y="6135053"/>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81" name="TextBox 280">
            <a:extLst>
              <a:ext uri="{FF2B5EF4-FFF2-40B4-BE49-F238E27FC236}">
                <a16:creationId xmlns:a16="http://schemas.microsoft.com/office/drawing/2014/main" id="{78FD9FD6-9474-4EEA-B929-6AA7F0497286}"/>
              </a:ext>
            </a:extLst>
          </p:cNvPr>
          <p:cNvSpPr txBox="1"/>
          <p:nvPr/>
        </p:nvSpPr>
        <p:spPr>
          <a:xfrm>
            <a:off x="4143523" y="6135052"/>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82" name="TextBox 281">
            <a:extLst>
              <a:ext uri="{FF2B5EF4-FFF2-40B4-BE49-F238E27FC236}">
                <a16:creationId xmlns:a16="http://schemas.microsoft.com/office/drawing/2014/main" id="{061A8CAA-A44C-4B9D-AA30-0534762BA5A3}"/>
              </a:ext>
            </a:extLst>
          </p:cNvPr>
          <p:cNvSpPr txBox="1"/>
          <p:nvPr/>
        </p:nvSpPr>
        <p:spPr>
          <a:xfrm>
            <a:off x="4375688" y="6142962"/>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283" name="TextBox 282">
            <a:extLst>
              <a:ext uri="{FF2B5EF4-FFF2-40B4-BE49-F238E27FC236}">
                <a16:creationId xmlns:a16="http://schemas.microsoft.com/office/drawing/2014/main" id="{256EDA1A-40E5-4431-BDE1-FBDC167491D9}"/>
              </a:ext>
            </a:extLst>
          </p:cNvPr>
          <p:cNvSpPr txBox="1"/>
          <p:nvPr/>
        </p:nvSpPr>
        <p:spPr>
          <a:xfrm>
            <a:off x="4597715" y="6141157"/>
            <a:ext cx="114300" cy="27699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Arial"/>
                <a:sym typeface="Wingdings" panose="05000000000000000000" pitchFamily="2" charset="2"/>
              </a:rPr>
              <a:t></a:t>
            </a:r>
            <a:endParaRPr kumimoji="0" lang="en-US" sz="1200" b="0" i="0" u="none" strike="noStrike" kern="1200" cap="none" spc="0" normalizeH="0" baseline="0" noProof="0" dirty="0">
              <a:ln>
                <a:noFill/>
              </a:ln>
              <a:solidFill>
                <a:srgbClr val="FF0000"/>
              </a:solidFill>
              <a:effectLst/>
              <a:uLnTx/>
              <a:uFillTx/>
              <a:latin typeface="Arial"/>
              <a:ea typeface="+mn-ea"/>
              <a:cs typeface="Arial"/>
              <a:sym typeface="Arial"/>
            </a:endParaRPr>
          </a:p>
        </p:txBody>
      </p:sp>
      <p:sp>
        <p:nvSpPr>
          <p:cNvPr id="133" name="Oval 132">
            <a:extLst>
              <a:ext uri="{FF2B5EF4-FFF2-40B4-BE49-F238E27FC236}">
                <a16:creationId xmlns:a16="http://schemas.microsoft.com/office/drawing/2014/main" id="{EB178912-1D9E-4691-8E05-D43B9FA5F0B9}"/>
              </a:ext>
            </a:extLst>
          </p:cNvPr>
          <p:cNvSpPr/>
          <p:nvPr/>
        </p:nvSpPr>
        <p:spPr bwMode="auto">
          <a:xfrm>
            <a:off x="2247900" y="604596"/>
            <a:ext cx="2790292" cy="1472784"/>
          </a:xfrm>
          <a:prstGeom prst="ellipse">
            <a:avLst/>
          </a:prstGeom>
          <a:solidFill>
            <a:schemeClr val="accent1">
              <a:alpha val="10000"/>
            </a:schemeClr>
          </a:solidFill>
          <a:ln w="254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820718" rtl="0" eaLnBrk="1" fontAlgn="base" latinLnBrk="0" hangingPunct="1">
              <a:lnSpc>
                <a:spcPct val="100000"/>
              </a:lnSpc>
              <a:spcBef>
                <a:spcPct val="0"/>
              </a:spcBef>
              <a:spcAft>
                <a:spcPct val="0"/>
              </a:spcAft>
              <a:buClrTx/>
              <a:buSzTx/>
              <a:buFont typeface="Arial"/>
              <a:buNone/>
              <a:tabLst/>
              <a:defRPr/>
            </a:pPr>
            <a:endParaRPr kumimoji="0" lang="en-US" sz="2200" b="0" i="0" u="none" strike="noStrike" kern="1200" cap="none" spc="0" normalizeH="0" baseline="0" noProof="0">
              <a:ln>
                <a:noFill/>
              </a:ln>
              <a:solidFill>
                <a:prstClr val="black"/>
              </a:solidFill>
              <a:effectLst/>
              <a:uLnTx/>
              <a:uFillTx/>
              <a:latin typeface="Arial" charset="0"/>
              <a:ea typeface="+mn-ea"/>
              <a:cs typeface="Arial"/>
              <a:sym typeface="Arial"/>
            </a:endParaRPr>
          </a:p>
        </p:txBody>
      </p:sp>
      <p:sp>
        <p:nvSpPr>
          <p:cNvPr id="146" name="Title 2">
            <a:extLst>
              <a:ext uri="{FF2B5EF4-FFF2-40B4-BE49-F238E27FC236}">
                <a16:creationId xmlns:a16="http://schemas.microsoft.com/office/drawing/2014/main" id="{A9456398-3247-48EA-82D4-D497445FBF4C}"/>
              </a:ext>
            </a:extLst>
          </p:cNvPr>
          <p:cNvSpPr txBox="1">
            <a:spLocks/>
          </p:cNvSpPr>
          <p:nvPr/>
        </p:nvSpPr>
        <p:spPr>
          <a:xfrm>
            <a:off x="1628954" y="130953"/>
            <a:ext cx="8934092" cy="471354"/>
          </a:xfrm>
          <a:prstGeom prst="rect">
            <a:avLst/>
          </a:prstGeom>
        </p:spPr>
        <p:txBody>
          <a:bodyPr/>
          <a:lstStyle>
            <a:lvl1pPr algn="l" defTabSz="914378"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8" rtl="0" eaLnBrk="1" fontAlgn="auto" latinLnBrk="0" hangingPunct="1">
              <a:lnSpc>
                <a:spcPct val="90000"/>
              </a:lnSpc>
              <a:spcBef>
                <a:spcPct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Tahoma"/>
                <a:ea typeface="+mj-ea"/>
                <a:cs typeface="+mj-cs"/>
                <a:sym typeface="Arial"/>
              </a:rPr>
              <a:t>Dual-Mode Voter Survey Technique</a:t>
            </a:r>
            <a:endParaRPr kumimoji="0" lang="en-US" sz="1600" b="0" i="1" u="none" strike="noStrike" kern="1200" cap="none" spc="0" normalizeH="0" baseline="0" noProof="0" dirty="0">
              <a:ln>
                <a:noFill/>
              </a:ln>
              <a:solidFill>
                <a:prstClr val="black"/>
              </a:solidFill>
              <a:effectLst/>
              <a:uLnTx/>
              <a:uFillTx/>
              <a:latin typeface="Tahoma"/>
              <a:ea typeface="+mj-ea"/>
              <a:cs typeface="+mj-cs"/>
              <a:sym typeface="Arial"/>
            </a:endParaRPr>
          </a:p>
        </p:txBody>
      </p:sp>
      <p:pic>
        <p:nvPicPr>
          <p:cNvPr id="113" name="Picture 112" descr="A close up of a logo&#10;&#10;Description automatically generated">
            <a:extLst>
              <a:ext uri="{FF2B5EF4-FFF2-40B4-BE49-F238E27FC236}">
                <a16:creationId xmlns:a16="http://schemas.microsoft.com/office/drawing/2014/main" id="{920C9BA6-F3D7-4217-8A6C-16DC8C671B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52403">
            <a:off x="3128756" y="3498054"/>
            <a:ext cx="385206" cy="385206"/>
          </a:xfrm>
          <a:prstGeom prst="rect">
            <a:avLst/>
          </a:prstGeom>
        </p:spPr>
      </p:pic>
      <p:pic>
        <p:nvPicPr>
          <p:cNvPr id="134" name="Picture 133" descr="A close up of a logo&#10;&#10;Description automatically generated">
            <a:extLst>
              <a:ext uri="{FF2B5EF4-FFF2-40B4-BE49-F238E27FC236}">
                <a16:creationId xmlns:a16="http://schemas.microsoft.com/office/drawing/2014/main" id="{D9EAA6EB-5389-4745-BD9A-D6193D57C2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5332" y="5180194"/>
            <a:ext cx="640080" cy="640080"/>
          </a:xfrm>
          <a:prstGeom prst="rect">
            <a:avLst/>
          </a:prstGeom>
        </p:spPr>
      </p:pic>
    </p:spTree>
    <p:extLst>
      <p:ext uri="{BB962C8B-B14F-4D97-AF65-F5344CB8AC3E}">
        <p14:creationId xmlns:p14="http://schemas.microsoft.com/office/powerpoint/2010/main" val="390161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nodeType="with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fade">
                                      <p:cBhvr>
                                        <p:cTn id="22" dur="500"/>
                                        <p:tgtEl>
                                          <p:spTgt spid="109"/>
                                        </p:tgtEl>
                                      </p:cBhvr>
                                    </p:animEffect>
                                  </p:childTnLst>
                                </p:cTn>
                              </p:par>
                              <p:par>
                                <p:cTn id="23" presetID="10" presetClass="entr" presetSubtype="0" fill="hold" nodeType="with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cTn>
                              </p:par>
                              <p:par>
                                <p:cTn id="26" presetID="10" presetClass="entr" presetSubtype="0" fill="hold" nodeType="withEffect">
                                  <p:stCondLst>
                                    <p:cond delay="0"/>
                                  </p:stCondLst>
                                  <p:childTnLst>
                                    <p:set>
                                      <p:cBhvr>
                                        <p:cTn id="27" dur="1" fill="hold">
                                          <p:stCondLst>
                                            <p:cond delay="0"/>
                                          </p:stCondLst>
                                        </p:cTn>
                                        <p:tgtEl>
                                          <p:spTgt spid="111"/>
                                        </p:tgtEl>
                                        <p:attrNameLst>
                                          <p:attrName>style.visibility</p:attrName>
                                        </p:attrNameLst>
                                      </p:cBhvr>
                                      <p:to>
                                        <p:strVal val="visible"/>
                                      </p:to>
                                    </p:set>
                                    <p:animEffect transition="in" filter="fade">
                                      <p:cBhvr>
                                        <p:cTn id="28" dur="500"/>
                                        <p:tgtEl>
                                          <p:spTgt spid="111"/>
                                        </p:tgtEl>
                                      </p:cBhvr>
                                    </p:animEffect>
                                  </p:childTnLst>
                                </p:cTn>
                              </p:par>
                              <p:par>
                                <p:cTn id="29" presetID="10" presetClass="entr" presetSubtype="0" fill="hold" nodeType="withEffect">
                                  <p:stCondLst>
                                    <p:cond delay="0"/>
                                  </p:stCondLst>
                                  <p:childTnLst>
                                    <p:set>
                                      <p:cBhvr>
                                        <p:cTn id="30" dur="1" fill="hold">
                                          <p:stCondLst>
                                            <p:cond delay="0"/>
                                          </p:stCondLst>
                                        </p:cTn>
                                        <p:tgtEl>
                                          <p:spTgt spid="112"/>
                                        </p:tgtEl>
                                        <p:attrNameLst>
                                          <p:attrName>style.visibility</p:attrName>
                                        </p:attrNameLst>
                                      </p:cBhvr>
                                      <p:to>
                                        <p:strVal val="visible"/>
                                      </p:to>
                                    </p:set>
                                    <p:animEffect transition="in" filter="fade">
                                      <p:cBhvr>
                                        <p:cTn id="31" dur="500"/>
                                        <p:tgtEl>
                                          <p:spTgt spid="112"/>
                                        </p:tgtEl>
                                      </p:cBhvr>
                                    </p:animEffect>
                                  </p:childTnLst>
                                </p:cTn>
                              </p:par>
                              <p:par>
                                <p:cTn id="32" presetID="10" presetClass="entr" presetSubtype="0" fill="hold" nodeType="with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childTnLst>
                                </p:cTn>
                              </p:par>
                              <p:par>
                                <p:cTn id="35" presetID="10" presetClass="entr" presetSubtype="0" fill="hold" nodeType="with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par>
                                <p:cTn id="38" presetID="10" presetClass="entr" presetSubtype="0" fill="hold" nodeType="withEffect">
                                  <p:stCondLst>
                                    <p:cond delay="0"/>
                                  </p:stCondLst>
                                  <p:childTnLst>
                                    <p:set>
                                      <p:cBhvr>
                                        <p:cTn id="39" dur="1" fill="hold">
                                          <p:stCondLst>
                                            <p:cond delay="0"/>
                                          </p:stCondLst>
                                        </p:cTn>
                                        <p:tgtEl>
                                          <p:spTgt spid="116"/>
                                        </p:tgtEl>
                                        <p:attrNameLst>
                                          <p:attrName>style.visibility</p:attrName>
                                        </p:attrNameLst>
                                      </p:cBhvr>
                                      <p:to>
                                        <p:strVal val="visible"/>
                                      </p:to>
                                    </p:set>
                                    <p:animEffect transition="in" filter="fade">
                                      <p:cBhvr>
                                        <p:cTn id="40" dur="500"/>
                                        <p:tgtEl>
                                          <p:spTgt spid="116"/>
                                        </p:tgtEl>
                                      </p:cBhvr>
                                    </p:animEffect>
                                  </p:childTnLst>
                                </p:cTn>
                              </p:par>
                              <p:par>
                                <p:cTn id="41" presetID="10" presetClass="entr" presetSubtype="0"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500"/>
                                        <p:tgtEl>
                                          <p:spTgt spid="117"/>
                                        </p:tgtEl>
                                      </p:cBhvr>
                                    </p:animEffect>
                                  </p:childTnLst>
                                </p:cTn>
                              </p:par>
                              <p:par>
                                <p:cTn id="44" presetID="10" presetClass="entr" presetSubtype="0" fill="hold" nodeType="withEffect">
                                  <p:stCondLst>
                                    <p:cond delay="0"/>
                                  </p:stCondLst>
                                  <p:childTnLst>
                                    <p:set>
                                      <p:cBhvr>
                                        <p:cTn id="45" dur="1" fill="hold">
                                          <p:stCondLst>
                                            <p:cond delay="0"/>
                                          </p:stCondLst>
                                        </p:cTn>
                                        <p:tgtEl>
                                          <p:spTgt spid="118"/>
                                        </p:tgtEl>
                                        <p:attrNameLst>
                                          <p:attrName>style.visibility</p:attrName>
                                        </p:attrNameLst>
                                      </p:cBhvr>
                                      <p:to>
                                        <p:strVal val="visible"/>
                                      </p:to>
                                    </p:set>
                                    <p:animEffect transition="in" filter="fade">
                                      <p:cBhvr>
                                        <p:cTn id="46" dur="500"/>
                                        <p:tgtEl>
                                          <p:spTgt spid="118"/>
                                        </p:tgtEl>
                                      </p:cBhvr>
                                    </p:animEffect>
                                  </p:childTnLst>
                                </p:cTn>
                              </p:par>
                              <p:par>
                                <p:cTn id="47" presetID="10" presetClass="entr" presetSubtype="0" fill="hold" nodeType="withEffect">
                                  <p:stCondLst>
                                    <p:cond delay="0"/>
                                  </p:stCondLst>
                                  <p:childTnLst>
                                    <p:set>
                                      <p:cBhvr>
                                        <p:cTn id="48" dur="1" fill="hold">
                                          <p:stCondLst>
                                            <p:cond delay="0"/>
                                          </p:stCondLst>
                                        </p:cTn>
                                        <p:tgtEl>
                                          <p:spTgt spid="119"/>
                                        </p:tgtEl>
                                        <p:attrNameLst>
                                          <p:attrName>style.visibility</p:attrName>
                                        </p:attrNameLst>
                                      </p:cBhvr>
                                      <p:to>
                                        <p:strVal val="visible"/>
                                      </p:to>
                                    </p:set>
                                    <p:animEffect transition="in" filter="fade">
                                      <p:cBhvr>
                                        <p:cTn id="49" dur="500"/>
                                        <p:tgtEl>
                                          <p:spTgt spid="119"/>
                                        </p:tgtEl>
                                      </p:cBhvr>
                                    </p:animEffect>
                                  </p:childTnLst>
                                </p:cTn>
                              </p:par>
                              <p:par>
                                <p:cTn id="50" presetID="10" presetClass="entr" presetSubtype="0" fill="hold" nodeType="withEffect">
                                  <p:stCondLst>
                                    <p:cond delay="0"/>
                                  </p:stCondLst>
                                  <p:childTnLst>
                                    <p:set>
                                      <p:cBhvr>
                                        <p:cTn id="51" dur="1" fill="hold">
                                          <p:stCondLst>
                                            <p:cond delay="0"/>
                                          </p:stCondLst>
                                        </p:cTn>
                                        <p:tgtEl>
                                          <p:spTgt spid="120"/>
                                        </p:tgtEl>
                                        <p:attrNameLst>
                                          <p:attrName>style.visibility</p:attrName>
                                        </p:attrNameLst>
                                      </p:cBhvr>
                                      <p:to>
                                        <p:strVal val="visible"/>
                                      </p:to>
                                    </p:set>
                                    <p:animEffect transition="in" filter="fade">
                                      <p:cBhvr>
                                        <p:cTn id="52" dur="500"/>
                                        <p:tgtEl>
                                          <p:spTgt spid="120"/>
                                        </p:tgtEl>
                                      </p:cBhvr>
                                    </p:animEffect>
                                  </p:childTnLst>
                                </p:cTn>
                              </p:par>
                              <p:par>
                                <p:cTn id="53" presetID="10" presetClass="entr" presetSubtype="0" fill="hold" nodeType="with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par>
                                <p:cTn id="56" presetID="10" presetClass="entr" presetSubtype="0" fill="hold" nodeType="withEffect">
                                  <p:stCondLst>
                                    <p:cond delay="0"/>
                                  </p:stCondLst>
                                  <p:childTnLst>
                                    <p:set>
                                      <p:cBhvr>
                                        <p:cTn id="57" dur="1" fill="hold">
                                          <p:stCondLst>
                                            <p:cond delay="0"/>
                                          </p:stCondLst>
                                        </p:cTn>
                                        <p:tgtEl>
                                          <p:spTgt spid="122"/>
                                        </p:tgtEl>
                                        <p:attrNameLst>
                                          <p:attrName>style.visibility</p:attrName>
                                        </p:attrNameLst>
                                      </p:cBhvr>
                                      <p:to>
                                        <p:strVal val="visible"/>
                                      </p:to>
                                    </p:set>
                                    <p:animEffect transition="in" filter="fade">
                                      <p:cBhvr>
                                        <p:cTn id="58" dur="500"/>
                                        <p:tgtEl>
                                          <p:spTgt spid="122"/>
                                        </p:tgtEl>
                                      </p:cBhvr>
                                    </p:animEffect>
                                  </p:childTnLst>
                                </p:cTn>
                              </p:par>
                              <p:par>
                                <p:cTn id="59" presetID="10" presetClass="entr" presetSubtype="0" fill="hold" nodeType="withEffect">
                                  <p:stCondLst>
                                    <p:cond delay="0"/>
                                  </p:stCondLst>
                                  <p:childTnLst>
                                    <p:set>
                                      <p:cBhvr>
                                        <p:cTn id="60" dur="1" fill="hold">
                                          <p:stCondLst>
                                            <p:cond delay="0"/>
                                          </p:stCondLst>
                                        </p:cTn>
                                        <p:tgtEl>
                                          <p:spTgt spid="123"/>
                                        </p:tgtEl>
                                        <p:attrNameLst>
                                          <p:attrName>style.visibility</p:attrName>
                                        </p:attrNameLst>
                                      </p:cBhvr>
                                      <p:to>
                                        <p:strVal val="visible"/>
                                      </p:to>
                                    </p:set>
                                    <p:animEffect transition="in" filter="fade">
                                      <p:cBhvr>
                                        <p:cTn id="61" dur="500"/>
                                        <p:tgtEl>
                                          <p:spTgt spid="123"/>
                                        </p:tgtEl>
                                      </p:cBhvr>
                                    </p:animEffect>
                                  </p:childTnLst>
                                </p:cTn>
                              </p:par>
                              <p:par>
                                <p:cTn id="62" presetID="10" presetClass="entr" presetSubtype="0" fill="hold" nodeType="withEffect">
                                  <p:stCondLst>
                                    <p:cond delay="0"/>
                                  </p:stCondLst>
                                  <p:childTnLst>
                                    <p:set>
                                      <p:cBhvr>
                                        <p:cTn id="63" dur="1" fill="hold">
                                          <p:stCondLst>
                                            <p:cond delay="0"/>
                                          </p:stCondLst>
                                        </p:cTn>
                                        <p:tgtEl>
                                          <p:spTgt spid="124"/>
                                        </p:tgtEl>
                                        <p:attrNameLst>
                                          <p:attrName>style.visibility</p:attrName>
                                        </p:attrNameLst>
                                      </p:cBhvr>
                                      <p:to>
                                        <p:strVal val="visible"/>
                                      </p:to>
                                    </p:set>
                                    <p:animEffect transition="in" filter="fade">
                                      <p:cBhvr>
                                        <p:cTn id="64" dur="500"/>
                                        <p:tgtEl>
                                          <p:spTgt spid="124"/>
                                        </p:tgtEl>
                                      </p:cBhvr>
                                    </p:animEffect>
                                  </p:childTnLst>
                                </p:cTn>
                              </p:par>
                              <p:par>
                                <p:cTn id="65" presetID="10" presetClass="entr" presetSubtype="0" fill="hold" nodeType="with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500"/>
                                        <p:tgtEl>
                                          <p:spTgt spid="125"/>
                                        </p:tgtEl>
                                      </p:cBhvr>
                                    </p:animEffect>
                                  </p:childTnLst>
                                </p:cTn>
                              </p:par>
                              <p:par>
                                <p:cTn id="68" presetID="10" presetClass="entr" presetSubtype="0" fill="hold" nodeType="withEffect">
                                  <p:stCondLst>
                                    <p:cond delay="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nodeType="withEffect">
                                  <p:stCondLst>
                                    <p:cond delay="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nodeType="withEffect">
                                  <p:stCondLst>
                                    <p:cond delay="0"/>
                                  </p:stCondLst>
                                  <p:childTnLst>
                                    <p:set>
                                      <p:cBhvr>
                                        <p:cTn id="75" dur="1" fill="hold">
                                          <p:stCondLst>
                                            <p:cond delay="0"/>
                                          </p:stCondLst>
                                        </p:cTn>
                                        <p:tgtEl>
                                          <p:spTgt spid="128"/>
                                        </p:tgtEl>
                                        <p:attrNameLst>
                                          <p:attrName>style.visibility</p:attrName>
                                        </p:attrNameLst>
                                      </p:cBhvr>
                                      <p:to>
                                        <p:strVal val="visible"/>
                                      </p:to>
                                    </p:set>
                                    <p:animEffect transition="in" filter="fade">
                                      <p:cBhvr>
                                        <p:cTn id="76" dur="500"/>
                                        <p:tgtEl>
                                          <p:spTgt spid="128"/>
                                        </p:tgtEl>
                                      </p:cBhvr>
                                    </p:animEffect>
                                  </p:childTnLst>
                                </p:cTn>
                              </p:par>
                              <p:par>
                                <p:cTn id="77" presetID="10" presetClass="entr" presetSubtype="0" fill="hold" nodeType="withEffect">
                                  <p:stCondLst>
                                    <p:cond delay="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500"/>
                                        <p:tgtEl>
                                          <p:spTgt spid="129"/>
                                        </p:tgtEl>
                                      </p:cBhvr>
                                    </p:animEffect>
                                  </p:childTnLst>
                                </p:cTn>
                              </p:par>
                              <p:par>
                                <p:cTn id="80" presetID="10" presetClass="entr" presetSubtype="0" fill="hold" nodeType="withEffect">
                                  <p:stCondLst>
                                    <p:cond delay="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500"/>
                                        <p:tgtEl>
                                          <p:spTgt spid="130"/>
                                        </p:tgtEl>
                                      </p:cBhvr>
                                    </p:animEffect>
                                  </p:childTnLst>
                                </p:cTn>
                              </p:par>
                              <p:par>
                                <p:cTn id="83" presetID="10" presetClass="entr" presetSubtype="0" fill="hold" nodeType="withEffect">
                                  <p:stCondLst>
                                    <p:cond delay="0"/>
                                  </p:stCondLst>
                                  <p:childTnLst>
                                    <p:set>
                                      <p:cBhvr>
                                        <p:cTn id="84" dur="1" fill="hold">
                                          <p:stCondLst>
                                            <p:cond delay="0"/>
                                          </p:stCondLst>
                                        </p:cTn>
                                        <p:tgtEl>
                                          <p:spTgt spid="131"/>
                                        </p:tgtEl>
                                        <p:attrNameLst>
                                          <p:attrName>style.visibility</p:attrName>
                                        </p:attrNameLst>
                                      </p:cBhvr>
                                      <p:to>
                                        <p:strVal val="visible"/>
                                      </p:to>
                                    </p:set>
                                    <p:animEffect transition="in" filter="fade">
                                      <p:cBhvr>
                                        <p:cTn id="85" dur="500"/>
                                        <p:tgtEl>
                                          <p:spTgt spid="131"/>
                                        </p:tgtEl>
                                      </p:cBhvr>
                                    </p:animEffect>
                                  </p:childTnLst>
                                </p:cTn>
                              </p:par>
                              <p:par>
                                <p:cTn id="86" presetID="10" presetClass="entr" presetSubtype="0" fill="hold" nodeType="withEffect">
                                  <p:stCondLst>
                                    <p:cond delay="0"/>
                                  </p:stCondLst>
                                  <p:childTnLst>
                                    <p:set>
                                      <p:cBhvr>
                                        <p:cTn id="87" dur="1" fill="hold">
                                          <p:stCondLst>
                                            <p:cond delay="0"/>
                                          </p:stCondLst>
                                        </p:cTn>
                                        <p:tgtEl>
                                          <p:spTgt spid="132"/>
                                        </p:tgtEl>
                                        <p:attrNameLst>
                                          <p:attrName>style.visibility</p:attrName>
                                        </p:attrNameLst>
                                      </p:cBhvr>
                                      <p:to>
                                        <p:strVal val="visible"/>
                                      </p:to>
                                    </p:set>
                                    <p:animEffect transition="in" filter="fade">
                                      <p:cBhvr>
                                        <p:cTn id="88" dur="500"/>
                                        <p:tgtEl>
                                          <p:spTgt spid="13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33"/>
                                        </p:tgtEl>
                                        <p:attrNameLst>
                                          <p:attrName>style.visibility</p:attrName>
                                        </p:attrNameLst>
                                      </p:cBhvr>
                                      <p:to>
                                        <p:strVal val="visible"/>
                                      </p:to>
                                    </p:set>
                                    <p:animEffect transition="in" filter="fade">
                                      <p:cBhvr>
                                        <p:cTn id="91" dur="500"/>
                                        <p:tgtEl>
                                          <p:spTgt spid="13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45"/>
                                        </p:tgtEl>
                                        <p:attrNameLst>
                                          <p:attrName>style.visibility</p:attrName>
                                        </p:attrNameLst>
                                      </p:cBhvr>
                                      <p:to>
                                        <p:strVal val="visible"/>
                                      </p:to>
                                    </p:set>
                                    <p:animEffect transition="in" filter="fade">
                                      <p:cBhvr>
                                        <p:cTn id="94" dur="500"/>
                                        <p:tgtEl>
                                          <p:spTgt spid="14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135"/>
                                        </p:tgtEl>
                                        <p:attrNameLst>
                                          <p:attrName>style.visibility</p:attrName>
                                        </p:attrNameLst>
                                      </p:cBhvr>
                                      <p:to>
                                        <p:strVal val="visible"/>
                                      </p:to>
                                    </p:set>
                                    <p:animEffect transition="in" filter="wipe(up)">
                                      <p:cBhvr>
                                        <p:cTn id="99" dur="500"/>
                                        <p:tgtEl>
                                          <p:spTgt spid="135"/>
                                        </p:tgtEl>
                                      </p:cBhvr>
                                    </p:animEffect>
                                  </p:childTnLst>
                                </p:cTn>
                              </p:par>
                              <p:par>
                                <p:cTn id="100" presetID="22" presetClass="entr" presetSubtype="1" fill="hold" nodeType="withEffect">
                                  <p:stCondLst>
                                    <p:cond delay="0"/>
                                  </p:stCondLst>
                                  <p:childTnLst>
                                    <p:set>
                                      <p:cBhvr>
                                        <p:cTn id="101" dur="1" fill="hold">
                                          <p:stCondLst>
                                            <p:cond delay="0"/>
                                          </p:stCondLst>
                                        </p:cTn>
                                        <p:tgtEl>
                                          <p:spTgt spid="136"/>
                                        </p:tgtEl>
                                        <p:attrNameLst>
                                          <p:attrName>style.visibility</p:attrName>
                                        </p:attrNameLst>
                                      </p:cBhvr>
                                      <p:to>
                                        <p:strVal val="visible"/>
                                      </p:to>
                                    </p:set>
                                    <p:animEffect transition="in" filter="wipe(up)">
                                      <p:cBhvr>
                                        <p:cTn id="102" dur="500"/>
                                        <p:tgtEl>
                                          <p:spTgt spid="136"/>
                                        </p:tgtEl>
                                      </p:cBhvr>
                                    </p:animEffect>
                                  </p:childTnLst>
                                </p:cTn>
                              </p:par>
                              <p:par>
                                <p:cTn id="103" presetID="22" presetClass="entr" presetSubtype="1" fill="hold" nodeType="withEffect">
                                  <p:stCondLst>
                                    <p:cond delay="0"/>
                                  </p:stCondLst>
                                  <p:childTnLst>
                                    <p:set>
                                      <p:cBhvr>
                                        <p:cTn id="104" dur="1" fill="hold">
                                          <p:stCondLst>
                                            <p:cond delay="0"/>
                                          </p:stCondLst>
                                        </p:cTn>
                                        <p:tgtEl>
                                          <p:spTgt spid="137"/>
                                        </p:tgtEl>
                                        <p:attrNameLst>
                                          <p:attrName>style.visibility</p:attrName>
                                        </p:attrNameLst>
                                      </p:cBhvr>
                                      <p:to>
                                        <p:strVal val="visible"/>
                                      </p:to>
                                    </p:set>
                                    <p:animEffect transition="in" filter="wipe(up)">
                                      <p:cBhvr>
                                        <p:cTn id="105" dur="500"/>
                                        <p:tgtEl>
                                          <p:spTgt spid="137"/>
                                        </p:tgtEl>
                                      </p:cBhvr>
                                    </p:animEffect>
                                  </p:childTnLst>
                                </p:cTn>
                              </p:par>
                              <p:par>
                                <p:cTn id="106" presetID="22" presetClass="entr" presetSubtype="1" fill="hold" nodeType="withEffect">
                                  <p:stCondLst>
                                    <p:cond delay="0"/>
                                  </p:stCondLst>
                                  <p:childTnLst>
                                    <p:set>
                                      <p:cBhvr>
                                        <p:cTn id="107" dur="1" fill="hold">
                                          <p:stCondLst>
                                            <p:cond delay="0"/>
                                          </p:stCondLst>
                                        </p:cTn>
                                        <p:tgtEl>
                                          <p:spTgt spid="138"/>
                                        </p:tgtEl>
                                        <p:attrNameLst>
                                          <p:attrName>style.visibility</p:attrName>
                                        </p:attrNameLst>
                                      </p:cBhvr>
                                      <p:to>
                                        <p:strVal val="visible"/>
                                      </p:to>
                                    </p:set>
                                    <p:animEffect transition="in" filter="wipe(up)">
                                      <p:cBhvr>
                                        <p:cTn id="108" dur="500"/>
                                        <p:tgtEl>
                                          <p:spTgt spid="138"/>
                                        </p:tgtEl>
                                      </p:cBhvr>
                                    </p:animEffect>
                                  </p:childTnLst>
                                </p:cTn>
                              </p:par>
                              <p:par>
                                <p:cTn id="109" presetID="22" presetClass="entr" presetSubtype="1" fill="hold" nodeType="withEffect">
                                  <p:stCondLst>
                                    <p:cond delay="0"/>
                                  </p:stCondLst>
                                  <p:childTnLst>
                                    <p:set>
                                      <p:cBhvr>
                                        <p:cTn id="110" dur="1" fill="hold">
                                          <p:stCondLst>
                                            <p:cond delay="0"/>
                                          </p:stCondLst>
                                        </p:cTn>
                                        <p:tgtEl>
                                          <p:spTgt spid="139"/>
                                        </p:tgtEl>
                                        <p:attrNameLst>
                                          <p:attrName>style.visibility</p:attrName>
                                        </p:attrNameLst>
                                      </p:cBhvr>
                                      <p:to>
                                        <p:strVal val="visible"/>
                                      </p:to>
                                    </p:set>
                                    <p:animEffect transition="in" filter="wipe(up)">
                                      <p:cBhvr>
                                        <p:cTn id="111" dur="500"/>
                                        <p:tgtEl>
                                          <p:spTgt spid="139"/>
                                        </p:tgtEl>
                                      </p:cBhvr>
                                    </p:animEffect>
                                  </p:childTnLst>
                                </p:cTn>
                              </p:par>
                              <p:par>
                                <p:cTn id="112" presetID="22" presetClass="entr" presetSubtype="1" fill="hold" nodeType="withEffect">
                                  <p:stCondLst>
                                    <p:cond delay="0"/>
                                  </p:stCondLst>
                                  <p:childTnLst>
                                    <p:set>
                                      <p:cBhvr>
                                        <p:cTn id="113" dur="1" fill="hold">
                                          <p:stCondLst>
                                            <p:cond delay="0"/>
                                          </p:stCondLst>
                                        </p:cTn>
                                        <p:tgtEl>
                                          <p:spTgt spid="141"/>
                                        </p:tgtEl>
                                        <p:attrNameLst>
                                          <p:attrName>style.visibility</p:attrName>
                                        </p:attrNameLst>
                                      </p:cBhvr>
                                      <p:to>
                                        <p:strVal val="visible"/>
                                      </p:to>
                                    </p:set>
                                    <p:animEffect transition="in" filter="wipe(up)">
                                      <p:cBhvr>
                                        <p:cTn id="114" dur="500"/>
                                        <p:tgtEl>
                                          <p:spTgt spid="141"/>
                                        </p:tgtEl>
                                      </p:cBhvr>
                                    </p:animEffect>
                                  </p:childTnLst>
                                </p:cTn>
                              </p:par>
                              <p:par>
                                <p:cTn id="115" presetID="22" presetClass="entr" presetSubtype="1" fill="hold" nodeType="withEffect">
                                  <p:stCondLst>
                                    <p:cond delay="0"/>
                                  </p:stCondLst>
                                  <p:childTnLst>
                                    <p:set>
                                      <p:cBhvr>
                                        <p:cTn id="116" dur="1" fill="hold">
                                          <p:stCondLst>
                                            <p:cond delay="0"/>
                                          </p:stCondLst>
                                        </p:cTn>
                                        <p:tgtEl>
                                          <p:spTgt spid="142"/>
                                        </p:tgtEl>
                                        <p:attrNameLst>
                                          <p:attrName>style.visibility</p:attrName>
                                        </p:attrNameLst>
                                      </p:cBhvr>
                                      <p:to>
                                        <p:strVal val="visible"/>
                                      </p:to>
                                    </p:set>
                                    <p:animEffect transition="in" filter="wipe(up)">
                                      <p:cBhvr>
                                        <p:cTn id="117" dur="500"/>
                                        <p:tgtEl>
                                          <p:spTgt spid="142"/>
                                        </p:tgtEl>
                                      </p:cBhvr>
                                    </p:animEffect>
                                  </p:childTnLst>
                                </p:cTn>
                              </p:par>
                              <p:par>
                                <p:cTn id="118" presetID="22" presetClass="entr" presetSubtype="1" fill="hold" nodeType="withEffect">
                                  <p:stCondLst>
                                    <p:cond delay="0"/>
                                  </p:stCondLst>
                                  <p:childTnLst>
                                    <p:set>
                                      <p:cBhvr>
                                        <p:cTn id="119" dur="1" fill="hold">
                                          <p:stCondLst>
                                            <p:cond delay="0"/>
                                          </p:stCondLst>
                                        </p:cTn>
                                        <p:tgtEl>
                                          <p:spTgt spid="143"/>
                                        </p:tgtEl>
                                        <p:attrNameLst>
                                          <p:attrName>style.visibility</p:attrName>
                                        </p:attrNameLst>
                                      </p:cBhvr>
                                      <p:to>
                                        <p:strVal val="visible"/>
                                      </p:to>
                                    </p:set>
                                    <p:animEffect transition="in" filter="wipe(up)">
                                      <p:cBhvr>
                                        <p:cTn id="120" dur="500"/>
                                        <p:tgtEl>
                                          <p:spTgt spid="143"/>
                                        </p:tgtEl>
                                      </p:cBhvr>
                                    </p:animEffect>
                                  </p:childTnLst>
                                </p:cTn>
                              </p:par>
                              <p:par>
                                <p:cTn id="121" presetID="22" presetClass="entr" presetSubtype="1" fill="hold" nodeType="withEffect">
                                  <p:stCondLst>
                                    <p:cond delay="0"/>
                                  </p:stCondLst>
                                  <p:childTnLst>
                                    <p:set>
                                      <p:cBhvr>
                                        <p:cTn id="122" dur="1" fill="hold">
                                          <p:stCondLst>
                                            <p:cond delay="0"/>
                                          </p:stCondLst>
                                        </p:cTn>
                                        <p:tgtEl>
                                          <p:spTgt spid="144"/>
                                        </p:tgtEl>
                                        <p:attrNameLst>
                                          <p:attrName>style.visibility</p:attrName>
                                        </p:attrNameLst>
                                      </p:cBhvr>
                                      <p:to>
                                        <p:strVal val="visible"/>
                                      </p:to>
                                    </p:set>
                                    <p:animEffect transition="in" filter="wipe(up)">
                                      <p:cBhvr>
                                        <p:cTn id="123" dur="500"/>
                                        <p:tgtEl>
                                          <p:spTgt spid="144"/>
                                        </p:tgtEl>
                                      </p:cBhvr>
                                    </p:animEffect>
                                  </p:childTnLst>
                                </p:cTn>
                              </p:par>
                              <p:par>
                                <p:cTn id="124" presetID="22" presetClass="entr" presetSubtype="1" fill="hold" nodeType="withEffect">
                                  <p:stCondLst>
                                    <p:cond delay="0"/>
                                  </p:stCondLst>
                                  <p:childTnLst>
                                    <p:set>
                                      <p:cBhvr>
                                        <p:cTn id="125" dur="1" fill="hold">
                                          <p:stCondLst>
                                            <p:cond delay="0"/>
                                          </p:stCondLst>
                                        </p:cTn>
                                        <p:tgtEl>
                                          <p:spTgt spid="150"/>
                                        </p:tgtEl>
                                        <p:attrNameLst>
                                          <p:attrName>style.visibility</p:attrName>
                                        </p:attrNameLst>
                                      </p:cBhvr>
                                      <p:to>
                                        <p:strVal val="visible"/>
                                      </p:to>
                                    </p:set>
                                    <p:animEffect transition="in" filter="wipe(up)">
                                      <p:cBhvr>
                                        <p:cTn id="126" dur="500"/>
                                        <p:tgtEl>
                                          <p:spTgt spid="150"/>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36"/>
                                        </p:tgtEl>
                                        <p:attrNameLst>
                                          <p:attrName>style.visibility</p:attrName>
                                        </p:attrNameLst>
                                      </p:cBhvr>
                                      <p:to>
                                        <p:strVal val="visible"/>
                                      </p:to>
                                    </p:set>
                                    <p:animEffect transition="in" filter="fade">
                                      <p:cBhvr>
                                        <p:cTn id="129" dur="500"/>
                                        <p:tgtEl>
                                          <p:spTgt spid="236"/>
                                        </p:tgtEl>
                                      </p:cBhvr>
                                    </p:animEffect>
                                  </p:childTnLst>
                                </p:cTn>
                              </p:par>
                            </p:childTnLst>
                          </p:cTn>
                        </p:par>
                        <p:par>
                          <p:cTn id="130" fill="hold">
                            <p:stCondLst>
                              <p:cond delay="500"/>
                            </p:stCondLst>
                            <p:childTnLst>
                              <p:par>
                                <p:cTn id="131" presetID="10" presetClass="entr" presetSubtype="0" fill="hold" grpId="0" nodeType="afterEffect">
                                  <p:stCondLst>
                                    <p:cond delay="0"/>
                                  </p:stCondLst>
                                  <p:childTnLst>
                                    <p:set>
                                      <p:cBhvr>
                                        <p:cTn id="132" dur="1" fill="hold">
                                          <p:stCondLst>
                                            <p:cond delay="0"/>
                                          </p:stCondLst>
                                        </p:cTn>
                                        <p:tgtEl>
                                          <p:spTgt spid="226"/>
                                        </p:tgtEl>
                                        <p:attrNameLst>
                                          <p:attrName>style.visibility</p:attrName>
                                        </p:attrNameLst>
                                      </p:cBhvr>
                                      <p:to>
                                        <p:strVal val="visible"/>
                                      </p:to>
                                    </p:set>
                                    <p:animEffect transition="in" filter="fade">
                                      <p:cBhvr>
                                        <p:cTn id="133" dur="500"/>
                                        <p:tgtEl>
                                          <p:spTgt spid="226"/>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27"/>
                                        </p:tgtEl>
                                        <p:attrNameLst>
                                          <p:attrName>style.visibility</p:attrName>
                                        </p:attrNameLst>
                                      </p:cBhvr>
                                      <p:to>
                                        <p:strVal val="visible"/>
                                      </p:to>
                                    </p:set>
                                    <p:animEffect transition="in" filter="fade">
                                      <p:cBhvr>
                                        <p:cTn id="136" dur="500"/>
                                        <p:tgtEl>
                                          <p:spTgt spid="227"/>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28"/>
                                        </p:tgtEl>
                                        <p:attrNameLst>
                                          <p:attrName>style.visibility</p:attrName>
                                        </p:attrNameLst>
                                      </p:cBhvr>
                                      <p:to>
                                        <p:strVal val="visible"/>
                                      </p:to>
                                    </p:set>
                                    <p:animEffect transition="in" filter="fade">
                                      <p:cBhvr>
                                        <p:cTn id="139" dur="500"/>
                                        <p:tgtEl>
                                          <p:spTgt spid="228"/>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29"/>
                                        </p:tgtEl>
                                        <p:attrNameLst>
                                          <p:attrName>style.visibility</p:attrName>
                                        </p:attrNameLst>
                                      </p:cBhvr>
                                      <p:to>
                                        <p:strVal val="visible"/>
                                      </p:to>
                                    </p:set>
                                    <p:animEffect transition="in" filter="fade">
                                      <p:cBhvr>
                                        <p:cTn id="142" dur="500"/>
                                        <p:tgtEl>
                                          <p:spTgt spid="229"/>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30"/>
                                        </p:tgtEl>
                                        <p:attrNameLst>
                                          <p:attrName>style.visibility</p:attrName>
                                        </p:attrNameLst>
                                      </p:cBhvr>
                                      <p:to>
                                        <p:strVal val="visible"/>
                                      </p:to>
                                    </p:set>
                                    <p:animEffect transition="in" filter="fade">
                                      <p:cBhvr>
                                        <p:cTn id="145" dur="500"/>
                                        <p:tgtEl>
                                          <p:spTgt spid="230"/>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31"/>
                                        </p:tgtEl>
                                        <p:attrNameLst>
                                          <p:attrName>style.visibility</p:attrName>
                                        </p:attrNameLst>
                                      </p:cBhvr>
                                      <p:to>
                                        <p:strVal val="visible"/>
                                      </p:to>
                                    </p:set>
                                    <p:animEffect transition="in" filter="fade">
                                      <p:cBhvr>
                                        <p:cTn id="148" dur="500"/>
                                        <p:tgtEl>
                                          <p:spTgt spid="231"/>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32"/>
                                        </p:tgtEl>
                                        <p:attrNameLst>
                                          <p:attrName>style.visibility</p:attrName>
                                        </p:attrNameLst>
                                      </p:cBhvr>
                                      <p:to>
                                        <p:strVal val="visible"/>
                                      </p:to>
                                    </p:set>
                                    <p:animEffect transition="in" filter="fade">
                                      <p:cBhvr>
                                        <p:cTn id="151" dur="500"/>
                                        <p:tgtEl>
                                          <p:spTgt spid="232"/>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33"/>
                                        </p:tgtEl>
                                        <p:attrNameLst>
                                          <p:attrName>style.visibility</p:attrName>
                                        </p:attrNameLst>
                                      </p:cBhvr>
                                      <p:to>
                                        <p:strVal val="visible"/>
                                      </p:to>
                                    </p:set>
                                    <p:animEffect transition="in" filter="fade">
                                      <p:cBhvr>
                                        <p:cTn id="154" dur="500"/>
                                        <p:tgtEl>
                                          <p:spTgt spid="233"/>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234"/>
                                        </p:tgtEl>
                                        <p:attrNameLst>
                                          <p:attrName>style.visibility</p:attrName>
                                        </p:attrNameLst>
                                      </p:cBhvr>
                                      <p:to>
                                        <p:strVal val="visible"/>
                                      </p:to>
                                    </p:set>
                                    <p:animEffect transition="in" filter="fade">
                                      <p:cBhvr>
                                        <p:cTn id="157" dur="500"/>
                                        <p:tgtEl>
                                          <p:spTgt spid="234"/>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235"/>
                                        </p:tgtEl>
                                        <p:attrNameLst>
                                          <p:attrName>style.visibility</p:attrName>
                                        </p:attrNameLst>
                                      </p:cBhvr>
                                      <p:to>
                                        <p:strVal val="visible"/>
                                      </p:to>
                                    </p:set>
                                    <p:animEffect transition="in" filter="fade">
                                      <p:cBhvr>
                                        <p:cTn id="160" dur="500"/>
                                        <p:tgtEl>
                                          <p:spTgt spid="235"/>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1" fill="hold" grpId="0" nodeType="clickEffect">
                                  <p:stCondLst>
                                    <p:cond delay="0"/>
                                  </p:stCondLst>
                                  <p:childTnLst>
                                    <p:set>
                                      <p:cBhvr>
                                        <p:cTn id="164" dur="1" fill="hold">
                                          <p:stCondLst>
                                            <p:cond delay="0"/>
                                          </p:stCondLst>
                                        </p:cTn>
                                        <p:tgtEl>
                                          <p:spTgt spid="239"/>
                                        </p:tgtEl>
                                        <p:attrNameLst>
                                          <p:attrName>style.visibility</p:attrName>
                                        </p:attrNameLst>
                                      </p:cBhvr>
                                      <p:to>
                                        <p:strVal val="visible"/>
                                      </p:to>
                                    </p:set>
                                    <p:animEffect transition="in" filter="wipe(up)">
                                      <p:cBhvr>
                                        <p:cTn id="165" dur="500"/>
                                        <p:tgtEl>
                                          <p:spTgt spid="239"/>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241"/>
                                        </p:tgtEl>
                                        <p:attrNameLst>
                                          <p:attrName>style.visibility</p:attrName>
                                        </p:attrNameLst>
                                      </p:cBhvr>
                                      <p:to>
                                        <p:strVal val="visible"/>
                                      </p:to>
                                    </p:set>
                                    <p:animEffect transition="in" filter="fade">
                                      <p:cBhvr>
                                        <p:cTn id="168" dur="500"/>
                                        <p:tgtEl>
                                          <p:spTgt spid="241"/>
                                        </p:tgtEl>
                                      </p:cBhvr>
                                    </p:animEffect>
                                  </p:childTnLst>
                                </p:cTn>
                              </p:par>
                            </p:childTnLst>
                          </p:cTn>
                        </p:par>
                        <p:par>
                          <p:cTn id="169" fill="hold">
                            <p:stCondLst>
                              <p:cond delay="500"/>
                            </p:stCondLst>
                            <p:childTnLst>
                              <p:par>
                                <p:cTn id="170" presetID="10" presetClass="entr" presetSubtype="0" fill="hold" nodeType="afterEffect">
                                  <p:stCondLst>
                                    <p:cond delay="0"/>
                                  </p:stCondLst>
                                  <p:childTnLst>
                                    <p:set>
                                      <p:cBhvr>
                                        <p:cTn id="171" dur="1" fill="hold">
                                          <p:stCondLst>
                                            <p:cond delay="0"/>
                                          </p:stCondLst>
                                        </p:cTn>
                                        <p:tgtEl>
                                          <p:spTgt spid="237"/>
                                        </p:tgtEl>
                                        <p:attrNameLst>
                                          <p:attrName>style.visibility</p:attrName>
                                        </p:attrNameLst>
                                      </p:cBhvr>
                                      <p:to>
                                        <p:strVal val="visible"/>
                                      </p:to>
                                    </p:set>
                                    <p:animEffect transition="in" filter="fade">
                                      <p:cBhvr>
                                        <p:cTn id="172" dur="500"/>
                                        <p:tgtEl>
                                          <p:spTgt spid="237"/>
                                        </p:tgtEl>
                                      </p:cBhvr>
                                    </p:animEffect>
                                  </p:childTnLst>
                                </p:cTn>
                              </p:par>
                              <p:par>
                                <p:cTn id="173" presetID="10" presetClass="entr" presetSubtype="0" fill="hold" nodeType="withEffect">
                                  <p:stCondLst>
                                    <p:cond delay="0"/>
                                  </p:stCondLst>
                                  <p:childTnLst>
                                    <p:set>
                                      <p:cBhvr>
                                        <p:cTn id="174" dur="1" fill="hold">
                                          <p:stCondLst>
                                            <p:cond delay="0"/>
                                          </p:stCondLst>
                                        </p:cTn>
                                        <p:tgtEl>
                                          <p:spTgt spid="113"/>
                                        </p:tgtEl>
                                        <p:attrNameLst>
                                          <p:attrName>style.visibility</p:attrName>
                                        </p:attrNameLst>
                                      </p:cBhvr>
                                      <p:to>
                                        <p:strVal val="visible"/>
                                      </p:to>
                                    </p:set>
                                    <p:animEffect transition="in" filter="fade">
                                      <p:cBhvr>
                                        <p:cTn id="175" dur="500"/>
                                        <p:tgtEl>
                                          <p:spTgt spid="113"/>
                                        </p:tgtEl>
                                      </p:cBhvr>
                                    </p:animEffect>
                                  </p:childTnLst>
                                </p:cTn>
                              </p:par>
                            </p:childTnLst>
                          </p:cTn>
                        </p:par>
                        <p:par>
                          <p:cTn id="176" fill="hold">
                            <p:stCondLst>
                              <p:cond delay="1000"/>
                            </p:stCondLst>
                            <p:childTnLst>
                              <p:par>
                                <p:cTn id="177" presetID="22" presetClass="entr" presetSubtype="8" fill="hold" grpId="0" nodeType="afterEffect">
                                  <p:stCondLst>
                                    <p:cond delay="0"/>
                                  </p:stCondLst>
                                  <p:childTnLst>
                                    <p:set>
                                      <p:cBhvr>
                                        <p:cTn id="178" dur="1" fill="hold">
                                          <p:stCondLst>
                                            <p:cond delay="0"/>
                                          </p:stCondLst>
                                        </p:cTn>
                                        <p:tgtEl>
                                          <p:spTgt spid="240"/>
                                        </p:tgtEl>
                                        <p:attrNameLst>
                                          <p:attrName>style.visibility</p:attrName>
                                        </p:attrNameLst>
                                      </p:cBhvr>
                                      <p:to>
                                        <p:strVal val="visible"/>
                                      </p:to>
                                    </p:set>
                                    <p:animEffect transition="in" filter="wipe(left)">
                                      <p:cBhvr>
                                        <p:cTn id="179" dur="500"/>
                                        <p:tgtEl>
                                          <p:spTgt spid="240"/>
                                        </p:tgtEl>
                                      </p:cBhvr>
                                    </p:animEffect>
                                  </p:childTnLst>
                                </p:cTn>
                              </p:par>
                            </p:childTnLst>
                          </p:cTn>
                        </p:par>
                        <p:par>
                          <p:cTn id="180" fill="hold">
                            <p:stCondLst>
                              <p:cond delay="1500"/>
                            </p:stCondLst>
                            <p:childTnLst>
                              <p:par>
                                <p:cTn id="181" presetID="10" presetClass="entr" presetSubtype="0" fill="hold" nodeType="afterEffect">
                                  <p:stCondLst>
                                    <p:cond delay="0"/>
                                  </p:stCondLst>
                                  <p:childTnLst>
                                    <p:set>
                                      <p:cBhvr>
                                        <p:cTn id="182" dur="1" fill="hold">
                                          <p:stCondLst>
                                            <p:cond delay="0"/>
                                          </p:stCondLst>
                                        </p:cTn>
                                        <p:tgtEl>
                                          <p:spTgt spid="238"/>
                                        </p:tgtEl>
                                        <p:attrNameLst>
                                          <p:attrName>style.visibility</p:attrName>
                                        </p:attrNameLst>
                                      </p:cBhvr>
                                      <p:to>
                                        <p:strVal val="visible"/>
                                      </p:to>
                                    </p:set>
                                    <p:animEffect transition="in" filter="fade">
                                      <p:cBhvr>
                                        <p:cTn id="183" dur="500"/>
                                        <p:tgtEl>
                                          <p:spTgt spid="238"/>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216"/>
                                        </p:tgtEl>
                                        <p:attrNameLst>
                                          <p:attrName>style.visibility</p:attrName>
                                        </p:attrNameLst>
                                      </p:cBhvr>
                                      <p:to>
                                        <p:strVal val="visible"/>
                                      </p:to>
                                    </p:set>
                                    <p:animEffect transition="in" filter="fade">
                                      <p:cBhvr>
                                        <p:cTn id="188" dur="500"/>
                                        <p:tgtEl>
                                          <p:spTgt spid="216"/>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217"/>
                                        </p:tgtEl>
                                        <p:attrNameLst>
                                          <p:attrName>style.visibility</p:attrName>
                                        </p:attrNameLst>
                                      </p:cBhvr>
                                      <p:to>
                                        <p:strVal val="visible"/>
                                      </p:to>
                                    </p:set>
                                    <p:animEffect transition="in" filter="fade">
                                      <p:cBhvr>
                                        <p:cTn id="191" dur="500"/>
                                        <p:tgtEl>
                                          <p:spTgt spid="217"/>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218"/>
                                        </p:tgtEl>
                                        <p:attrNameLst>
                                          <p:attrName>style.visibility</p:attrName>
                                        </p:attrNameLst>
                                      </p:cBhvr>
                                      <p:to>
                                        <p:strVal val="visible"/>
                                      </p:to>
                                    </p:set>
                                    <p:animEffect transition="in" filter="fade">
                                      <p:cBhvr>
                                        <p:cTn id="194" dur="500"/>
                                        <p:tgtEl>
                                          <p:spTgt spid="218"/>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219"/>
                                        </p:tgtEl>
                                        <p:attrNameLst>
                                          <p:attrName>style.visibility</p:attrName>
                                        </p:attrNameLst>
                                      </p:cBhvr>
                                      <p:to>
                                        <p:strVal val="visible"/>
                                      </p:to>
                                    </p:set>
                                    <p:animEffect transition="in" filter="fade">
                                      <p:cBhvr>
                                        <p:cTn id="197" dur="500"/>
                                        <p:tgtEl>
                                          <p:spTgt spid="219"/>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220"/>
                                        </p:tgtEl>
                                        <p:attrNameLst>
                                          <p:attrName>style.visibility</p:attrName>
                                        </p:attrNameLst>
                                      </p:cBhvr>
                                      <p:to>
                                        <p:strVal val="visible"/>
                                      </p:to>
                                    </p:set>
                                    <p:animEffect transition="in" filter="fade">
                                      <p:cBhvr>
                                        <p:cTn id="200" dur="500"/>
                                        <p:tgtEl>
                                          <p:spTgt spid="220"/>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21"/>
                                        </p:tgtEl>
                                        <p:attrNameLst>
                                          <p:attrName>style.visibility</p:attrName>
                                        </p:attrNameLst>
                                      </p:cBhvr>
                                      <p:to>
                                        <p:strVal val="visible"/>
                                      </p:to>
                                    </p:set>
                                    <p:animEffect transition="in" filter="fade">
                                      <p:cBhvr>
                                        <p:cTn id="203" dur="500"/>
                                        <p:tgtEl>
                                          <p:spTgt spid="221"/>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22"/>
                                        </p:tgtEl>
                                        <p:attrNameLst>
                                          <p:attrName>style.visibility</p:attrName>
                                        </p:attrNameLst>
                                      </p:cBhvr>
                                      <p:to>
                                        <p:strVal val="visible"/>
                                      </p:to>
                                    </p:set>
                                    <p:animEffect transition="in" filter="fade">
                                      <p:cBhvr>
                                        <p:cTn id="206" dur="500"/>
                                        <p:tgtEl>
                                          <p:spTgt spid="222"/>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223"/>
                                        </p:tgtEl>
                                        <p:attrNameLst>
                                          <p:attrName>style.visibility</p:attrName>
                                        </p:attrNameLst>
                                      </p:cBhvr>
                                      <p:to>
                                        <p:strVal val="visible"/>
                                      </p:to>
                                    </p:set>
                                    <p:animEffect transition="in" filter="fade">
                                      <p:cBhvr>
                                        <p:cTn id="209" dur="500"/>
                                        <p:tgtEl>
                                          <p:spTgt spid="223"/>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224"/>
                                        </p:tgtEl>
                                        <p:attrNameLst>
                                          <p:attrName>style.visibility</p:attrName>
                                        </p:attrNameLst>
                                      </p:cBhvr>
                                      <p:to>
                                        <p:strVal val="visible"/>
                                      </p:to>
                                    </p:set>
                                    <p:animEffect transition="in" filter="fade">
                                      <p:cBhvr>
                                        <p:cTn id="212" dur="500"/>
                                        <p:tgtEl>
                                          <p:spTgt spid="224"/>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225"/>
                                        </p:tgtEl>
                                        <p:attrNameLst>
                                          <p:attrName>style.visibility</p:attrName>
                                        </p:attrNameLst>
                                      </p:cBhvr>
                                      <p:to>
                                        <p:strVal val="visible"/>
                                      </p:to>
                                    </p:set>
                                    <p:animEffect transition="in" filter="fade">
                                      <p:cBhvr>
                                        <p:cTn id="215" dur="500"/>
                                        <p:tgtEl>
                                          <p:spTgt spid="225"/>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242"/>
                                        </p:tgtEl>
                                        <p:attrNameLst>
                                          <p:attrName>style.visibility</p:attrName>
                                        </p:attrNameLst>
                                      </p:cBhvr>
                                      <p:to>
                                        <p:strVal val="visible"/>
                                      </p:to>
                                    </p:set>
                                    <p:animEffect transition="in" filter="fade">
                                      <p:cBhvr>
                                        <p:cTn id="218" dur="500"/>
                                        <p:tgtEl>
                                          <p:spTgt spid="242"/>
                                        </p:tgtEl>
                                      </p:cBhvr>
                                    </p:animEffect>
                                  </p:childTnLst>
                                </p:cTn>
                              </p:par>
                            </p:childTnLst>
                          </p:cTn>
                        </p:par>
                        <p:par>
                          <p:cTn id="219" fill="hold">
                            <p:stCondLst>
                              <p:cond delay="500"/>
                            </p:stCondLst>
                            <p:childTnLst>
                              <p:par>
                                <p:cTn id="220" presetID="22" presetClass="entr" presetSubtype="1" fill="hold" grpId="0" nodeType="afterEffect">
                                  <p:stCondLst>
                                    <p:cond delay="0"/>
                                  </p:stCondLst>
                                  <p:childTnLst>
                                    <p:set>
                                      <p:cBhvr>
                                        <p:cTn id="221" dur="1" fill="hold">
                                          <p:stCondLst>
                                            <p:cond delay="0"/>
                                          </p:stCondLst>
                                        </p:cTn>
                                        <p:tgtEl>
                                          <p:spTgt spid="250"/>
                                        </p:tgtEl>
                                        <p:attrNameLst>
                                          <p:attrName>style.visibility</p:attrName>
                                        </p:attrNameLst>
                                      </p:cBhvr>
                                      <p:to>
                                        <p:strVal val="visible"/>
                                      </p:to>
                                    </p:set>
                                    <p:animEffect transition="in" filter="wipe(up)">
                                      <p:cBhvr>
                                        <p:cTn id="222" dur="500"/>
                                        <p:tgtEl>
                                          <p:spTgt spid="250"/>
                                        </p:tgtEl>
                                      </p:cBhvr>
                                    </p:animEffect>
                                  </p:childTnLst>
                                </p:cTn>
                              </p:par>
                              <p:par>
                                <p:cTn id="223" presetID="22" presetClass="entr" presetSubtype="1" fill="hold" grpId="0" nodeType="withEffect">
                                  <p:stCondLst>
                                    <p:cond delay="0"/>
                                  </p:stCondLst>
                                  <p:childTnLst>
                                    <p:set>
                                      <p:cBhvr>
                                        <p:cTn id="224" dur="1" fill="hold">
                                          <p:stCondLst>
                                            <p:cond delay="0"/>
                                          </p:stCondLst>
                                        </p:cTn>
                                        <p:tgtEl>
                                          <p:spTgt spid="251"/>
                                        </p:tgtEl>
                                        <p:attrNameLst>
                                          <p:attrName>style.visibility</p:attrName>
                                        </p:attrNameLst>
                                      </p:cBhvr>
                                      <p:to>
                                        <p:strVal val="visible"/>
                                      </p:to>
                                    </p:set>
                                    <p:animEffect transition="in" filter="wipe(up)">
                                      <p:cBhvr>
                                        <p:cTn id="225" dur="500"/>
                                        <p:tgtEl>
                                          <p:spTgt spid="251"/>
                                        </p:tgtEl>
                                      </p:cBhvr>
                                    </p:animEffect>
                                  </p:childTnLst>
                                </p:cTn>
                              </p:par>
                              <p:par>
                                <p:cTn id="226" presetID="22" presetClass="entr" presetSubtype="1" fill="hold" grpId="0" nodeType="withEffect">
                                  <p:stCondLst>
                                    <p:cond delay="0"/>
                                  </p:stCondLst>
                                  <p:childTnLst>
                                    <p:set>
                                      <p:cBhvr>
                                        <p:cTn id="227" dur="1" fill="hold">
                                          <p:stCondLst>
                                            <p:cond delay="0"/>
                                          </p:stCondLst>
                                        </p:cTn>
                                        <p:tgtEl>
                                          <p:spTgt spid="253"/>
                                        </p:tgtEl>
                                        <p:attrNameLst>
                                          <p:attrName>style.visibility</p:attrName>
                                        </p:attrNameLst>
                                      </p:cBhvr>
                                      <p:to>
                                        <p:strVal val="visible"/>
                                      </p:to>
                                    </p:set>
                                    <p:animEffect transition="in" filter="wipe(up)">
                                      <p:cBhvr>
                                        <p:cTn id="228" dur="500"/>
                                        <p:tgtEl>
                                          <p:spTgt spid="253"/>
                                        </p:tgtEl>
                                      </p:cBhvr>
                                    </p:animEffect>
                                  </p:childTnLst>
                                </p:cTn>
                              </p:par>
                              <p:par>
                                <p:cTn id="229" presetID="22" presetClass="entr" presetSubtype="1" fill="hold" grpId="0" nodeType="withEffect">
                                  <p:stCondLst>
                                    <p:cond delay="0"/>
                                  </p:stCondLst>
                                  <p:childTnLst>
                                    <p:set>
                                      <p:cBhvr>
                                        <p:cTn id="230" dur="1" fill="hold">
                                          <p:stCondLst>
                                            <p:cond delay="0"/>
                                          </p:stCondLst>
                                        </p:cTn>
                                        <p:tgtEl>
                                          <p:spTgt spid="252"/>
                                        </p:tgtEl>
                                        <p:attrNameLst>
                                          <p:attrName>style.visibility</p:attrName>
                                        </p:attrNameLst>
                                      </p:cBhvr>
                                      <p:to>
                                        <p:strVal val="visible"/>
                                      </p:to>
                                    </p:set>
                                    <p:animEffect transition="in" filter="wipe(up)">
                                      <p:cBhvr>
                                        <p:cTn id="231" dur="500"/>
                                        <p:tgtEl>
                                          <p:spTgt spid="252"/>
                                        </p:tgtEl>
                                      </p:cBhvr>
                                    </p:animEffect>
                                  </p:childTnLst>
                                </p:cTn>
                              </p:par>
                            </p:childTnLst>
                          </p:cTn>
                        </p:par>
                        <p:par>
                          <p:cTn id="232" fill="hold">
                            <p:stCondLst>
                              <p:cond delay="1000"/>
                            </p:stCondLst>
                            <p:childTnLst>
                              <p:par>
                                <p:cTn id="233" presetID="10" presetClass="entr" presetSubtype="0" fill="hold" grpId="0" nodeType="afterEffect">
                                  <p:stCondLst>
                                    <p:cond delay="0"/>
                                  </p:stCondLst>
                                  <p:childTnLst>
                                    <p:set>
                                      <p:cBhvr>
                                        <p:cTn id="234" dur="1" fill="hold">
                                          <p:stCondLst>
                                            <p:cond delay="0"/>
                                          </p:stCondLst>
                                        </p:cTn>
                                        <p:tgtEl>
                                          <p:spTgt spid="246"/>
                                        </p:tgtEl>
                                        <p:attrNameLst>
                                          <p:attrName>style.visibility</p:attrName>
                                        </p:attrNameLst>
                                      </p:cBhvr>
                                      <p:to>
                                        <p:strVal val="visible"/>
                                      </p:to>
                                    </p:set>
                                    <p:animEffect transition="in" filter="fade">
                                      <p:cBhvr>
                                        <p:cTn id="235" dur="500"/>
                                        <p:tgtEl>
                                          <p:spTgt spid="246"/>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247"/>
                                        </p:tgtEl>
                                        <p:attrNameLst>
                                          <p:attrName>style.visibility</p:attrName>
                                        </p:attrNameLst>
                                      </p:cBhvr>
                                      <p:to>
                                        <p:strVal val="visible"/>
                                      </p:to>
                                    </p:set>
                                    <p:animEffect transition="in" filter="fade">
                                      <p:cBhvr>
                                        <p:cTn id="238" dur="500"/>
                                        <p:tgtEl>
                                          <p:spTgt spid="247"/>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248"/>
                                        </p:tgtEl>
                                        <p:attrNameLst>
                                          <p:attrName>style.visibility</p:attrName>
                                        </p:attrNameLst>
                                      </p:cBhvr>
                                      <p:to>
                                        <p:strVal val="visible"/>
                                      </p:to>
                                    </p:set>
                                    <p:animEffect transition="in" filter="fade">
                                      <p:cBhvr>
                                        <p:cTn id="241" dur="500"/>
                                        <p:tgtEl>
                                          <p:spTgt spid="248"/>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249"/>
                                        </p:tgtEl>
                                        <p:attrNameLst>
                                          <p:attrName>style.visibility</p:attrName>
                                        </p:attrNameLst>
                                      </p:cBhvr>
                                      <p:to>
                                        <p:strVal val="visible"/>
                                      </p:to>
                                    </p:set>
                                    <p:animEffect transition="in" filter="fade">
                                      <p:cBhvr>
                                        <p:cTn id="244" dur="500"/>
                                        <p:tgtEl>
                                          <p:spTgt spid="249"/>
                                        </p:tgtEl>
                                      </p:cBhvr>
                                    </p:animEffect>
                                  </p:childTnLst>
                                </p:cTn>
                              </p:par>
                            </p:childTnLst>
                          </p:cTn>
                        </p:par>
                      </p:childTnLst>
                    </p:cTn>
                  </p:par>
                  <p:par>
                    <p:cTn id="245" fill="hold">
                      <p:stCondLst>
                        <p:cond delay="indefinite"/>
                      </p:stCondLst>
                      <p:childTnLst>
                        <p:par>
                          <p:cTn id="246" fill="hold">
                            <p:stCondLst>
                              <p:cond delay="0"/>
                            </p:stCondLst>
                            <p:childTnLst>
                              <p:par>
                                <p:cTn id="247" presetID="22" presetClass="entr" presetSubtype="1" fill="hold" grpId="0" nodeType="clickEffect">
                                  <p:stCondLst>
                                    <p:cond delay="0"/>
                                  </p:stCondLst>
                                  <p:childTnLst>
                                    <p:set>
                                      <p:cBhvr>
                                        <p:cTn id="248" dur="1" fill="hold">
                                          <p:stCondLst>
                                            <p:cond delay="0"/>
                                          </p:stCondLst>
                                        </p:cTn>
                                        <p:tgtEl>
                                          <p:spTgt spid="244"/>
                                        </p:tgtEl>
                                        <p:attrNameLst>
                                          <p:attrName>style.visibility</p:attrName>
                                        </p:attrNameLst>
                                      </p:cBhvr>
                                      <p:to>
                                        <p:strVal val="visible"/>
                                      </p:to>
                                    </p:set>
                                    <p:animEffect transition="in" filter="wipe(up)">
                                      <p:cBhvr>
                                        <p:cTn id="249" dur="500"/>
                                        <p:tgtEl>
                                          <p:spTgt spid="244"/>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245"/>
                                        </p:tgtEl>
                                        <p:attrNameLst>
                                          <p:attrName>style.visibility</p:attrName>
                                        </p:attrNameLst>
                                      </p:cBhvr>
                                      <p:to>
                                        <p:strVal val="visible"/>
                                      </p:to>
                                    </p:set>
                                    <p:animEffect transition="in" filter="fade">
                                      <p:cBhvr>
                                        <p:cTn id="252" dur="500"/>
                                        <p:tgtEl>
                                          <p:spTgt spid="245"/>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254"/>
                                        </p:tgtEl>
                                        <p:attrNameLst>
                                          <p:attrName>style.visibility</p:attrName>
                                        </p:attrNameLst>
                                      </p:cBhvr>
                                      <p:to>
                                        <p:strVal val="visible"/>
                                      </p:to>
                                    </p:set>
                                    <p:animEffect transition="in" filter="fade">
                                      <p:cBhvr>
                                        <p:cTn id="255" dur="500"/>
                                        <p:tgtEl>
                                          <p:spTgt spid="254"/>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255"/>
                                        </p:tgtEl>
                                        <p:attrNameLst>
                                          <p:attrName>style.visibility</p:attrName>
                                        </p:attrNameLst>
                                      </p:cBhvr>
                                      <p:to>
                                        <p:strVal val="visible"/>
                                      </p:to>
                                    </p:set>
                                    <p:animEffect transition="in" filter="fade">
                                      <p:cBhvr>
                                        <p:cTn id="258" dur="500"/>
                                        <p:tgtEl>
                                          <p:spTgt spid="255"/>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256"/>
                                        </p:tgtEl>
                                        <p:attrNameLst>
                                          <p:attrName>style.visibility</p:attrName>
                                        </p:attrNameLst>
                                      </p:cBhvr>
                                      <p:to>
                                        <p:strVal val="visible"/>
                                      </p:to>
                                    </p:set>
                                    <p:animEffect transition="in" filter="fade">
                                      <p:cBhvr>
                                        <p:cTn id="261" dur="500"/>
                                        <p:tgtEl>
                                          <p:spTgt spid="256"/>
                                        </p:tgtEl>
                                      </p:cBhvr>
                                    </p:animEffect>
                                  </p:childTnLst>
                                </p:cTn>
                              </p:par>
                              <p:par>
                                <p:cTn id="262" presetID="10" presetClass="entr" presetSubtype="0" fill="hold" grpId="0" nodeType="withEffect">
                                  <p:stCondLst>
                                    <p:cond delay="0"/>
                                  </p:stCondLst>
                                  <p:childTnLst>
                                    <p:set>
                                      <p:cBhvr>
                                        <p:cTn id="263" dur="1" fill="hold">
                                          <p:stCondLst>
                                            <p:cond delay="0"/>
                                          </p:stCondLst>
                                        </p:cTn>
                                        <p:tgtEl>
                                          <p:spTgt spid="257"/>
                                        </p:tgtEl>
                                        <p:attrNameLst>
                                          <p:attrName>style.visibility</p:attrName>
                                        </p:attrNameLst>
                                      </p:cBhvr>
                                      <p:to>
                                        <p:strVal val="visible"/>
                                      </p:to>
                                    </p:set>
                                    <p:animEffect transition="in" filter="fade">
                                      <p:cBhvr>
                                        <p:cTn id="264" dur="500"/>
                                        <p:tgtEl>
                                          <p:spTgt spid="257"/>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258"/>
                                        </p:tgtEl>
                                        <p:attrNameLst>
                                          <p:attrName>style.visibility</p:attrName>
                                        </p:attrNameLst>
                                      </p:cBhvr>
                                      <p:to>
                                        <p:strVal val="visible"/>
                                      </p:to>
                                    </p:set>
                                    <p:animEffect transition="in" filter="fade">
                                      <p:cBhvr>
                                        <p:cTn id="267" dur="500"/>
                                        <p:tgtEl>
                                          <p:spTgt spid="258"/>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259"/>
                                        </p:tgtEl>
                                        <p:attrNameLst>
                                          <p:attrName>style.visibility</p:attrName>
                                        </p:attrNameLst>
                                      </p:cBhvr>
                                      <p:to>
                                        <p:strVal val="visible"/>
                                      </p:to>
                                    </p:set>
                                    <p:animEffect transition="in" filter="fade">
                                      <p:cBhvr>
                                        <p:cTn id="270" dur="500"/>
                                        <p:tgtEl>
                                          <p:spTgt spid="259"/>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260"/>
                                        </p:tgtEl>
                                        <p:attrNameLst>
                                          <p:attrName>style.visibility</p:attrName>
                                        </p:attrNameLst>
                                      </p:cBhvr>
                                      <p:to>
                                        <p:strVal val="visible"/>
                                      </p:to>
                                    </p:set>
                                    <p:animEffect transition="in" filter="fade">
                                      <p:cBhvr>
                                        <p:cTn id="273" dur="500"/>
                                        <p:tgtEl>
                                          <p:spTgt spid="260"/>
                                        </p:tgtEl>
                                      </p:cBhvr>
                                    </p:animEffect>
                                  </p:childTnLst>
                                </p:cTn>
                              </p:par>
                              <p:par>
                                <p:cTn id="274" presetID="10" presetClass="entr" presetSubtype="0" fill="hold" grpId="0" nodeType="withEffect">
                                  <p:stCondLst>
                                    <p:cond delay="0"/>
                                  </p:stCondLst>
                                  <p:childTnLst>
                                    <p:set>
                                      <p:cBhvr>
                                        <p:cTn id="275" dur="1" fill="hold">
                                          <p:stCondLst>
                                            <p:cond delay="0"/>
                                          </p:stCondLst>
                                        </p:cTn>
                                        <p:tgtEl>
                                          <p:spTgt spid="261"/>
                                        </p:tgtEl>
                                        <p:attrNameLst>
                                          <p:attrName>style.visibility</p:attrName>
                                        </p:attrNameLst>
                                      </p:cBhvr>
                                      <p:to>
                                        <p:strVal val="visible"/>
                                      </p:to>
                                    </p:set>
                                    <p:animEffect transition="in" filter="fade">
                                      <p:cBhvr>
                                        <p:cTn id="276" dur="500"/>
                                        <p:tgtEl>
                                          <p:spTgt spid="261"/>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262"/>
                                        </p:tgtEl>
                                        <p:attrNameLst>
                                          <p:attrName>style.visibility</p:attrName>
                                        </p:attrNameLst>
                                      </p:cBhvr>
                                      <p:to>
                                        <p:strVal val="visible"/>
                                      </p:to>
                                    </p:set>
                                    <p:animEffect transition="in" filter="fade">
                                      <p:cBhvr>
                                        <p:cTn id="279" dur="500"/>
                                        <p:tgtEl>
                                          <p:spTgt spid="262"/>
                                        </p:tgtEl>
                                      </p:cBhvr>
                                    </p:animEffect>
                                  </p:childTnLst>
                                </p:cTn>
                              </p:par>
                              <p:par>
                                <p:cTn id="280" presetID="10" presetClass="entr" presetSubtype="0" fill="hold" grpId="0" nodeType="withEffect">
                                  <p:stCondLst>
                                    <p:cond delay="0"/>
                                  </p:stCondLst>
                                  <p:childTnLst>
                                    <p:set>
                                      <p:cBhvr>
                                        <p:cTn id="281" dur="1" fill="hold">
                                          <p:stCondLst>
                                            <p:cond delay="0"/>
                                          </p:stCondLst>
                                        </p:cTn>
                                        <p:tgtEl>
                                          <p:spTgt spid="263"/>
                                        </p:tgtEl>
                                        <p:attrNameLst>
                                          <p:attrName>style.visibility</p:attrName>
                                        </p:attrNameLst>
                                      </p:cBhvr>
                                      <p:to>
                                        <p:strVal val="visible"/>
                                      </p:to>
                                    </p:set>
                                    <p:animEffect transition="in" filter="fade">
                                      <p:cBhvr>
                                        <p:cTn id="282" dur="500"/>
                                        <p:tgtEl>
                                          <p:spTgt spid="263"/>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268"/>
                                        </p:tgtEl>
                                        <p:attrNameLst>
                                          <p:attrName>style.visibility</p:attrName>
                                        </p:attrNameLst>
                                      </p:cBhvr>
                                      <p:to>
                                        <p:strVal val="visible"/>
                                      </p:to>
                                    </p:set>
                                    <p:animEffect transition="in" filter="fade">
                                      <p:cBhvr>
                                        <p:cTn id="285" dur="500"/>
                                        <p:tgtEl>
                                          <p:spTgt spid="268"/>
                                        </p:tgtEl>
                                      </p:cBhvr>
                                    </p:animEffect>
                                  </p:childTnLst>
                                </p:cTn>
                              </p:par>
                              <p:par>
                                <p:cTn id="286" presetID="10" presetClass="entr" presetSubtype="0" fill="hold" grpId="0" nodeType="withEffect">
                                  <p:stCondLst>
                                    <p:cond delay="0"/>
                                  </p:stCondLst>
                                  <p:childTnLst>
                                    <p:set>
                                      <p:cBhvr>
                                        <p:cTn id="287" dur="1" fill="hold">
                                          <p:stCondLst>
                                            <p:cond delay="0"/>
                                          </p:stCondLst>
                                        </p:cTn>
                                        <p:tgtEl>
                                          <p:spTgt spid="269"/>
                                        </p:tgtEl>
                                        <p:attrNameLst>
                                          <p:attrName>style.visibility</p:attrName>
                                        </p:attrNameLst>
                                      </p:cBhvr>
                                      <p:to>
                                        <p:strVal val="visible"/>
                                      </p:to>
                                    </p:set>
                                    <p:animEffect transition="in" filter="fade">
                                      <p:cBhvr>
                                        <p:cTn id="288" dur="500"/>
                                        <p:tgtEl>
                                          <p:spTgt spid="269"/>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277"/>
                                        </p:tgtEl>
                                        <p:attrNameLst>
                                          <p:attrName>style.visibility</p:attrName>
                                        </p:attrNameLst>
                                      </p:cBhvr>
                                      <p:to>
                                        <p:strVal val="visible"/>
                                      </p:to>
                                    </p:set>
                                    <p:animEffect transition="in" filter="fade">
                                      <p:cBhvr>
                                        <p:cTn id="291" dur="500"/>
                                        <p:tgtEl>
                                          <p:spTgt spid="277"/>
                                        </p:tgtEl>
                                      </p:cBhvr>
                                    </p:animEffect>
                                  </p:childTnLst>
                                </p:cTn>
                              </p:par>
                              <p:par>
                                <p:cTn id="292" presetID="10" presetClass="entr" presetSubtype="0" fill="hold" grpId="0" nodeType="withEffect">
                                  <p:stCondLst>
                                    <p:cond delay="0"/>
                                  </p:stCondLst>
                                  <p:childTnLst>
                                    <p:set>
                                      <p:cBhvr>
                                        <p:cTn id="293" dur="1" fill="hold">
                                          <p:stCondLst>
                                            <p:cond delay="0"/>
                                          </p:stCondLst>
                                        </p:cTn>
                                        <p:tgtEl>
                                          <p:spTgt spid="270"/>
                                        </p:tgtEl>
                                        <p:attrNameLst>
                                          <p:attrName>style.visibility</p:attrName>
                                        </p:attrNameLst>
                                      </p:cBhvr>
                                      <p:to>
                                        <p:strVal val="visible"/>
                                      </p:to>
                                    </p:set>
                                    <p:animEffect transition="in" filter="fade">
                                      <p:cBhvr>
                                        <p:cTn id="294" dur="500"/>
                                        <p:tgtEl>
                                          <p:spTgt spid="270"/>
                                        </p:tgtEl>
                                      </p:cBhvr>
                                    </p:animEffect>
                                  </p:childTnLst>
                                </p:cTn>
                              </p:par>
                              <p:par>
                                <p:cTn id="295" presetID="10" presetClass="entr" presetSubtype="0" fill="hold" grpId="0" nodeType="withEffect">
                                  <p:stCondLst>
                                    <p:cond delay="0"/>
                                  </p:stCondLst>
                                  <p:childTnLst>
                                    <p:set>
                                      <p:cBhvr>
                                        <p:cTn id="296" dur="1" fill="hold">
                                          <p:stCondLst>
                                            <p:cond delay="0"/>
                                          </p:stCondLst>
                                        </p:cTn>
                                        <p:tgtEl>
                                          <p:spTgt spid="264"/>
                                        </p:tgtEl>
                                        <p:attrNameLst>
                                          <p:attrName>style.visibility</p:attrName>
                                        </p:attrNameLst>
                                      </p:cBhvr>
                                      <p:to>
                                        <p:strVal val="visible"/>
                                      </p:to>
                                    </p:set>
                                    <p:animEffect transition="in" filter="fade">
                                      <p:cBhvr>
                                        <p:cTn id="297" dur="500"/>
                                        <p:tgtEl>
                                          <p:spTgt spid="264"/>
                                        </p:tgtEl>
                                      </p:cBhvr>
                                    </p:animEffect>
                                  </p:childTnLst>
                                </p:cTn>
                              </p:par>
                              <p:par>
                                <p:cTn id="298" presetID="10" presetClass="entr" presetSubtype="0" fill="hold" grpId="0" nodeType="withEffect">
                                  <p:stCondLst>
                                    <p:cond delay="0"/>
                                  </p:stCondLst>
                                  <p:childTnLst>
                                    <p:set>
                                      <p:cBhvr>
                                        <p:cTn id="299" dur="1" fill="hold">
                                          <p:stCondLst>
                                            <p:cond delay="0"/>
                                          </p:stCondLst>
                                        </p:cTn>
                                        <p:tgtEl>
                                          <p:spTgt spid="265"/>
                                        </p:tgtEl>
                                        <p:attrNameLst>
                                          <p:attrName>style.visibility</p:attrName>
                                        </p:attrNameLst>
                                      </p:cBhvr>
                                      <p:to>
                                        <p:strVal val="visible"/>
                                      </p:to>
                                    </p:set>
                                    <p:animEffect transition="in" filter="fade">
                                      <p:cBhvr>
                                        <p:cTn id="300" dur="500"/>
                                        <p:tgtEl>
                                          <p:spTgt spid="265"/>
                                        </p:tgtEl>
                                      </p:cBhvr>
                                    </p:animEffect>
                                  </p:childTnLst>
                                </p:cTn>
                              </p:par>
                              <p:par>
                                <p:cTn id="301" presetID="10" presetClass="entr" presetSubtype="0" fill="hold" grpId="0" nodeType="withEffect">
                                  <p:stCondLst>
                                    <p:cond delay="0"/>
                                  </p:stCondLst>
                                  <p:childTnLst>
                                    <p:set>
                                      <p:cBhvr>
                                        <p:cTn id="302" dur="1" fill="hold">
                                          <p:stCondLst>
                                            <p:cond delay="0"/>
                                          </p:stCondLst>
                                        </p:cTn>
                                        <p:tgtEl>
                                          <p:spTgt spid="266"/>
                                        </p:tgtEl>
                                        <p:attrNameLst>
                                          <p:attrName>style.visibility</p:attrName>
                                        </p:attrNameLst>
                                      </p:cBhvr>
                                      <p:to>
                                        <p:strVal val="visible"/>
                                      </p:to>
                                    </p:set>
                                    <p:animEffect transition="in" filter="fade">
                                      <p:cBhvr>
                                        <p:cTn id="303" dur="500"/>
                                        <p:tgtEl>
                                          <p:spTgt spid="266"/>
                                        </p:tgtEl>
                                      </p:cBhvr>
                                    </p:animEffect>
                                  </p:childTnLst>
                                </p:cTn>
                              </p:par>
                              <p:par>
                                <p:cTn id="304" presetID="10" presetClass="entr" presetSubtype="0" fill="hold" grpId="0" nodeType="withEffect">
                                  <p:stCondLst>
                                    <p:cond delay="0"/>
                                  </p:stCondLst>
                                  <p:childTnLst>
                                    <p:set>
                                      <p:cBhvr>
                                        <p:cTn id="305" dur="1" fill="hold">
                                          <p:stCondLst>
                                            <p:cond delay="0"/>
                                          </p:stCondLst>
                                        </p:cTn>
                                        <p:tgtEl>
                                          <p:spTgt spid="267"/>
                                        </p:tgtEl>
                                        <p:attrNameLst>
                                          <p:attrName>style.visibility</p:attrName>
                                        </p:attrNameLst>
                                      </p:cBhvr>
                                      <p:to>
                                        <p:strVal val="visible"/>
                                      </p:to>
                                    </p:set>
                                    <p:animEffect transition="in" filter="fade">
                                      <p:cBhvr>
                                        <p:cTn id="306" dur="500"/>
                                        <p:tgtEl>
                                          <p:spTgt spid="267"/>
                                        </p:tgtEl>
                                      </p:cBhvr>
                                    </p:animEffect>
                                  </p:childTnLst>
                                </p:cTn>
                              </p:par>
                            </p:childTnLst>
                          </p:cTn>
                        </p:par>
                        <p:par>
                          <p:cTn id="307" fill="hold">
                            <p:stCondLst>
                              <p:cond delay="500"/>
                            </p:stCondLst>
                            <p:childTnLst>
                              <p:par>
                                <p:cTn id="308" presetID="22" presetClass="entr" presetSubtype="1" fill="hold" grpId="0" nodeType="afterEffect">
                                  <p:stCondLst>
                                    <p:cond delay="0"/>
                                  </p:stCondLst>
                                  <p:childTnLst>
                                    <p:set>
                                      <p:cBhvr>
                                        <p:cTn id="309" dur="1" fill="hold">
                                          <p:stCondLst>
                                            <p:cond delay="0"/>
                                          </p:stCondLst>
                                        </p:cTn>
                                        <p:tgtEl>
                                          <p:spTgt spid="284"/>
                                        </p:tgtEl>
                                        <p:attrNameLst>
                                          <p:attrName>style.visibility</p:attrName>
                                        </p:attrNameLst>
                                      </p:cBhvr>
                                      <p:to>
                                        <p:strVal val="visible"/>
                                      </p:to>
                                    </p:set>
                                    <p:animEffect transition="in" filter="wipe(up)">
                                      <p:cBhvr>
                                        <p:cTn id="310" dur="500"/>
                                        <p:tgtEl>
                                          <p:spTgt spid="284"/>
                                        </p:tgtEl>
                                      </p:cBhvr>
                                    </p:animEffect>
                                  </p:childTnLst>
                                </p:cTn>
                              </p:par>
                              <p:par>
                                <p:cTn id="311" presetID="22" presetClass="entr" presetSubtype="1" fill="hold" nodeType="withEffect">
                                  <p:stCondLst>
                                    <p:cond delay="0"/>
                                  </p:stCondLst>
                                  <p:childTnLst>
                                    <p:set>
                                      <p:cBhvr>
                                        <p:cTn id="312" dur="1" fill="hold">
                                          <p:stCondLst>
                                            <p:cond delay="0"/>
                                          </p:stCondLst>
                                        </p:cTn>
                                        <p:tgtEl>
                                          <p:spTgt spid="134"/>
                                        </p:tgtEl>
                                        <p:attrNameLst>
                                          <p:attrName>style.visibility</p:attrName>
                                        </p:attrNameLst>
                                      </p:cBhvr>
                                      <p:to>
                                        <p:strVal val="visible"/>
                                      </p:to>
                                    </p:set>
                                    <p:animEffect transition="in" filter="wipe(up)">
                                      <p:cBhvr>
                                        <p:cTn id="313" dur="500"/>
                                        <p:tgtEl>
                                          <p:spTgt spid="134"/>
                                        </p:tgtEl>
                                      </p:cBhvr>
                                    </p:animEffect>
                                  </p:childTnLst>
                                </p:cTn>
                              </p:par>
                            </p:childTnLst>
                          </p:cTn>
                        </p:par>
                        <p:par>
                          <p:cTn id="314" fill="hold">
                            <p:stCondLst>
                              <p:cond delay="1000"/>
                            </p:stCondLst>
                            <p:childTnLst>
                              <p:par>
                                <p:cTn id="315" presetID="22" presetClass="entr" presetSubtype="1" fill="hold" grpId="0" nodeType="afterEffect">
                                  <p:stCondLst>
                                    <p:cond delay="0"/>
                                  </p:stCondLst>
                                  <p:childTnLst>
                                    <p:set>
                                      <p:cBhvr>
                                        <p:cTn id="316" dur="1" fill="hold">
                                          <p:stCondLst>
                                            <p:cond delay="0"/>
                                          </p:stCondLst>
                                        </p:cTn>
                                        <p:tgtEl>
                                          <p:spTgt spid="271"/>
                                        </p:tgtEl>
                                        <p:attrNameLst>
                                          <p:attrName>style.visibility</p:attrName>
                                        </p:attrNameLst>
                                      </p:cBhvr>
                                      <p:to>
                                        <p:strVal val="visible"/>
                                      </p:to>
                                    </p:set>
                                    <p:animEffect transition="in" filter="wipe(up)">
                                      <p:cBhvr>
                                        <p:cTn id="317" dur="500"/>
                                        <p:tgtEl>
                                          <p:spTgt spid="271"/>
                                        </p:tgtEl>
                                      </p:cBhvr>
                                    </p:animEffect>
                                  </p:childTnLst>
                                </p:cTn>
                              </p:par>
                              <p:par>
                                <p:cTn id="318" presetID="22" presetClass="entr" presetSubtype="1" fill="hold" grpId="0" nodeType="withEffect">
                                  <p:stCondLst>
                                    <p:cond delay="0"/>
                                  </p:stCondLst>
                                  <p:childTnLst>
                                    <p:set>
                                      <p:cBhvr>
                                        <p:cTn id="319" dur="1" fill="hold">
                                          <p:stCondLst>
                                            <p:cond delay="0"/>
                                          </p:stCondLst>
                                        </p:cTn>
                                        <p:tgtEl>
                                          <p:spTgt spid="272"/>
                                        </p:tgtEl>
                                        <p:attrNameLst>
                                          <p:attrName>style.visibility</p:attrName>
                                        </p:attrNameLst>
                                      </p:cBhvr>
                                      <p:to>
                                        <p:strVal val="visible"/>
                                      </p:to>
                                    </p:set>
                                    <p:animEffect transition="in" filter="wipe(up)">
                                      <p:cBhvr>
                                        <p:cTn id="320" dur="500"/>
                                        <p:tgtEl>
                                          <p:spTgt spid="272"/>
                                        </p:tgtEl>
                                      </p:cBhvr>
                                    </p:animEffect>
                                  </p:childTnLst>
                                </p:cTn>
                              </p:par>
                              <p:par>
                                <p:cTn id="321" presetID="22" presetClass="entr" presetSubtype="1" fill="hold" grpId="0" nodeType="withEffect">
                                  <p:stCondLst>
                                    <p:cond delay="0"/>
                                  </p:stCondLst>
                                  <p:childTnLst>
                                    <p:set>
                                      <p:cBhvr>
                                        <p:cTn id="322" dur="1" fill="hold">
                                          <p:stCondLst>
                                            <p:cond delay="0"/>
                                          </p:stCondLst>
                                        </p:cTn>
                                        <p:tgtEl>
                                          <p:spTgt spid="273"/>
                                        </p:tgtEl>
                                        <p:attrNameLst>
                                          <p:attrName>style.visibility</p:attrName>
                                        </p:attrNameLst>
                                      </p:cBhvr>
                                      <p:to>
                                        <p:strVal val="visible"/>
                                      </p:to>
                                    </p:set>
                                    <p:animEffect transition="in" filter="wipe(up)">
                                      <p:cBhvr>
                                        <p:cTn id="323" dur="500"/>
                                        <p:tgtEl>
                                          <p:spTgt spid="273"/>
                                        </p:tgtEl>
                                      </p:cBhvr>
                                    </p:animEffect>
                                  </p:childTnLst>
                                </p:cTn>
                              </p:par>
                              <p:par>
                                <p:cTn id="324" presetID="22" presetClass="entr" presetSubtype="1" fill="hold" grpId="0" nodeType="withEffect">
                                  <p:stCondLst>
                                    <p:cond delay="0"/>
                                  </p:stCondLst>
                                  <p:childTnLst>
                                    <p:set>
                                      <p:cBhvr>
                                        <p:cTn id="325" dur="1" fill="hold">
                                          <p:stCondLst>
                                            <p:cond delay="0"/>
                                          </p:stCondLst>
                                        </p:cTn>
                                        <p:tgtEl>
                                          <p:spTgt spid="274"/>
                                        </p:tgtEl>
                                        <p:attrNameLst>
                                          <p:attrName>style.visibility</p:attrName>
                                        </p:attrNameLst>
                                      </p:cBhvr>
                                      <p:to>
                                        <p:strVal val="visible"/>
                                      </p:to>
                                    </p:set>
                                    <p:animEffect transition="in" filter="wipe(up)">
                                      <p:cBhvr>
                                        <p:cTn id="326" dur="500"/>
                                        <p:tgtEl>
                                          <p:spTgt spid="274"/>
                                        </p:tgtEl>
                                      </p:cBhvr>
                                    </p:animEffect>
                                  </p:childTnLst>
                                </p:cTn>
                              </p:par>
                              <p:par>
                                <p:cTn id="327" presetID="22" presetClass="entr" presetSubtype="1" fill="hold" grpId="0" nodeType="withEffect">
                                  <p:stCondLst>
                                    <p:cond delay="0"/>
                                  </p:stCondLst>
                                  <p:childTnLst>
                                    <p:set>
                                      <p:cBhvr>
                                        <p:cTn id="328" dur="1" fill="hold">
                                          <p:stCondLst>
                                            <p:cond delay="0"/>
                                          </p:stCondLst>
                                        </p:cTn>
                                        <p:tgtEl>
                                          <p:spTgt spid="275"/>
                                        </p:tgtEl>
                                        <p:attrNameLst>
                                          <p:attrName>style.visibility</p:attrName>
                                        </p:attrNameLst>
                                      </p:cBhvr>
                                      <p:to>
                                        <p:strVal val="visible"/>
                                      </p:to>
                                    </p:set>
                                    <p:animEffect transition="in" filter="wipe(up)">
                                      <p:cBhvr>
                                        <p:cTn id="329" dur="500"/>
                                        <p:tgtEl>
                                          <p:spTgt spid="275"/>
                                        </p:tgtEl>
                                      </p:cBhvr>
                                    </p:animEffect>
                                  </p:childTnLst>
                                </p:cTn>
                              </p:par>
                              <p:par>
                                <p:cTn id="330" presetID="22" presetClass="entr" presetSubtype="1" fill="hold" grpId="0" nodeType="withEffect">
                                  <p:stCondLst>
                                    <p:cond delay="0"/>
                                  </p:stCondLst>
                                  <p:childTnLst>
                                    <p:set>
                                      <p:cBhvr>
                                        <p:cTn id="331" dur="1" fill="hold">
                                          <p:stCondLst>
                                            <p:cond delay="0"/>
                                          </p:stCondLst>
                                        </p:cTn>
                                        <p:tgtEl>
                                          <p:spTgt spid="276"/>
                                        </p:tgtEl>
                                        <p:attrNameLst>
                                          <p:attrName>style.visibility</p:attrName>
                                        </p:attrNameLst>
                                      </p:cBhvr>
                                      <p:to>
                                        <p:strVal val="visible"/>
                                      </p:to>
                                    </p:set>
                                    <p:animEffect transition="in" filter="wipe(up)">
                                      <p:cBhvr>
                                        <p:cTn id="332" dur="500"/>
                                        <p:tgtEl>
                                          <p:spTgt spid="276"/>
                                        </p:tgtEl>
                                      </p:cBhvr>
                                    </p:animEffect>
                                  </p:childTnLst>
                                </p:cTn>
                              </p:par>
                            </p:childTnLst>
                          </p:cTn>
                        </p:par>
                        <p:par>
                          <p:cTn id="333" fill="hold">
                            <p:stCondLst>
                              <p:cond delay="1500"/>
                            </p:stCondLst>
                            <p:childTnLst>
                              <p:par>
                                <p:cTn id="334" presetID="10" presetClass="entr" presetSubtype="0" fill="hold" grpId="0" nodeType="afterEffect">
                                  <p:stCondLst>
                                    <p:cond delay="0"/>
                                  </p:stCondLst>
                                  <p:childTnLst>
                                    <p:set>
                                      <p:cBhvr>
                                        <p:cTn id="335" dur="1" fill="hold">
                                          <p:stCondLst>
                                            <p:cond delay="0"/>
                                          </p:stCondLst>
                                        </p:cTn>
                                        <p:tgtEl>
                                          <p:spTgt spid="278"/>
                                        </p:tgtEl>
                                        <p:attrNameLst>
                                          <p:attrName>style.visibility</p:attrName>
                                        </p:attrNameLst>
                                      </p:cBhvr>
                                      <p:to>
                                        <p:strVal val="visible"/>
                                      </p:to>
                                    </p:set>
                                    <p:animEffect transition="in" filter="fade">
                                      <p:cBhvr>
                                        <p:cTn id="336" dur="500"/>
                                        <p:tgtEl>
                                          <p:spTgt spid="278"/>
                                        </p:tgtEl>
                                      </p:cBhvr>
                                    </p:animEffect>
                                  </p:childTnLst>
                                </p:cTn>
                              </p:par>
                              <p:par>
                                <p:cTn id="337" presetID="10" presetClass="entr" presetSubtype="0" fill="hold" grpId="0" nodeType="withEffect">
                                  <p:stCondLst>
                                    <p:cond delay="0"/>
                                  </p:stCondLst>
                                  <p:childTnLst>
                                    <p:set>
                                      <p:cBhvr>
                                        <p:cTn id="338" dur="1" fill="hold">
                                          <p:stCondLst>
                                            <p:cond delay="0"/>
                                          </p:stCondLst>
                                        </p:cTn>
                                        <p:tgtEl>
                                          <p:spTgt spid="279"/>
                                        </p:tgtEl>
                                        <p:attrNameLst>
                                          <p:attrName>style.visibility</p:attrName>
                                        </p:attrNameLst>
                                      </p:cBhvr>
                                      <p:to>
                                        <p:strVal val="visible"/>
                                      </p:to>
                                    </p:set>
                                    <p:animEffect transition="in" filter="fade">
                                      <p:cBhvr>
                                        <p:cTn id="339" dur="500"/>
                                        <p:tgtEl>
                                          <p:spTgt spid="279"/>
                                        </p:tgtEl>
                                      </p:cBhvr>
                                    </p:animEffect>
                                  </p:childTnLst>
                                </p:cTn>
                              </p:par>
                              <p:par>
                                <p:cTn id="340" presetID="10" presetClass="entr" presetSubtype="0" fill="hold" grpId="0" nodeType="withEffect">
                                  <p:stCondLst>
                                    <p:cond delay="0"/>
                                  </p:stCondLst>
                                  <p:childTnLst>
                                    <p:set>
                                      <p:cBhvr>
                                        <p:cTn id="341" dur="1" fill="hold">
                                          <p:stCondLst>
                                            <p:cond delay="0"/>
                                          </p:stCondLst>
                                        </p:cTn>
                                        <p:tgtEl>
                                          <p:spTgt spid="280"/>
                                        </p:tgtEl>
                                        <p:attrNameLst>
                                          <p:attrName>style.visibility</p:attrName>
                                        </p:attrNameLst>
                                      </p:cBhvr>
                                      <p:to>
                                        <p:strVal val="visible"/>
                                      </p:to>
                                    </p:set>
                                    <p:animEffect transition="in" filter="fade">
                                      <p:cBhvr>
                                        <p:cTn id="342" dur="500"/>
                                        <p:tgtEl>
                                          <p:spTgt spid="280"/>
                                        </p:tgtEl>
                                      </p:cBhvr>
                                    </p:animEffect>
                                  </p:childTnLst>
                                </p:cTn>
                              </p:par>
                              <p:par>
                                <p:cTn id="343" presetID="10" presetClass="entr" presetSubtype="0" fill="hold" grpId="0" nodeType="withEffect">
                                  <p:stCondLst>
                                    <p:cond delay="0"/>
                                  </p:stCondLst>
                                  <p:childTnLst>
                                    <p:set>
                                      <p:cBhvr>
                                        <p:cTn id="344" dur="1" fill="hold">
                                          <p:stCondLst>
                                            <p:cond delay="0"/>
                                          </p:stCondLst>
                                        </p:cTn>
                                        <p:tgtEl>
                                          <p:spTgt spid="281"/>
                                        </p:tgtEl>
                                        <p:attrNameLst>
                                          <p:attrName>style.visibility</p:attrName>
                                        </p:attrNameLst>
                                      </p:cBhvr>
                                      <p:to>
                                        <p:strVal val="visible"/>
                                      </p:to>
                                    </p:set>
                                    <p:animEffect transition="in" filter="fade">
                                      <p:cBhvr>
                                        <p:cTn id="345" dur="500"/>
                                        <p:tgtEl>
                                          <p:spTgt spid="281"/>
                                        </p:tgtEl>
                                      </p:cBhvr>
                                    </p:animEffect>
                                  </p:childTnLst>
                                </p:cTn>
                              </p:par>
                              <p:par>
                                <p:cTn id="346" presetID="10" presetClass="entr" presetSubtype="0" fill="hold" grpId="0" nodeType="withEffect">
                                  <p:stCondLst>
                                    <p:cond delay="0"/>
                                  </p:stCondLst>
                                  <p:childTnLst>
                                    <p:set>
                                      <p:cBhvr>
                                        <p:cTn id="347" dur="1" fill="hold">
                                          <p:stCondLst>
                                            <p:cond delay="0"/>
                                          </p:stCondLst>
                                        </p:cTn>
                                        <p:tgtEl>
                                          <p:spTgt spid="282"/>
                                        </p:tgtEl>
                                        <p:attrNameLst>
                                          <p:attrName>style.visibility</p:attrName>
                                        </p:attrNameLst>
                                      </p:cBhvr>
                                      <p:to>
                                        <p:strVal val="visible"/>
                                      </p:to>
                                    </p:set>
                                    <p:animEffect transition="in" filter="fade">
                                      <p:cBhvr>
                                        <p:cTn id="348" dur="500"/>
                                        <p:tgtEl>
                                          <p:spTgt spid="282"/>
                                        </p:tgtEl>
                                      </p:cBhvr>
                                    </p:animEffect>
                                  </p:childTnLst>
                                </p:cTn>
                              </p:par>
                              <p:par>
                                <p:cTn id="349" presetID="10" presetClass="entr" presetSubtype="0" fill="hold" grpId="0" nodeType="withEffect">
                                  <p:stCondLst>
                                    <p:cond delay="0"/>
                                  </p:stCondLst>
                                  <p:childTnLst>
                                    <p:set>
                                      <p:cBhvr>
                                        <p:cTn id="350" dur="1" fill="hold">
                                          <p:stCondLst>
                                            <p:cond delay="0"/>
                                          </p:stCondLst>
                                        </p:cTn>
                                        <p:tgtEl>
                                          <p:spTgt spid="283"/>
                                        </p:tgtEl>
                                        <p:attrNameLst>
                                          <p:attrName>style.visibility</p:attrName>
                                        </p:attrNameLst>
                                      </p:cBhvr>
                                      <p:to>
                                        <p:strVal val="visible"/>
                                      </p:to>
                                    </p:set>
                                    <p:animEffect transition="in" filter="fade">
                                      <p:cBhvr>
                                        <p:cTn id="351"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14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9" grpId="0" animBg="1"/>
      <p:bldP spid="240" grpId="0" animBg="1"/>
      <p:bldP spid="241" grpId="0" animBg="1"/>
      <p:bldP spid="242" grpId="0" animBg="1"/>
      <p:bldP spid="244" grpId="0" animBg="1"/>
      <p:bldP spid="245" grpId="0" animBg="1"/>
      <p:bldP spid="246" grpId="0"/>
      <p:bldP spid="247" grpId="0"/>
      <p:bldP spid="248" grpId="0"/>
      <p:bldP spid="249" grpId="0"/>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p:bldP spid="265" grpId="0"/>
      <p:bldP spid="266" grpId="0"/>
      <p:bldP spid="267" grpId="0"/>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p:bldP spid="279" grpId="0"/>
      <p:bldP spid="280" grpId="0"/>
      <p:bldP spid="281" grpId="0"/>
      <p:bldP spid="282" grpId="0"/>
      <p:bldP spid="283" grpId="0"/>
      <p:bldP spid="13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07D5A37-2000-4C59-85E1-ACA4E0662D49}"/>
              </a:ext>
            </a:extLst>
          </p:cNvPr>
          <p:cNvGraphicFramePr/>
          <p:nvPr/>
        </p:nvGraphicFramePr>
        <p:xfrm>
          <a:off x="1781175" y="955521"/>
          <a:ext cx="8629650" cy="537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43FBD006-A38A-4224-9690-4888887A6DBA}"/>
              </a:ext>
            </a:extLst>
          </p:cNvPr>
          <p:cNvSpPr>
            <a:spLocks noGrp="1"/>
          </p:cNvSpPr>
          <p:nvPr>
            <p:ph type="title"/>
          </p:nvPr>
        </p:nvSpPr>
        <p:spPr/>
        <p:txBody>
          <a:bodyPr/>
          <a:lstStyle/>
          <a:p>
            <a:r>
              <a:rPr lang="en-US" dirty="0">
                <a:latin typeface="Calibri" panose="020F0502020204030204"/>
              </a:rPr>
              <a:t>Survey Research Process</a:t>
            </a:r>
            <a:endParaRPr lang="en-US" dirty="0"/>
          </a:p>
        </p:txBody>
      </p:sp>
    </p:spTree>
    <p:extLst>
      <p:ext uri="{BB962C8B-B14F-4D97-AF65-F5344CB8AC3E}">
        <p14:creationId xmlns:p14="http://schemas.microsoft.com/office/powerpoint/2010/main" val="5405737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3"/>
          <p:cNvSpPr txBox="1">
            <a:spLocks noGrp="1"/>
          </p:cNvSpPr>
          <p:nvPr>
            <p:ph type="ctrTitle"/>
          </p:nvPr>
        </p:nvSpPr>
        <p:spPr>
          <a:xfrm>
            <a:off x="776884" y="2274810"/>
            <a:ext cx="7315200" cy="271186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FFFF"/>
              </a:buClr>
              <a:buSzPct val="100000"/>
              <a:buFont typeface="Corbel"/>
              <a:buNone/>
            </a:pPr>
            <a:r>
              <a:rPr lang="en-US"/>
              <a:t>Questions and Feedback</a:t>
            </a:r>
            <a:br>
              <a:rPr lang="en-US"/>
            </a:br>
            <a:br>
              <a:rPr lang="en-US"/>
            </a:br>
            <a:r>
              <a:rPr lang="en-US"/>
              <a:t>Thank you!</a:t>
            </a:r>
            <a:endParaRPr/>
          </a:p>
        </p:txBody>
      </p:sp>
      <p:pic>
        <p:nvPicPr>
          <p:cNvPr id="175" name="Google Shape;175;p13" descr="A sign in front of a mirror posing for the camera&#10;&#10;Description automatically generated"/>
          <p:cNvPicPr preferRelativeResize="0"/>
          <p:nvPr/>
        </p:nvPicPr>
        <p:blipFill rotWithShape="1">
          <a:blip r:embed="rId3">
            <a:alphaModFix/>
          </a:blip>
          <a:srcRect/>
          <a:stretch/>
        </p:blipFill>
        <p:spPr>
          <a:xfrm>
            <a:off x="9486900" y="2731734"/>
            <a:ext cx="2420116" cy="1394531"/>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674A-7F27-4847-8B2F-B2A888B08AA2}"/>
              </a:ext>
            </a:extLst>
          </p:cNvPr>
          <p:cNvSpPr>
            <a:spLocks noGrp="1"/>
          </p:cNvSpPr>
          <p:nvPr>
            <p:ph type="title"/>
          </p:nvPr>
        </p:nvSpPr>
        <p:spPr>
          <a:xfrm>
            <a:off x="609600" y="995039"/>
            <a:ext cx="10972800" cy="990600"/>
          </a:xfrm>
        </p:spPr>
        <p:txBody>
          <a:bodyPr>
            <a:noAutofit/>
          </a:bodyPr>
          <a:lstStyle/>
          <a:p>
            <a:pPr algn="ctr"/>
            <a:r>
              <a:rPr lang="en-US" sz="4400" dirty="0"/>
              <a:t>Public Comment</a:t>
            </a:r>
            <a:br>
              <a:rPr lang="en-US" sz="4400" dirty="0"/>
            </a:br>
            <a:r>
              <a:rPr lang="en-US" sz="4400" dirty="0" err="1"/>
              <a:t>Comentarios</a:t>
            </a:r>
            <a:r>
              <a:rPr lang="en-US" sz="4400" dirty="0"/>
              <a:t> del público</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Add-in 4" title="Breaktime">
                <a:extLst>
                  <a:ext uri="{FF2B5EF4-FFF2-40B4-BE49-F238E27FC236}">
                    <a16:creationId xmlns:a16="http://schemas.microsoft.com/office/drawing/2014/main" id="{9C1337F2-305F-866B-0940-AFB2A9C84D64}"/>
                  </a:ext>
                </a:extLst>
              </p:cNvPr>
              <p:cNvGraphicFramePr>
                <a:graphicFrameLocks noGrp="1"/>
              </p:cNvGraphicFramePr>
              <p:nvPr/>
            </p:nvGraphicFramePr>
            <p:xfrm>
              <a:off x="3380574" y="3724555"/>
              <a:ext cx="5430852" cy="229561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Add-in 4" title="Breaktime">
                <a:extLst>
                  <a:ext uri="{FF2B5EF4-FFF2-40B4-BE49-F238E27FC236}">
                    <a16:creationId xmlns:a16="http://schemas.microsoft.com/office/drawing/2014/main" id="{9C1337F2-305F-866B-0940-AFB2A9C84D64}"/>
                  </a:ext>
                </a:extLst>
              </p:cNvPr>
              <p:cNvPicPr>
                <a:picLocks noGrp="1" noRot="1" noChangeAspect="1" noMove="1" noResize="1" noEditPoints="1" noAdjustHandles="1" noChangeArrowheads="1" noChangeShapeType="1"/>
              </p:cNvPicPr>
              <p:nvPr/>
            </p:nvPicPr>
            <p:blipFill>
              <a:blip r:embed="rId3"/>
              <a:stretch>
                <a:fillRect/>
              </a:stretch>
            </p:blipFill>
            <p:spPr>
              <a:xfrm>
                <a:off x="3380574" y="3724555"/>
                <a:ext cx="5430852" cy="2295613"/>
              </a:xfrm>
              <a:prstGeom prst="rect">
                <a:avLst/>
              </a:prstGeom>
            </p:spPr>
          </p:pic>
        </mc:Fallback>
      </mc:AlternateContent>
    </p:spTree>
    <p:extLst>
      <p:ext uri="{BB962C8B-B14F-4D97-AF65-F5344CB8AC3E}">
        <p14:creationId xmlns:p14="http://schemas.microsoft.com/office/powerpoint/2010/main" val="3616995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7542-0963-46F8-A822-C90DDF71C61F}"/>
              </a:ext>
            </a:extLst>
          </p:cNvPr>
          <p:cNvSpPr>
            <a:spLocks noGrp="1"/>
          </p:cNvSpPr>
          <p:nvPr>
            <p:ph type="ctrTitle"/>
          </p:nvPr>
        </p:nvSpPr>
        <p:spPr>
          <a:xfrm>
            <a:off x="1069848" y="1298448"/>
            <a:ext cx="7315200" cy="2628783"/>
          </a:xfrm>
        </p:spPr>
        <p:txBody>
          <a:bodyPr>
            <a:normAutofit/>
          </a:bodyPr>
          <a:lstStyle/>
          <a:p>
            <a:r>
              <a:rPr lang="en-US" dirty="0"/>
              <a:t>FY 2024-25 &amp; 25-26</a:t>
            </a:r>
            <a:br>
              <a:rPr lang="en-US" dirty="0"/>
            </a:br>
            <a:r>
              <a:rPr lang="en-US" dirty="0"/>
              <a:t>Budget Development</a:t>
            </a:r>
          </a:p>
        </p:txBody>
      </p:sp>
      <p:sp>
        <p:nvSpPr>
          <p:cNvPr id="3" name="Subtitle 2">
            <a:extLst>
              <a:ext uri="{FF2B5EF4-FFF2-40B4-BE49-F238E27FC236}">
                <a16:creationId xmlns:a16="http://schemas.microsoft.com/office/drawing/2014/main" id="{90AF3062-85F0-445B-B2F9-00033DCCEF86}"/>
              </a:ext>
            </a:extLst>
          </p:cNvPr>
          <p:cNvSpPr>
            <a:spLocks noGrp="1"/>
          </p:cNvSpPr>
          <p:nvPr>
            <p:ph type="subTitle" idx="1"/>
          </p:nvPr>
        </p:nvSpPr>
        <p:spPr>
          <a:xfrm>
            <a:off x="1100015" y="4208585"/>
            <a:ext cx="7315200" cy="1376061"/>
          </a:xfrm>
        </p:spPr>
        <p:txBody>
          <a:bodyPr/>
          <a:lstStyle/>
          <a:p>
            <a:r>
              <a:rPr lang="en-US" dirty="0"/>
              <a:t>Finance Department</a:t>
            </a:r>
          </a:p>
          <a:p>
            <a:r>
              <a:rPr lang="en-US" dirty="0"/>
              <a:t>January 16, 2023</a:t>
            </a:r>
          </a:p>
        </p:txBody>
      </p:sp>
      <p:pic>
        <p:nvPicPr>
          <p:cNvPr id="5" name="Picture 4" descr="A sign in front of a mirror posing for the camera&#10;&#10;Description automatically generated">
            <a:extLst>
              <a:ext uri="{FF2B5EF4-FFF2-40B4-BE49-F238E27FC236}">
                <a16:creationId xmlns:a16="http://schemas.microsoft.com/office/drawing/2014/main" id="{B048A621-2E29-4A61-9452-35029C3A19E5}"/>
              </a:ext>
            </a:extLst>
          </p:cNvPr>
          <p:cNvPicPr>
            <a:picLocks noChangeAspect="1"/>
          </p:cNvPicPr>
          <p:nvPr/>
        </p:nvPicPr>
        <p:blipFill>
          <a:blip r:embed="rId3"/>
          <a:stretch>
            <a:fillRect/>
          </a:stretch>
        </p:blipFill>
        <p:spPr>
          <a:xfrm>
            <a:off x="9486900" y="2731734"/>
            <a:ext cx="2420116" cy="1394531"/>
          </a:xfrm>
          <a:prstGeom prst="rect">
            <a:avLst/>
          </a:prstGeom>
        </p:spPr>
      </p:pic>
    </p:spTree>
    <p:extLst>
      <p:ext uri="{BB962C8B-B14F-4D97-AF65-F5344CB8AC3E}">
        <p14:creationId xmlns:p14="http://schemas.microsoft.com/office/powerpoint/2010/main" val="25140432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E96D-1187-40F7-9D10-EDC476D33104}"/>
              </a:ext>
            </a:extLst>
          </p:cNvPr>
          <p:cNvSpPr>
            <a:spLocks noGrp="1"/>
          </p:cNvSpPr>
          <p:nvPr>
            <p:ph type="title"/>
          </p:nvPr>
        </p:nvSpPr>
        <p:spPr/>
        <p:txBody>
          <a:bodyPr>
            <a:normAutofit/>
          </a:bodyPr>
          <a:lstStyle/>
          <a:p>
            <a:r>
              <a:rPr lang="en-US" sz="5600" dirty="0"/>
              <a:t>Proposed Action</a:t>
            </a:r>
          </a:p>
        </p:txBody>
      </p:sp>
      <p:sp>
        <p:nvSpPr>
          <p:cNvPr id="3" name="Content Placeholder 2">
            <a:extLst>
              <a:ext uri="{FF2B5EF4-FFF2-40B4-BE49-F238E27FC236}">
                <a16:creationId xmlns:a16="http://schemas.microsoft.com/office/drawing/2014/main" id="{AAEDA204-A9EB-423C-B3F7-392DE98AABF6}"/>
              </a:ext>
            </a:extLst>
          </p:cNvPr>
          <p:cNvSpPr>
            <a:spLocks noGrp="1"/>
          </p:cNvSpPr>
          <p:nvPr>
            <p:ph idx="1"/>
          </p:nvPr>
        </p:nvSpPr>
        <p:spPr>
          <a:xfrm>
            <a:off x="3869267" y="864108"/>
            <a:ext cx="7892427" cy="5120640"/>
          </a:xfrm>
        </p:spPr>
        <p:txBody>
          <a:bodyPr>
            <a:normAutofit/>
          </a:bodyPr>
          <a:lstStyle/>
          <a:p>
            <a:r>
              <a:rPr lang="en-US" sz="2800" dirty="0"/>
              <a:t>Receive a presentation from City staff on the budget development plan for the upcoming two-year budget cycle</a:t>
            </a:r>
          </a:p>
          <a:p>
            <a:r>
              <a:rPr lang="en-US" sz="2800" dirty="0"/>
              <a:t>Provide feedback and direction to staff on the goals, timeline, and public participation elements of the budget development plan.</a:t>
            </a:r>
          </a:p>
        </p:txBody>
      </p:sp>
    </p:spTree>
    <p:extLst>
      <p:ext uri="{BB962C8B-B14F-4D97-AF65-F5344CB8AC3E}">
        <p14:creationId xmlns:p14="http://schemas.microsoft.com/office/powerpoint/2010/main" val="30266452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2F63-C18C-992B-2067-C4008BE801FB}"/>
              </a:ext>
            </a:extLst>
          </p:cNvPr>
          <p:cNvSpPr>
            <a:spLocks noGrp="1"/>
          </p:cNvSpPr>
          <p:nvPr>
            <p:ph type="title"/>
          </p:nvPr>
        </p:nvSpPr>
        <p:spPr/>
        <p:txBody>
          <a:bodyPr/>
          <a:lstStyle/>
          <a:p>
            <a:r>
              <a:rPr lang="en-US" dirty="0"/>
              <a:t>General Fund - Revenues</a:t>
            </a:r>
          </a:p>
        </p:txBody>
      </p:sp>
      <p:graphicFrame>
        <p:nvGraphicFramePr>
          <p:cNvPr id="3" name="Chart 2">
            <a:extLst>
              <a:ext uri="{FF2B5EF4-FFF2-40B4-BE49-F238E27FC236}">
                <a16:creationId xmlns:a16="http://schemas.microsoft.com/office/drawing/2014/main" id="{DF67FB8C-6FF0-3D2D-3930-BD36BBE58073}"/>
              </a:ext>
            </a:extLst>
          </p:cNvPr>
          <p:cNvGraphicFramePr>
            <a:graphicFrameLocks/>
          </p:cNvGraphicFramePr>
          <p:nvPr/>
        </p:nvGraphicFramePr>
        <p:xfrm>
          <a:off x="1193800" y="698500"/>
          <a:ext cx="12166600" cy="591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96324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2F63-C18C-992B-2067-C4008BE801FB}"/>
              </a:ext>
            </a:extLst>
          </p:cNvPr>
          <p:cNvSpPr>
            <a:spLocks noGrp="1"/>
          </p:cNvSpPr>
          <p:nvPr>
            <p:ph type="title" idx="4294967295"/>
          </p:nvPr>
        </p:nvSpPr>
        <p:spPr>
          <a:xfrm>
            <a:off x="1981200" y="4591050"/>
            <a:ext cx="10210800" cy="1065213"/>
          </a:xfrm>
        </p:spPr>
        <p:txBody>
          <a:bodyPr vert="horz" lIns="91440" tIns="45720" rIns="91440" bIns="45720" rtlCol="0" anchor="b">
            <a:normAutofit/>
          </a:bodyPr>
          <a:lstStyle/>
          <a:p>
            <a:r>
              <a:rPr lang="en-US" sz="5900" spc="-100" dirty="0"/>
              <a:t>General Fund - Revenues</a:t>
            </a:r>
          </a:p>
        </p:txBody>
      </p:sp>
      <p:graphicFrame>
        <p:nvGraphicFramePr>
          <p:cNvPr id="6" name="Chart 5">
            <a:extLst>
              <a:ext uri="{FF2B5EF4-FFF2-40B4-BE49-F238E27FC236}">
                <a16:creationId xmlns:a16="http://schemas.microsoft.com/office/drawing/2014/main" id="{E561A805-3C70-9E3B-87F0-62BCB61604BC}"/>
              </a:ext>
            </a:extLst>
          </p:cNvPr>
          <p:cNvGraphicFramePr>
            <a:graphicFrameLocks/>
          </p:cNvGraphicFramePr>
          <p:nvPr/>
        </p:nvGraphicFramePr>
        <p:xfrm>
          <a:off x="368300" y="337748"/>
          <a:ext cx="11391899" cy="62789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339547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2F63-C18C-992B-2067-C4008BE801FB}"/>
              </a:ext>
            </a:extLst>
          </p:cNvPr>
          <p:cNvSpPr>
            <a:spLocks noGrp="1"/>
          </p:cNvSpPr>
          <p:nvPr>
            <p:ph type="title"/>
          </p:nvPr>
        </p:nvSpPr>
        <p:spPr/>
        <p:txBody>
          <a:bodyPr/>
          <a:lstStyle/>
          <a:p>
            <a:r>
              <a:rPr lang="en-US" dirty="0"/>
              <a:t>General Fund – Expenses by Department</a:t>
            </a:r>
          </a:p>
        </p:txBody>
      </p:sp>
      <p:graphicFrame>
        <p:nvGraphicFramePr>
          <p:cNvPr id="6" name="Chart 5">
            <a:extLst>
              <a:ext uri="{FF2B5EF4-FFF2-40B4-BE49-F238E27FC236}">
                <a16:creationId xmlns:a16="http://schemas.microsoft.com/office/drawing/2014/main" id="{004C3785-C8FE-AC3D-B2F6-9E10F18134D0}"/>
              </a:ext>
            </a:extLst>
          </p:cNvPr>
          <p:cNvGraphicFramePr>
            <a:graphicFrameLocks/>
          </p:cNvGraphicFramePr>
          <p:nvPr/>
        </p:nvGraphicFramePr>
        <p:xfrm>
          <a:off x="2286000" y="850710"/>
          <a:ext cx="9385300" cy="5397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7475590"/>
      </p:ext>
    </p:extLst>
  </p:cSld>
  <p:clrMapOvr>
    <a:masterClrMapping/>
  </p:clrMapOvr>
</p:sld>
</file>

<file path=ppt/theme/_rels/theme13.xml.rels><?xml version="1.0" encoding="UTF-8" standalone="yes"?>
<Relationships xmlns="http://schemas.openxmlformats.org/package/2006/relationships"><Relationship Id="rId1" Type="http://schemas.openxmlformats.org/officeDocument/2006/relationships/image" Target="../media/image5.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ra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10.xml><?xml version="1.0" encoding="utf-8"?>
<a:theme xmlns:a="http://schemas.openxmlformats.org/drawingml/2006/main" name="6_SECTIO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SECTIO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SECTIO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Banded">
  <a:themeElements>
    <a:clrScheme name="Banded">
      <a:dk1>
        <a:sysClr val="windowText" lastClr="000000"/>
      </a:dk1>
      <a:lt1>
        <a:sysClr val="window" lastClr="FFFFFF"/>
      </a:lt1>
      <a:dk2>
        <a:srgbClr val="323232"/>
      </a:dk2>
      <a:lt2>
        <a:srgbClr val="E3DED1"/>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tint val="98000"/>
              </a:schemeClr>
              <a:schemeClr val="phClr">
                <a:tint val="99000"/>
                <a:shade val="96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C3935CB6-B0E3-44A7-AB37-996D901F73AB}"/>
    </a:ext>
  </a:extLst>
</a:theme>
</file>

<file path=ppt/theme/theme14.xml><?xml version="1.0" encoding="utf-8"?>
<a:theme xmlns:a="http://schemas.openxmlformats.org/drawingml/2006/main" name="1_Frame">
  <a:themeElements>
    <a:clrScheme name="Marquee">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ustom Design">
  <a:themeElements>
    <a:clrScheme name="FM3-BLUE &amp; RED">
      <a:dk1>
        <a:srgbClr val="000000"/>
      </a:dk1>
      <a:lt1>
        <a:srgbClr val="FFFFFF"/>
      </a:lt1>
      <a:dk2>
        <a:srgbClr val="10203A"/>
      </a:dk2>
      <a:lt2>
        <a:srgbClr val="91CCF4"/>
      </a:lt2>
      <a:accent1>
        <a:srgbClr val="1B3660"/>
      </a:accent1>
      <a:accent2>
        <a:srgbClr val="1587D4"/>
      </a:accent2>
      <a:accent3>
        <a:srgbClr val="FFFFFF"/>
      </a:accent3>
      <a:accent4>
        <a:srgbClr val="C00000"/>
      </a:accent4>
      <a:accent5>
        <a:srgbClr val="FF9393"/>
      </a:accent5>
      <a:accent6>
        <a:srgbClr val="A9ABB8"/>
      </a:accent6>
      <a:hlink>
        <a:srgbClr val="5F0224"/>
      </a:hlink>
      <a:folHlink>
        <a:srgbClr val="FCA2C2"/>
      </a:folHlink>
    </a:clrScheme>
    <a:fontScheme name="2023 FM3 Revised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ECTIO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SECTIO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SECTIO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webextension1.xml.rels><?xml version="1.0" encoding="UTF-8" standalone="yes"?>
<Relationships xmlns="http://schemas.openxmlformats.org/package/2006/relationships"><Relationship Id="rId1" Type="http://schemas.openxmlformats.org/officeDocument/2006/relationships/image" Target="../media/image37.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8.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41.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57.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70.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75.png"/></Relationships>
</file>

<file path=ppt/webextensions/webextension1.xml><?xml version="1.0" encoding="utf-8"?>
<we:webextension xmlns:we="http://schemas.microsoft.com/office/webextensions/webextension/2010/11" id="{E5DD5C15-F64A-4B4B-B1FD-E9567F6B8749}">
  <we:reference id="wa200001661" version="2.1.0.2" store="en-US" storeType="OMEX"/>
  <we:alternateReferences>
    <we:reference id="wa200001661" version="2.1.0.2" store="wa200001661" storeType="OMEX"/>
  </we:alternateReferences>
  <we:properties>
    <we:property name="time" value="18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F9A481A3-E34C-49BF-8564-845309278BFC}">
  <we:reference id="wa200001661" version="2.1.0.2" store="en-US" storeType="OMEX"/>
  <we:alternateReferences>
    <we:reference id="wa200001661" version="2.1.0.2" store="wa200001661" storeType="OMEX"/>
  </we:alternateReferences>
  <we:properties>
    <we:property name="time" value="180"/>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E5DD5C15-F64A-4B4B-B1FD-E9567F6B8749}">
  <we:reference id="wa200001661" version="2.1.0.2" store="en-US" storeType="OMEX"/>
  <we:alternateReferences>
    <we:reference id="wa200001661" version="2.1.0.2" store="wa200001661" storeType="OMEX"/>
  </we:alternateReferences>
  <we:properties>
    <we:property name="time" value="180"/>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E5DD5C15-F64A-4B4B-B1FD-E9567F6B8749}">
  <we:reference id="wa200001661" version="2.1.0.2" store="en-US" storeType="OMEX"/>
  <we:alternateReferences>
    <we:reference id="wa200001661" version="2.1.0.2" store="wa200001661" storeType="OMEX"/>
  </we:alternateReferences>
  <we:properties>
    <we:property name="time" value="180"/>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E5DD5C15-F64A-4B4B-B1FD-E9567F6B8749}">
  <we:reference id="wa200001661" version="2.1.0.2" store="en-US" storeType="OMEX"/>
  <we:alternateReferences>
    <we:reference id="wa200001661" version="2.1.0.2" store="wa200001661" storeType="OMEX"/>
  </we:alternateReferences>
  <we:properties>
    <we:property name="time" value="180"/>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E5DD5C15-F64A-4B4B-B1FD-E9567F6B8749}">
  <we:reference id="wa200001661" version="2.1.0.2" store="en-US" storeType="OMEX"/>
  <we:alternateReferences>
    <we:reference id="wa200001661" version="2.1.0.2" store="wa200001661" storeType="OMEX"/>
  </we:alternateReferences>
  <we:properties>
    <we:property name="time" value="18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1998</TotalTime>
  <Words>9791</Words>
  <Application>Microsoft Office PowerPoint</Application>
  <PresentationFormat>Widescreen</PresentationFormat>
  <Paragraphs>812</Paragraphs>
  <Slides>111</Slides>
  <Notes>25</Notes>
  <HiddenSlides>1</HiddenSlides>
  <MMClips>0</MMClips>
  <ScaleCrop>false</ScaleCrop>
  <HeadingPairs>
    <vt:vector size="6" baseType="variant">
      <vt:variant>
        <vt:lpstr>Fonts Used</vt:lpstr>
      </vt:variant>
      <vt:variant>
        <vt:i4>15</vt:i4>
      </vt:variant>
      <vt:variant>
        <vt:lpstr>Theme</vt:lpstr>
      </vt:variant>
      <vt:variant>
        <vt:i4>15</vt:i4>
      </vt:variant>
      <vt:variant>
        <vt:lpstr>Slide Titles</vt:lpstr>
      </vt:variant>
      <vt:variant>
        <vt:i4>111</vt:i4>
      </vt:variant>
    </vt:vector>
  </HeadingPairs>
  <TitlesOfParts>
    <vt:vector size="141" baseType="lpstr">
      <vt:lpstr>Arial</vt:lpstr>
      <vt:lpstr>Arial Black</vt:lpstr>
      <vt:lpstr>Brandon Text Bold</vt:lpstr>
      <vt:lpstr>Brandon Text Medium</vt:lpstr>
      <vt:lpstr>Calibri</vt:lpstr>
      <vt:lpstr>Corbel</vt:lpstr>
      <vt:lpstr>Courier New</vt:lpstr>
      <vt:lpstr>FreightText Pro Book</vt:lpstr>
      <vt:lpstr>Noto Sans Symbols</vt:lpstr>
      <vt:lpstr>Palatino Linotype</vt:lpstr>
      <vt:lpstr>Tahoma</vt:lpstr>
      <vt:lpstr>Times New Roman</vt:lpstr>
      <vt:lpstr>Trebuchet MS</vt:lpstr>
      <vt:lpstr>Wingdings</vt:lpstr>
      <vt:lpstr>Wingdings 2</vt:lpstr>
      <vt:lpstr>Frame</vt:lpstr>
      <vt:lpstr>Clarity</vt:lpstr>
      <vt:lpstr>5_Office Theme</vt:lpstr>
      <vt:lpstr>4_Office Theme</vt:lpstr>
      <vt:lpstr>6_Office Theme</vt:lpstr>
      <vt:lpstr>BLANK</vt:lpstr>
      <vt:lpstr>SECTION 1</vt:lpstr>
      <vt:lpstr>4_SECTION 1</vt:lpstr>
      <vt:lpstr>5_SECTION 1</vt:lpstr>
      <vt:lpstr>6_SECTION 1</vt:lpstr>
      <vt:lpstr>7_SECTION 1</vt:lpstr>
      <vt:lpstr>8_SECTION 1</vt:lpstr>
      <vt:lpstr>Banded</vt:lpstr>
      <vt:lpstr>1_Frame</vt:lpstr>
      <vt:lpstr>Custom Design</vt:lpstr>
      <vt:lpstr>Healdsburg City Council Meeting</vt:lpstr>
      <vt:lpstr>Fire Service Sales Tax Measure “H”</vt:lpstr>
      <vt:lpstr> Fire Service Sales Tax Measure “H”</vt:lpstr>
      <vt:lpstr>Background</vt:lpstr>
      <vt:lpstr>       measure “H”</vt:lpstr>
      <vt:lpstr>                              New strategy</vt:lpstr>
      <vt:lpstr>                           NEW Ordinance</vt:lpstr>
      <vt:lpstr>                       New oversight</vt:lpstr>
      <vt:lpstr>            Annual Performance audit</vt:lpstr>
      <vt:lpstr>                 New allocation plan</vt:lpstr>
      <vt:lpstr>          Partnerships and coordination</vt:lpstr>
      <vt:lpstr>        City of healdsburg specific          impacts if Measure “H” passes</vt:lpstr>
      <vt:lpstr>Questions?</vt:lpstr>
      <vt:lpstr>Public Comment Comentarios del público</vt:lpstr>
      <vt:lpstr>City Manager’s Report</vt:lpstr>
      <vt:lpstr>Public Comment on Non Agenda Items Comentarios del público sobre puntos no incluidos en la agenda de la reunión</vt:lpstr>
      <vt:lpstr>Healdsburg  Municipal Recycled Water Pipeline Project   Environmental Impact Report Amendment </vt:lpstr>
      <vt:lpstr>Recommended Council Action</vt:lpstr>
      <vt:lpstr>Background</vt:lpstr>
      <vt:lpstr>Background</vt:lpstr>
      <vt:lpstr>Original Municipal  Recycled Water  Concept</vt:lpstr>
      <vt:lpstr>Municipal Recycled Water Concept Modified for Grant Budget</vt:lpstr>
      <vt:lpstr>Municipal Recycled Water Concept Modified for Grant Budget</vt:lpstr>
      <vt:lpstr>Anticipated Annual Recycled Water Use</vt:lpstr>
      <vt:lpstr>Potential for Changes in Environmental Impacts for the Municipal Recycled Water Pipeline</vt:lpstr>
      <vt:lpstr>Historical Environmental Analyses and Findings</vt:lpstr>
      <vt:lpstr>Need to Investigate if a New EIR is Appropriate on</vt:lpstr>
      <vt:lpstr>Need to Investigate if a New EIR is Appropriate</vt:lpstr>
      <vt:lpstr>Need for EIR Amendment</vt:lpstr>
      <vt:lpstr>Need for EIR Amendment</vt:lpstr>
      <vt:lpstr>Recommended Council Action</vt:lpstr>
      <vt:lpstr>Questions</vt:lpstr>
      <vt:lpstr>Public Comment Comentarios del público</vt:lpstr>
      <vt:lpstr>City Council 2023-24 Mid-Year Goal Update</vt:lpstr>
      <vt:lpstr>Strategic Initiative 01: Economic Diversity and Sustainable Growth</vt:lpstr>
      <vt:lpstr>Initiate Scoping of South Entry Area Plan </vt:lpstr>
      <vt:lpstr>Cannabis Business Program Implementation and Dispensary Application </vt:lpstr>
      <vt:lpstr>Economic Diversity and Sustainable Growth </vt:lpstr>
      <vt:lpstr>Electronic Plan Review </vt:lpstr>
      <vt:lpstr>Downtown Housing Development Capacity Study </vt:lpstr>
      <vt:lpstr> Economic Diversity and Sustainable Growth</vt:lpstr>
      <vt:lpstr>Housing Element Implementation Land Use Code Updates </vt:lpstr>
      <vt:lpstr>Strategic Initiative 02: Environmental Stewardship</vt:lpstr>
      <vt:lpstr>Environmental Stewardship</vt:lpstr>
      <vt:lpstr>Strategic Initiative 03:Affordable Housing</vt:lpstr>
      <vt:lpstr>6th Cycle Housing Element Update </vt:lpstr>
      <vt:lpstr>Housing Element Work Group </vt:lpstr>
      <vt:lpstr>L&amp;M Village </vt:lpstr>
      <vt:lpstr>Strategic Initiative 03:Affordable Housing</vt:lpstr>
      <vt:lpstr> 155 Dry Creek Affordable Housing </vt:lpstr>
      <vt:lpstr>Welcome Packet Outlining Tenants &amp; Landlord Rights </vt:lpstr>
      <vt:lpstr>Strategic Initiative 04: Infrastructure and Facilities</vt:lpstr>
      <vt:lpstr>Strategic Initiative 04: Infrastructure and Facilities</vt:lpstr>
      <vt:lpstr> PARKS   </vt:lpstr>
      <vt:lpstr>STREETS / BIKES / PEDESTRIAN INFRASTRUCTURE </vt:lpstr>
      <vt:lpstr> STREETS / BIKES / PEDESTRIAN INFRASTRUCTURE </vt:lpstr>
      <vt:lpstr>WATER INFRASTRUCTURE </vt:lpstr>
      <vt:lpstr>WATER INFRASTRUCTURE </vt:lpstr>
      <vt:lpstr>Strategic Initiative 05: Effective Governance</vt:lpstr>
      <vt:lpstr>Effective Governance </vt:lpstr>
      <vt:lpstr>Effective Governance </vt:lpstr>
      <vt:lpstr>Strategic Initiative 06: Public Health and Safety</vt:lpstr>
      <vt:lpstr>Implement Community Wildfire Protection Plan </vt:lpstr>
      <vt:lpstr>Fire Fuels Reduction </vt:lpstr>
      <vt:lpstr>Emergency Preparation </vt:lpstr>
      <vt:lpstr>Strategic Initiative 07: Community Services</vt:lpstr>
      <vt:lpstr> POLICIES AND PROGRAMS  </vt:lpstr>
      <vt:lpstr> POLICIES AND PROGRAMS  </vt:lpstr>
      <vt:lpstr> POLICIES AND PROGRAMS  </vt:lpstr>
      <vt:lpstr> POLICIES AND PROGRAMS  </vt:lpstr>
      <vt:lpstr> COMMUNITY FACILITIES  </vt:lpstr>
      <vt:lpstr> COMMUNITY FACILITIES  </vt:lpstr>
      <vt:lpstr> PARKS AND OPEN SPACE  </vt:lpstr>
      <vt:lpstr> PARKS AND OPEN SPACE  </vt:lpstr>
      <vt:lpstr> PARKS AND OPEN SPACE  </vt:lpstr>
      <vt:lpstr>Questions</vt:lpstr>
      <vt:lpstr>Public Comment Comentarios del público</vt:lpstr>
      <vt:lpstr>Update on Housing Initiatives and Growth Management Ordinance Polling</vt:lpstr>
      <vt:lpstr>Recommended Action</vt:lpstr>
      <vt:lpstr>Background</vt:lpstr>
      <vt:lpstr>Housing Needs Assessment &amp; Funding Strategy</vt:lpstr>
      <vt:lpstr>Middle Income Housing and Home Ownership Strategies</vt:lpstr>
      <vt:lpstr>Downtown Housing Capacity Study Update</vt:lpstr>
      <vt:lpstr>Downtown Housing Capacity Study Update</vt:lpstr>
      <vt:lpstr>City Growth Management Ordinance</vt:lpstr>
      <vt:lpstr>Assessment of the City’s Growth Management Ordinance</vt:lpstr>
      <vt:lpstr>Assessment of the City’s Growth Management Ordinance</vt:lpstr>
      <vt:lpstr>Assessment of the City’s Growth Management Ordinance</vt:lpstr>
      <vt:lpstr>About FM3</vt:lpstr>
      <vt:lpstr>Survey Methodology</vt:lpstr>
      <vt:lpstr>PowerPoint Presentation</vt:lpstr>
      <vt:lpstr>Survey Research Process</vt:lpstr>
      <vt:lpstr>Questions and Feedback  Thank you!</vt:lpstr>
      <vt:lpstr>Public Comment Comentarios del público</vt:lpstr>
      <vt:lpstr>FY 2024-25 &amp; 25-26 Budget Development</vt:lpstr>
      <vt:lpstr>Proposed Action</vt:lpstr>
      <vt:lpstr>General Fund - Revenues</vt:lpstr>
      <vt:lpstr>General Fund - Revenues</vt:lpstr>
      <vt:lpstr>General Fund – Expenses by Department</vt:lpstr>
      <vt:lpstr>General Fund – Expenses by Function</vt:lpstr>
      <vt:lpstr>Measure T – Transactions and Use Tax</vt:lpstr>
      <vt:lpstr>Community Services – Special Revenue Fund</vt:lpstr>
      <vt:lpstr>Community Services – Special Revenue Fund</vt:lpstr>
      <vt:lpstr>Enterprise Funds</vt:lpstr>
      <vt:lpstr>Other Funds</vt:lpstr>
      <vt:lpstr>Timeline</vt:lpstr>
      <vt:lpstr>FY 2022-2024 Goals</vt:lpstr>
      <vt:lpstr>FY 2024-2026 Goals</vt:lpstr>
      <vt:lpstr>Public Engagement</vt:lpstr>
      <vt:lpstr>Discussion, Feedback, Questions, and Direction</vt:lpstr>
      <vt:lpstr>Public Comment Comentarios del público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Kay</dc:creator>
  <cp:lastModifiedBy>Lani Buckheit</cp:lastModifiedBy>
  <cp:revision>102</cp:revision>
  <dcterms:created xsi:type="dcterms:W3CDTF">2022-06-21T22:29:03Z</dcterms:created>
  <dcterms:modified xsi:type="dcterms:W3CDTF">2024-01-17T00:08:26Z</dcterms:modified>
</cp:coreProperties>
</file>