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62" r:id="rId3"/>
    <p:sldId id="261" r:id="rId4"/>
    <p:sldId id="263" r:id="rId5"/>
    <p:sldId id="264" r:id="rId6"/>
    <p:sldId id="265" r:id="rId7"/>
    <p:sldId id="266" r:id="rId8"/>
    <p:sldId id="16882" r:id="rId9"/>
    <p:sldId id="16883" r:id="rId10"/>
    <p:sldId id="16884" r:id="rId11"/>
    <p:sldId id="1688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33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97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82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5774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881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4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4/21/2025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8812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4/21/2025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761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4/21/2025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807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842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4/21/2025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452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4/21/2025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6318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4/21/2025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0204919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7542-0963-46F8-A822-C90DDF71C61F}"/>
              </a:ext>
            </a:extLst>
          </p:cNvPr>
          <p:cNvSpPr>
            <a:spLocks noGrp="1"/>
          </p:cNvSpPr>
          <p:nvPr>
            <p:ph type="ctrTitle"/>
          </p:nvPr>
        </p:nvSpPr>
        <p:spPr/>
        <p:txBody>
          <a:bodyPr/>
          <a:lstStyle/>
          <a:p>
            <a:r>
              <a:rPr lang="en-US" dirty="0"/>
              <a:t>District Elections</a:t>
            </a:r>
          </a:p>
        </p:txBody>
      </p:sp>
      <p:sp>
        <p:nvSpPr>
          <p:cNvPr id="3" name="Subtitle 2">
            <a:extLst>
              <a:ext uri="{FF2B5EF4-FFF2-40B4-BE49-F238E27FC236}">
                <a16:creationId xmlns:a16="http://schemas.microsoft.com/office/drawing/2014/main" id="{90AF3062-85F0-445B-B2F9-00033DCCEF86}"/>
              </a:ext>
            </a:extLst>
          </p:cNvPr>
          <p:cNvSpPr>
            <a:spLocks noGrp="1"/>
          </p:cNvSpPr>
          <p:nvPr>
            <p:ph type="subTitle" idx="1"/>
          </p:nvPr>
        </p:nvSpPr>
        <p:spPr/>
        <p:txBody>
          <a:bodyPr/>
          <a:lstStyle/>
          <a:p>
            <a:r>
              <a:rPr lang="en-US" dirty="0"/>
              <a:t>Public Hearing #6</a:t>
            </a:r>
          </a:p>
          <a:p>
            <a:r>
              <a:rPr lang="en-US" dirty="0"/>
              <a:t>City Council, April 21, 2025</a:t>
            </a:r>
          </a:p>
        </p:txBody>
      </p:sp>
      <p:pic>
        <p:nvPicPr>
          <p:cNvPr id="5" name="Picture 4" descr="A sign in front of a mirror posing for the camera&#10;&#10;Description automatically generated">
            <a:extLst>
              <a:ext uri="{FF2B5EF4-FFF2-40B4-BE49-F238E27FC236}">
                <a16:creationId xmlns:a16="http://schemas.microsoft.com/office/drawing/2014/main" id="{B048A621-2E29-4A61-9452-35029C3A19E5}"/>
              </a:ext>
            </a:extLst>
          </p:cNvPr>
          <p:cNvPicPr>
            <a:picLocks noChangeAspect="1"/>
          </p:cNvPicPr>
          <p:nvPr/>
        </p:nvPicPr>
        <p:blipFill>
          <a:blip r:embed="rId2"/>
          <a:stretch>
            <a:fillRect/>
          </a:stretch>
        </p:blipFill>
        <p:spPr>
          <a:xfrm>
            <a:off x="9486900" y="2731734"/>
            <a:ext cx="2420116" cy="1394531"/>
          </a:xfrm>
          <a:prstGeom prst="rect">
            <a:avLst/>
          </a:prstGeom>
        </p:spPr>
      </p:pic>
    </p:spTree>
    <p:extLst>
      <p:ext uri="{BB962C8B-B14F-4D97-AF65-F5344CB8AC3E}">
        <p14:creationId xmlns:p14="http://schemas.microsoft.com/office/powerpoint/2010/main" val="251404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7542-0963-46F8-A822-C90DDF71C61F}"/>
              </a:ext>
            </a:extLst>
          </p:cNvPr>
          <p:cNvSpPr>
            <a:spLocks noGrp="1"/>
          </p:cNvSpPr>
          <p:nvPr>
            <p:ph type="ctrTitle"/>
          </p:nvPr>
        </p:nvSpPr>
        <p:spPr>
          <a:xfrm>
            <a:off x="2106663" y="2563359"/>
            <a:ext cx="5486400" cy="1178111"/>
          </a:xfrm>
        </p:spPr>
        <p:txBody>
          <a:bodyPr/>
          <a:lstStyle/>
          <a:p>
            <a:pPr algn="ctr"/>
            <a:r>
              <a:rPr lang="en-US" dirty="0"/>
              <a:t>Questions</a:t>
            </a:r>
          </a:p>
        </p:txBody>
      </p:sp>
      <p:pic>
        <p:nvPicPr>
          <p:cNvPr id="5" name="Picture 4" descr="A sign in front of a mirror posing for the camera&#10;&#10;Description automatically generated">
            <a:extLst>
              <a:ext uri="{FF2B5EF4-FFF2-40B4-BE49-F238E27FC236}">
                <a16:creationId xmlns:a16="http://schemas.microsoft.com/office/drawing/2014/main" id="{B048A621-2E29-4A61-9452-35029C3A19E5}"/>
              </a:ext>
            </a:extLst>
          </p:cNvPr>
          <p:cNvPicPr>
            <a:picLocks noChangeAspect="1"/>
          </p:cNvPicPr>
          <p:nvPr/>
        </p:nvPicPr>
        <p:blipFill>
          <a:blip r:embed="rId2"/>
          <a:stretch>
            <a:fillRect/>
          </a:stretch>
        </p:blipFill>
        <p:spPr>
          <a:xfrm>
            <a:off x="8639176" y="2906051"/>
            <a:ext cx="1815087" cy="1045898"/>
          </a:xfrm>
          <a:prstGeom prst="rect">
            <a:avLst/>
          </a:prstGeom>
        </p:spPr>
      </p:pic>
    </p:spTree>
    <p:extLst>
      <p:ext uri="{BB962C8B-B14F-4D97-AF65-F5344CB8AC3E}">
        <p14:creationId xmlns:p14="http://schemas.microsoft.com/office/powerpoint/2010/main" val="425943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able&#10;&#10;AI-generated content may be incorrect.">
            <a:extLst>
              <a:ext uri="{FF2B5EF4-FFF2-40B4-BE49-F238E27FC236}">
                <a16:creationId xmlns:a16="http://schemas.microsoft.com/office/drawing/2014/main" id="{FBEF76C5-61C5-9A8C-95D1-01114B32C2E5}"/>
              </a:ext>
            </a:extLst>
          </p:cNvPr>
          <p:cNvPicPr>
            <a:picLocks noChangeAspect="1"/>
          </p:cNvPicPr>
          <p:nvPr/>
        </p:nvPicPr>
        <p:blipFill>
          <a:blip r:embed="rId2"/>
          <a:stretch>
            <a:fillRect/>
          </a:stretch>
        </p:blipFill>
        <p:spPr>
          <a:xfrm>
            <a:off x="923924" y="0"/>
            <a:ext cx="10382251" cy="6858000"/>
          </a:xfrm>
          <a:prstGeom prst="rect">
            <a:avLst/>
          </a:prstGeom>
        </p:spPr>
      </p:pic>
    </p:spTree>
    <p:extLst>
      <p:ext uri="{BB962C8B-B14F-4D97-AF65-F5344CB8AC3E}">
        <p14:creationId xmlns:p14="http://schemas.microsoft.com/office/powerpoint/2010/main" val="251513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0712-E81C-AE16-AD94-E91BFC8CF75E}"/>
              </a:ext>
            </a:extLst>
          </p:cNvPr>
          <p:cNvSpPr>
            <a:spLocks noGrp="1"/>
          </p:cNvSpPr>
          <p:nvPr>
            <p:ph type="title"/>
          </p:nvPr>
        </p:nvSpPr>
        <p:spPr>
          <a:xfrm>
            <a:off x="162370" y="1123837"/>
            <a:ext cx="3038031" cy="4601183"/>
          </a:xfrm>
        </p:spPr>
        <p:txBody>
          <a:bodyPr/>
          <a:lstStyle/>
          <a:p>
            <a:r>
              <a:rPr lang="en-US" dirty="0"/>
              <a:t>Recommended Action</a:t>
            </a:r>
          </a:p>
        </p:txBody>
      </p:sp>
      <p:sp>
        <p:nvSpPr>
          <p:cNvPr id="3" name="Content Placeholder 2">
            <a:extLst>
              <a:ext uri="{FF2B5EF4-FFF2-40B4-BE49-F238E27FC236}">
                <a16:creationId xmlns:a16="http://schemas.microsoft.com/office/drawing/2014/main" id="{0A89C97A-C551-CA1A-0D98-960FE6E2F937}"/>
              </a:ext>
            </a:extLst>
          </p:cNvPr>
          <p:cNvSpPr>
            <a:spLocks noGrp="1"/>
          </p:cNvSpPr>
          <p:nvPr>
            <p:ph idx="1"/>
          </p:nvPr>
        </p:nvSpPr>
        <p:spPr>
          <a:xfrm>
            <a:off x="3826539" y="376997"/>
            <a:ext cx="7315200" cy="6160535"/>
          </a:xfrm>
        </p:spPr>
        <p:txBody>
          <a:bodyPr>
            <a:normAutofit/>
          </a:bodyPr>
          <a:lstStyle/>
          <a:p>
            <a:pPr marL="457200" indent="-457200">
              <a:buFont typeface="+mj-lt"/>
              <a:buAutoNum type="arabicPeriod"/>
            </a:pPr>
            <a:r>
              <a:rPr lang="en-US" sz="2400" dirty="0"/>
              <a:t>Conduct a sixth public hearing to receive community input regarding the proposed final map, Draft Map D, and any other published draft maps and sequence of elections for district-based council elections; and</a:t>
            </a:r>
          </a:p>
          <a:p>
            <a:pPr marL="457200" indent="-457200">
              <a:buFont typeface="+mj-lt"/>
              <a:buAutoNum type="arabicPeriod"/>
            </a:pPr>
            <a:r>
              <a:rPr lang="en-US" sz="2400" dirty="0"/>
              <a:t>Select the final map to be included in proposed ordinance; and</a:t>
            </a:r>
          </a:p>
          <a:p>
            <a:pPr marL="457200" indent="-457200">
              <a:buFont typeface="+mj-lt"/>
              <a:buAutoNum type="arabicPeriod"/>
            </a:pPr>
            <a:r>
              <a:rPr lang="en-US" sz="2400" dirty="0"/>
              <a:t>Select the two District Seats to be up for election in 2026 (with the remaining District seats to be up for election in 2028) to be included in the proposed ordinance; and</a:t>
            </a:r>
          </a:p>
          <a:p>
            <a:pPr marL="457200" indent="-457200">
              <a:buFont typeface="+mj-lt"/>
              <a:buAutoNum type="arabicPeriod"/>
            </a:pPr>
            <a:r>
              <a:rPr lang="en-US" sz="2400" dirty="0"/>
              <a:t>Consider introducing by title only and waive further reading of an Ordinance Amending Healdsburg Municipal Code to Provide for the Election of Members of the City Council by Five Districts; Establish the District Boundaries; and Election Order of Each District.</a:t>
            </a:r>
          </a:p>
        </p:txBody>
      </p:sp>
    </p:spTree>
    <p:extLst>
      <p:ext uri="{BB962C8B-B14F-4D97-AF65-F5344CB8AC3E}">
        <p14:creationId xmlns:p14="http://schemas.microsoft.com/office/powerpoint/2010/main" val="394867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FEBC-F96D-13D8-EF72-81285227B37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D6D306B-6229-CD35-C854-92C90610F571}"/>
              </a:ext>
            </a:extLst>
          </p:cNvPr>
          <p:cNvSpPr>
            <a:spLocks noGrp="1"/>
          </p:cNvSpPr>
          <p:nvPr>
            <p:ph idx="1"/>
          </p:nvPr>
        </p:nvSpPr>
        <p:spPr>
          <a:xfrm>
            <a:off x="3869268" y="273465"/>
            <a:ext cx="7315200" cy="6494803"/>
          </a:xfrm>
        </p:spPr>
        <p:txBody>
          <a:bodyPr>
            <a:normAutofit/>
          </a:bodyPr>
          <a:lstStyle/>
          <a:p>
            <a:r>
              <a:rPr lang="en-US" dirty="0"/>
              <a:t>October 3, 2024: City received a letter from Shenkman &amp; Hughes PC, alleging a violation of the CVRA and threatening litigation unless the City voluntarily transitioned to a district-based election system.</a:t>
            </a:r>
          </a:p>
          <a:p>
            <a:r>
              <a:rPr lang="en-US" dirty="0"/>
              <a:t>November 18, 2024: Adopted a resolution declaring the intent to transition to District-Based elections.</a:t>
            </a:r>
          </a:p>
          <a:p>
            <a:r>
              <a:rPr lang="en-US" dirty="0"/>
              <a:t>Conducted the initial two public hearings on December 16, 2024 and January 6, 2025.</a:t>
            </a:r>
          </a:p>
          <a:p>
            <a:r>
              <a:rPr lang="en-US" dirty="0"/>
              <a:t>Held the third public hearing on February 18th at which both the public and the City Council provided feedback on the draft maps.</a:t>
            </a:r>
          </a:p>
          <a:p>
            <a:r>
              <a:rPr lang="en-US" dirty="0"/>
              <a:t>Fourth public hearing on March 17, 2025, at which the community and City Council considered draft maps moved forward from the third public hearing, as well as community-submitted maps.</a:t>
            </a:r>
          </a:p>
          <a:p>
            <a:r>
              <a:rPr lang="en-US" dirty="0"/>
              <a:t>April 7, 2025: Held a fifth public hearing to consider Draft Map A as the basis for an ordinance. Following discussion, the Council elected not to approve Draft Map A and instead selected Draft Map D as the foundation for the ordinance.</a:t>
            </a:r>
          </a:p>
        </p:txBody>
      </p:sp>
    </p:spTree>
    <p:extLst>
      <p:ext uri="{BB962C8B-B14F-4D97-AF65-F5344CB8AC3E}">
        <p14:creationId xmlns:p14="http://schemas.microsoft.com/office/powerpoint/2010/main" val="419780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AI-generated content may be incorrect.">
            <a:extLst>
              <a:ext uri="{FF2B5EF4-FFF2-40B4-BE49-F238E27FC236}">
                <a16:creationId xmlns:a16="http://schemas.microsoft.com/office/drawing/2014/main" id="{D8BF52FF-DE1D-4FAA-EC5C-03307712F288}"/>
              </a:ext>
            </a:extLst>
          </p:cNvPr>
          <p:cNvPicPr>
            <a:picLocks noGrp="1" noChangeAspect="1"/>
          </p:cNvPicPr>
          <p:nvPr>
            <p:ph idx="1"/>
          </p:nvPr>
        </p:nvPicPr>
        <p:blipFill>
          <a:blip r:embed="rId2"/>
          <a:srcRect l="39207" r="7862"/>
          <a:stretch/>
        </p:blipFill>
        <p:spPr>
          <a:xfrm>
            <a:off x="3730241" y="863790"/>
            <a:ext cx="3508048" cy="5121275"/>
          </a:xfrm>
        </p:spPr>
      </p:pic>
      <p:sp>
        <p:nvSpPr>
          <p:cNvPr id="2" name="Title 1">
            <a:extLst>
              <a:ext uri="{FF2B5EF4-FFF2-40B4-BE49-F238E27FC236}">
                <a16:creationId xmlns:a16="http://schemas.microsoft.com/office/drawing/2014/main" id="{2F74463B-7942-9E64-1A67-65B0E26E8470}"/>
              </a:ext>
            </a:extLst>
          </p:cNvPr>
          <p:cNvSpPr>
            <a:spLocks noGrp="1"/>
          </p:cNvSpPr>
          <p:nvPr>
            <p:ph type="title"/>
          </p:nvPr>
        </p:nvSpPr>
        <p:spPr/>
        <p:txBody>
          <a:bodyPr/>
          <a:lstStyle/>
          <a:p>
            <a:r>
              <a:rPr lang="en-US" dirty="0"/>
              <a:t>Potential Final Map: Draft D</a:t>
            </a:r>
          </a:p>
        </p:txBody>
      </p:sp>
      <p:sp>
        <p:nvSpPr>
          <p:cNvPr id="10" name="Content Placeholder 9">
            <a:extLst>
              <a:ext uri="{FF2B5EF4-FFF2-40B4-BE49-F238E27FC236}">
                <a16:creationId xmlns:a16="http://schemas.microsoft.com/office/drawing/2014/main" id="{FE1E3114-941A-D2E7-66C1-6D4E9F10B176}"/>
              </a:ext>
            </a:extLst>
          </p:cNvPr>
          <p:cNvSpPr>
            <a:spLocks noGrp="1"/>
          </p:cNvSpPr>
          <p:nvPr>
            <p:ph sz="half" idx="4294967295"/>
          </p:nvPr>
        </p:nvSpPr>
        <p:spPr>
          <a:xfrm>
            <a:off x="7349116" y="386831"/>
            <a:ext cx="4179161" cy="5400675"/>
          </a:xfrm>
        </p:spPr>
        <p:txBody>
          <a:bodyPr>
            <a:normAutofit/>
          </a:bodyPr>
          <a:lstStyle/>
          <a:p>
            <a:pPr marL="285750" indent="-285750">
              <a:buFont typeface="Arial" panose="020B0604020202020204" pitchFamily="34" charset="0"/>
              <a:buChar char="•"/>
            </a:pPr>
            <a:r>
              <a:rPr lang="en-US" dirty="0"/>
              <a:t>Total Popoulation Deviation: 6.3%</a:t>
            </a:r>
          </a:p>
          <a:p>
            <a:pPr marL="285750" indent="-285750">
              <a:buFont typeface="Arial" panose="020B0604020202020204" pitchFamily="34" charset="0"/>
              <a:buChar char="•"/>
            </a:pPr>
            <a:r>
              <a:rPr lang="en-US" dirty="0"/>
              <a:t>Cohesive along the river community in the south of the City</a:t>
            </a:r>
          </a:p>
          <a:p>
            <a:pPr marL="285750" indent="-285750">
              <a:buFont typeface="Arial" panose="020B0604020202020204" pitchFamily="34" charset="0"/>
              <a:buChar char="•"/>
            </a:pPr>
            <a:r>
              <a:rPr lang="en-US" dirty="0"/>
              <a:t>Matheson Street Historic District remains together</a:t>
            </a:r>
          </a:p>
          <a:p>
            <a:pPr marL="285750" indent="-285750">
              <a:buFont typeface="Arial" panose="020B0604020202020204" pitchFamily="34" charset="0"/>
              <a:buChar char="•"/>
            </a:pPr>
            <a:r>
              <a:rPr lang="en-US" dirty="0"/>
              <a:t>Similar community north of South Fitch Mountain Road kept together</a:t>
            </a:r>
          </a:p>
          <a:p>
            <a:pPr marL="285750" indent="-285750">
              <a:buFont typeface="Arial" panose="020B0604020202020204" pitchFamily="34" charset="0"/>
              <a:buChar char="•"/>
            </a:pPr>
            <a:r>
              <a:rPr lang="en-US" dirty="0"/>
              <a:t>District 1 maintains similar communities</a:t>
            </a:r>
          </a:p>
          <a:p>
            <a:pPr marL="285750" indent="-285750">
              <a:buFont typeface="Arial" panose="020B0604020202020204" pitchFamily="34" charset="0"/>
              <a:buChar char="•"/>
            </a:pPr>
            <a:r>
              <a:rPr lang="en-US" dirty="0"/>
              <a:t>Establishes an influence district for Latino voters</a:t>
            </a:r>
          </a:p>
          <a:p>
            <a:pPr marL="285750" indent="-285750">
              <a:buFont typeface="Arial" panose="020B0604020202020204" pitchFamily="34" charset="0"/>
              <a:buChar char="•"/>
            </a:pPr>
            <a:r>
              <a:rPr lang="en-US" dirty="0"/>
              <a:t>March Avenue and Fitch Mountain Villas neighborhoods remain together</a:t>
            </a:r>
          </a:p>
        </p:txBody>
      </p:sp>
    </p:spTree>
    <p:extLst>
      <p:ext uri="{BB962C8B-B14F-4D97-AF65-F5344CB8AC3E}">
        <p14:creationId xmlns:p14="http://schemas.microsoft.com/office/powerpoint/2010/main" val="386652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E889-0294-9AB8-9734-020EA65B45DC}"/>
              </a:ext>
            </a:extLst>
          </p:cNvPr>
          <p:cNvSpPr>
            <a:spLocks noGrp="1"/>
          </p:cNvSpPr>
          <p:nvPr>
            <p:ph type="title"/>
          </p:nvPr>
        </p:nvSpPr>
        <p:spPr>
          <a:xfrm>
            <a:off x="136733" y="1123837"/>
            <a:ext cx="3063668" cy="4601183"/>
          </a:xfrm>
        </p:spPr>
        <p:txBody>
          <a:bodyPr/>
          <a:lstStyle/>
          <a:p>
            <a:r>
              <a:rPr lang="en-US" dirty="0"/>
              <a:t>Recommended Action</a:t>
            </a:r>
          </a:p>
        </p:txBody>
      </p:sp>
      <p:sp>
        <p:nvSpPr>
          <p:cNvPr id="3" name="Content Placeholder 2">
            <a:extLst>
              <a:ext uri="{FF2B5EF4-FFF2-40B4-BE49-F238E27FC236}">
                <a16:creationId xmlns:a16="http://schemas.microsoft.com/office/drawing/2014/main" id="{D28C362F-A960-B633-6077-D15B6C98F913}"/>
              </a:ext>
            </a:extLst>
          </p:cNvPr>
          <p:cNvSpPr>
            <a:spLocks noGrp="1"/>
          </p:cNvSpPr>
          <p:nvPr>
            <p:ph idx="1"/>
          </p:nvPr>
        </p:nvSpPr>
        <p:spPr/>
        <p:txBody>
          <a:bodyPr>
            <a:normAutofit/>
          </a:bodyPr>
          <a:lstStyle/>
          <a:p>
            <a:r>
              <a:rPr lang="en-US" sz="4400" dirty="0"/>
              <a:t>By motion, select the final map to be included in proposed ordinance.</a:t>
            </a:r>
          </a:p>
        </p:txBody>
      </p:sp>
    </p:spTree>
    <p:extLst>
      <p:ext uri="{BB962C8B-B14F-4D97-AF65-F5344CB8AC3E}">
        <p14:creationId xmlns:p14="http://schemas.microsoft.com/office/powerpoint/2010/main" val="333380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7542-0963-46F8-A822-C90DDF71C61F}"/>
              </a:ext>
            </a:extLst>
          </p:cNvPr>
          <p:cNvSpPr>
            <a:spLocks noGrp="1"/>
          </p:cNvSpPr>
          <p:nvPr>
            <p:ph type="ctrTitle"/>
          </p:nvPr>
        </p:nvSpPr>
        <p:spPr>
          <a:xfrm>
            <a:off x="2106663" y="2563359"/>
            <a:ext cx="5486400" cy="1178111"/>
          </a:xfrm>
        </p:spPr>
        <p:txBody>
          <a:bodyPr>
            <a:noAutofit/>
          </a:bodyPr>
          <a:lstStyle/>
          <a:p>
            <a:pPr algn="ctr"/>
            <a:r>
              <a:rPr lang="en-US" sz="4800" dirty="0"/>
              <a:t>Sequencing of </a:t>
            </a:r>
            <a:br>
              <a:rPr lang="en-US" sz="4800" dirty="0"/>
            </a:br>
            <a:r>
              <a:rPr lang="en-US" sz="4800" dirty="0"/>
              <a:t>Elections</a:t>
            </a:r>
          </a:p>
        </p:txBody>
      </p:sp>
      <p:pic>
        <p:nvPicPr>
          <p:cNvPr id="5" name="Picture 4" descr="A sign in front of a mirror posing for the camera&#10;&#10;Description automatically generated">
            <a:extLst>
              <a:ext uri="{FF2B5EF4-FFF2-40B4-BE49-F238E27FC236}">
                <a16:creationId xmlns:a16="http://schemas.microsoft.com/office/drawing/2014/main" id="{B048A621-2E29-4A61-9452-35029C3A19E5}"/>
              </a:ext>
            </a:extLst>
          </p:cNvPr>
          <p:cNvPicPr>
            <a:picLocks noChangeAspect="1"/>
          </p:cNvPicPr>
          <p:nvPr/>
        </p:nvPicPr>
        <p:blipFill>
          <a:blip r:embed="rId2"/>
          <a:stretch>
            <a:fillRect/>
          </a:stretch>
        </p:blipFill>
        <p:spPr>
          <a:xfrm>
            <a:off x="8639176" y="2906051"/>
            <a:ext cx="1815087" cy="1045898"/>
          </a:xfrm>
          <a:prstGeom prst="rect">
            <a:avLst/>
          </a:prstGeom>
        </p:spPr>
      </p:pic>
    </p:spTree>
    <p:extLst>
      <p:ext uri="{BB962C8B-B14F-4D97-AF65-F5344CB8AC3E}">
        <p14:creationId xmlns:p14="http://schemas.microsoft.com/office/powerpoint/2010/main" val="160251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07E29F-F32F-108D-90F5-73D5D8594A57}"/>
              </a:ext>
            </a:extLst>
          </p:cNvPr>
          <p:cNvPicPr>
            <a:picLocks noChangeAspect="1"/>
          </p:cNvPicPr>
          <p:nvPr/>
        </p:nvPicPr>
        <p:blipFill>
          <a:blip r:embed="rId2"/>
          <a:stretch>
            <a:fillRect/>
          </a:stretch>
        </p:blipFill>
        <p:spPr>
          <a:xfrm>
            <a:off x="0" y="-457200"/>
            <a:ext cx="12191999" cy="7662991"/>
          </a:xfrm>
          <a:prstGeom prst="rect">
            <a:avLst/>
          </a:prstGeom>
        </p:spPr>
      </p:pic>
    </p:spTree>
    <p:extLst>
      <p:ext uri="{BB962C8B-B14F-4D97-AF65-F5344CB8AC3E}">
        <p14:creationId xmlns:p14="http://schemas.microsoft.com/office/powerpoint/2010/main" val="100901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B8F0-AE41-62F2-3A5F-A69E480B47AF}"/>
              </a:ext>
            </a:extLst>
          </p:cNvPr>
          <p:cNvSpPr>
            <a:spLocks noGrp="1"/>
          </p:cNvSpPr>
          <p:nvPr>
            <p:ph type="title"/>
          </p:nvPr>
        </p:nvSpPr>
        <p:spPr>
          <a:xfrm>
            <a:off x="0" y="980080"/>
            <a:ext cx="3419475" cy="4411070"/>
          </a:xfrm>
        </p:spPr>
        <p:txBody>
          <a:bodyPr vert="horz" lIns="68580" tIns="34290" rIns="68580" bIns="34290" rtlCol="0" anchor="ctr">
            <a:normAutofit/>
          </a:bodyPr>
          <a:lstStyle/>
          <a:p>
            <a:pPr algn="ctr"/>
            <a:r>
              <a:rPr lang="en-US" sz="4000" dirty="0"/>
              <a:t>Recommended Action</a:t>
            </a:r>
          </a:p>
        </p:txBody>
      </p:sp>
      <p:sp>
        <p:nvSpPr>
          <p:cNvPr id="3" name="Content Placeholder 2">
            <a:extLst>
              <a:ext uri="{FF2B5EF4-FFF2-40B4-BE49-F238E27FC236}">
                <a16:creationId xmlns:a16="http://schemas.microsoft.com/office/drawing/2014/main" id="{CE054CC2-63B1-570B-5841-7BE8E23A1895}"/>
              </a:ext>
            </a:extLst>
          </p:cNvPr>
          <p:cNvSpPr>
            <a:spLocks noGrp="1"/>
          </p:cNvSpPr>
          <p:nvPr>
            <p:ph idx="1"/>
          </p:nvPr>
        </p:nvSpPr>
        <p:spPr>
          <a:xfrm>
            <a:off x="4113988" y="980080"/>
            <a:ext cx="7593749" cy="4790364"/>
          </a:xfrm>
        </p:spPr>
        <p:txBody>
          <a:bodyPr vert="horz" lIns="68580" tIns="34290" rIns="68580" bIns="34290" rtlCol="0" anchor="ctr">
            <a:normAutofit/>
          </a:bodyPr>
          <a:lstStyle/>
          <a:p>
            <a:pPr algn="l"/>
            <a:r>
              <a:rPr lang="en-US" sz="3600" dirty="0">
                <a:latin typeface="Corbel" panose="020B0503020204020204" pitchFamily="34" charset="0"/>
              </a:rPr>
              <a:t>By motion, select the two District Seats to be up for election in 2026 (with the remaining District seats to be up for election in 2028) to be included in the proposed ordinance.</a:t>
            </a:r>
          </a:p>
        </p:txBody>
      </p:sp>
    </p:spTree>
    <p:extLst>
      <p:ext uri="{BB962C8B-B14F-4D97-AF65-F5344CB8AC3E}">
        <p14:creationId xmlns:p14="http://schemas.microsoft.com/office/powerpoint/2010/main" val="427039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AFAE4-1421-BAC7-D4B1-A1FFF1955988}"/>
              </a:ext>
            </a:extLst>
          </p:cNvPr>
          <p:cNvSpPr>
            <a:spLocks noGrp="1"/>
          </p:cNvSpPr>
          <p:nvPr>
            <p:ph type="title"/>
          </p:nvPr>
        </p:nvSpPr>
        <p:spPr>
          <a:xfrm>
            <a:off x="0" y="1059680"/>
            <a:ext cx="3426864" cy="4665340"/>
          </a:xfrm>
        </p:spPr>
        <p:txBody>
          <a:bodyPr/>
          <a:lstStyle/>
          <a:p>
            <a:pPr algn="ctr"/>
            <a:r>
              <a:rPr lang="en-US" dirty="0"/>
              <a:t>Recommended Action </a:t>
            </a:r>
          </a:p>
        </p:txBody>
      </p:sp>
      <p:sp>
        <p:nvSpPr>
          <p:cNvPr id="3" name="Content Placeholder 2">
            <a:extLst>
              <a:ext uri="{FF2B5EF4-FFF2-40B4-BE49-F238E27FC236}">
                <a16:creationId xmlns:a16="http://schemas.microsoft.com/office/drawing/2014/main" id="{3B3C70B9-AF9A-00E8-CA27-ED7086AF83E9}"/>
              </a:ext>
            </a:extLst>
          </p:cNvPr>
          <p:cNvSpPr>
            <a:spLocks noGrp="1"/>
          </p:cNvSpPr>
          <p:nvPr>
            <p:ph idx="1"/>
          </p:nvPr>
        </p:nvSpPr>
        <p:spPr/>
        <p:txBody>
          <a:bodyPr>
            <a:normAutofit/>
          </a:bodyPr>
          <a:lstStyle/>
          <a:p>
            <a:r>
              <a:rPr lang="en-US" sz="2800" dirty="0"/>
              <a:t>Consider introducing by title only and waive further reading of an Ordinance Amending Healdsburg Municipal Code Article 1 (General Provisions) within Chapter 2.40 (Elections) of Title 2 (Administration and Personnel) to add section 2.40.010.01 “District Elections” to Provide for the Election of Members of the City Council by Five Districts; Establish the District Boundaries; and Election Order of Each District.</a:t>
            </a:r>
          </a:p>
        </p:txBody>
      </p:sp>
    </p:spTree>
    <p:extLst>
      <p:ext uri="{BB962C8B-B14F-4D97-AF65-F5344CB8AC3E}">
        <p14:creationId xmlns:p14="http://schemas.microsoft.com/office/powerpoint/2010/main" val="9837405"/>
      </p:ext>
    </p:extLst>
  </p:cSld>
  <p:clrMapOvr>
    <a:masterClrMapping/>
  </p:clrMapOvr>
</p:sld>
</file>

<file path=ppt/theme/theme1.xml><?xml version="1.0" encoding="utf-8"?>
<a:theme xmlns:a="http://schemas.openxmlformats.org/drawingml/2006/main" name="Fra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docProps/app.xml><?xml version="1.0" encoding="utf-8"?>
<Properties xmlns="http://schemas.openxmlformats.org/officeDocument/2006/extended-properties" xmlns:vt="http://schemas.openxmlformats.org/officeDocument/2006/docPropsVTypes">
  <Template>TM03457475[[fn=Frame]]</Template>
  <TotalTime>73</TotalTime>
  <Words>507</Words>
  <Application>Microsoft Office PowerPoint</Application>
  <PresentationFormat>Widescreen</PresentationFormat>
  <Paragraphs>31</Paragraphs>
  <Slides>11</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Corbel</vt:lpstr>
      <vt:lpstr>Wingdings 2</vt:lpstr>
      <vt:lpstr>Frame</vt:lpstr>
      <vt:lpstr>District Elections</vt:lpstr>
      <vt:lpstr>Recommended Action</vt:lpstr>
      <vt:lpstr>Background</vt:lpstr>
      <vt:lpstr>Potential Final Map: Draft D</vt:lpstr>
      <vt:lpstr>Recommended Action</vt:lpstr>
      <vt:lpstr>Sequencing of  Elections</vt:lpstr>
      <vt:lpstr>PowerPoint Presentation</vt:lpstr>
      <vt:lpstr>Recommended Action</vt:lpstr>
      <vt:lpstr>Recommended Action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Themig</dc:creator>
  <cp:lastModifiedBy>Lani Buckheit</cp:lastModifiedBy>
  <cp:revision>9</cp:revision>
  <dcterms:created xsi:type="dcterms:W3CDTF">2019-08-13T17:16:29Z</dcterms:created>
  <dcterms:modified xsi:type="dcterms:W3CDTF">2025-04-21T19:08:13Z</dcterms:modified>
</cp:coreProperties>
</file>